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335" r:id="rId24"/>
    <p:sldId id="279" r:id="rId25"/>
    <p:sldId id="280" r:id="rId26"/>
    <p:sldId id="281" r:id="rId27"/>
    <p:sldId id="336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337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38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39" r:id="rId56"/>
    <p:sldId id="311" r:id="rId57"/>
    <p:sldId id="312" r:id="rId58"/>
    <p:sldId id="313" r:id="rId59"/>
    <p:sldId id="340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</p:sldIdLst>
  <p:sldSz cx="9144000" cy="6858000" type="screen4x3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4660"/>
  </p:normalViewPr>
  <p:slideViewPr>
    <p:cSldViewPr>
      <p:cViewPr>
        <p:scale>
          <a:sx n="75" d="100"/>
          <a:sy n="75" d="100"/>
        </p:scale>
        <p:origin x="1824" y="22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84857" y="223996"/>
            <a:ext cx="6174285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CC33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70988" y="305205"/>
            <a:ext cx="6802022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528647"/>
            <a:ext cx="5860415" cy="3818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rgbClr val="CC33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4.png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7.png"/><Relationship Id="rId4" Type="http://schemas.openxmlformats.org/officeDocument/2006/relationships/image" Target="../media/image66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12" Type="http://schemas.openxmlformats.org/officeDocument/2006/relationships/image" Target="../media/image55.png"/><Relationship Id="rId17" Type="http://schemas.openxmlformats.org/officeDocument/2006/relationships/image" Target="../media/image80.png"/><Relationship Id="rId2" Type="http://schemas.openxmlformats.org/officeDocument/2006/relationships/image" Target="../media/image49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png"/><Relationship Id="rId11" Type="http://schemas.openxmlformats.org/officeDocument/2006/relationships/image" Target="../media/image78.png"/><Relationship Id="rId5" Type="http://schemas.openxmlformats.org/officeDocument/2006/relationships/image" Target="../media/image75.png"/><Relationship Id="rId15" Type="http://schemas.openxmlformats.org/officeDocument/2006/relationships/image" Target="../media/image53.png"/><Relationship Id="rId10" Type="http://schemas.openxmlformats.org/officeDocument/2006/relationships/image" Target="../media/image7.png"/><Relationship Id="rId4" Type="http://schemas.openxmlformats.org/officeDocument/2006/relationships/image" Target="../media/image44.png"/><Relationship Id="rId9" Type="http://schemas.openxmlformats.org/officeDocument/2006/relationships/image" Target="../media/image58.png"/><Relationship Id="rId1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5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75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890.png"/><Relationship Id="rId4" Type="http://schemas.openxmlformats.org/officeDocument/2006/relationships/image" Target="../media/image9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0.png"/><Relationship Id="rId7" Type="http://schemas.openxmlformats.org/officeDocument/2006/relationships/image" Target="../media/image112.png"/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114.png"/><Relationship Id="rId3" Type="http://schemas.openxmlformats.org/officeDocument/2006/relationships/image" Target="../media/image47.png"/><Relationship Id="rId21" Type="http://schemas.openxmlformats.org/officeDocument/2006/relationships/image" Target="../media/image11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1130.png"/><Relationship Id="rId2" Type="http://schemas.openxmlformats.org/officeDocument/2006/relationships/image" Target="../media/image75.png"/><Relationship Id="rId16" Type="http://schemas.openxmlformats.org/officeDocument/2006/relationships/image" Target="../media/image1120.png"/><Relationship Id="rId20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23" Type="http://schemas.openxmlformats.org/officeDocument/2006/relationships/image" Target="../media/image119.png"/><Relationship Id="rId10" Type="http://schemas.openxmlformats.org/officeDocument/2006/relationships/image" Target="../media/image54.png"/><Relationship Id="rId19" Type="http://schemas.openxmlformats.org/officeDocument/2006/relationships/image" Target="../media/image115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11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45.png"/><Relationship Id="rId21" Type="http://schemas.openxmlformats.org/officeDocument/2006/relationships/image" Target="../media/image120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124.pn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24" Type="http://schemas.openxmlformats.org/officeDocument/2006/relationships/image" Target="../media/image12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23" Type="http://schemas.openxmlformats.org/officeDocument/2006/relationships/image" Target="../media/image122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12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7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62.jpg"/><Relationship Id="rId21" Type="http://schemas.openxmlformats.org/officeDocument/2006/relationships/image" Target="../media/image157.jpg"/><Relationship Id="rId42" Type="http://schemas.openxmlformats.org/officeDocument/2006/relationships/image" Target="../media/image178.jpg"/><Relationship Id="rId47" Type="http://schemas.openxmlformats.org/officeDocument/2006/relationships/image" Target="../media/image183.jpg"/><Relationship Id="rId63" Type="http://schemas.openxmlformats.org/officeDocument/2006/relationships/image" Target="../media/image199.jpg"/><Relationship Id="rId68" Type="http://schemas.openxmlformats.org/officeDocument/2006/relationships/image" Target="../media/image204.jpg"/><Relationship Id="rId84" Type="http://schemas.openxmlformats.org/officeDocument/2006/relationships/image" Target="../media/image220.jpg"/><Relationship Id="rId89" Type="http://schemas.openxmlformats.org/officeDocument/2006/relationships/image" Target="../media/image225.jpg"/><Relationship Id="rId112" Type="http://schemas.openxmlformats.org/officeDocument/2006/relationships/image" Target="../media/image248.png"/><Relationship Id="rId16" Type="http://schemas.openxmlformats.org/officeDocument/2006/relationships/image" Target="../media/image152.jpg"/><Relationship Id="rId107" Type="http://schemas.openxmlformats.org/officeDocument/2006/relationships/image" Target="../media/image243.jpg"/><Relationship Id="rId11" Type="http://schemas.openxmlformats.org/officeDocument/2006/relationships/image" Target="../media/image147.jpg"/><Relationship Id="rId32" Type="http://schemas.openxmlformats.org/officeDocument/2006/relationships/image" Target="../media/image168.jpg"/><Relationship Id="rId37" Type="http://schemas.openxmlformats.org/officeDocument/2006/relationships/image" Target="../media/image173.jpg"/><Relationship Id="rId53" Type="http://schemas.openxmlformats.org/officeDocument/2006/relationships/image" Target="../media/image189.jpg"/><Relationship Id="rId58" Type="http://schemas.openxmlformats.org/officeDocument/2006/relationships/image" Target="../media/image194.jpg"/><Relationship Id="rId74" Type="http://schemas.openxmlformats.org/officeDocument/2006/relationships/image" Target="../media/image210.jpg"/><Relationship Id="rId79" Type="http://schemas.openxmlformats.org/officeDocument/2006/relationships/image" Target="../media/image215.jpg"/><Relationship Id="rId102" Type="http://schemas.openxmlformats.org/officeDocument/2006/relationships/image" Target="../media/image238.jpg"/><Relationship Id="rId5" Type="http://schemas.openxmlformats.org/officeDocument/2006/relationships/image" Target="../media/image141.jpg"/><Relationship Id="rId90" Type="http://schemas.openxmlformats.org/officeDocument/2006/relationships/image" Target="../media/image226.jpg"/><Relationship Id="rId95" Type="http://schemas.openxmlformats.org/officeDocument/2006/relationships/image" Target="../media/image231.jpg"/><Relationship Id="rId22" Type="http://schemas.openxmlformats.org/officeDocument/2006/relationships/image" Target="../media/image158.jpg"/><Relationship Id="rId27" Type="http://schemas.openxmlformats.org/officeDocument/2006/relationships/image" Target="../media/image163.jpg"/><Relationship Id="rId43" Type="http://schemas.openxmlformats.org/officeDocument/2006/relationships/image" Target="../media/image179.jpg"/><Relationship Id="rId48" Type="http://schemas.openxmlformats.org/officeDocument/2006/relationships/image" Target="../media/image184.jpg"/><Relationship Id="rId64" Type="http://schemas.openxmlformats.org/officeDocument/2006/relationships/image" Target="../media/image200.jpg"/><Relationship Id="rId69" Type="http://schemas.openxmlformats.org/officeDocument/2006/relationships/image" Target="../media/image205.jpg"/><Relationship Id="rId80" Type="http://schemas.openxmlformats.org/officeDocument/2006/relationships/image" Target="../media/image216.jpg"/><Relationship Id="rId85" Type="http://schemas.openxmlformats.org/officeDocument/2006/relationships/image" Target="../media/image221.jpg"/><Relationship Id="rId12" Type="http://schemas.openxmlformats.org/officeDocument/2006/relationships/image" Target="../media/image148.jpg"/><Relationship Id="rId17" Type="http://schemas.openxmlformats.org/officeDocument/2006/relationships/image" Target="../media/image153.jpg"/><Relationship Id="rId33" Type="http://schemas.openxmlformats.org/officeDocument/2006/relationships/image" Target="../media/image169.jpg"/><Relationship Id="rId38" Type="http://schemas.openxmlformats.org/officeDocument/2006/relationships/image" Target="../media/image174.jpg"/><Relationship Id="rId59" Type="http://schemas.openxmlformats.org/officeDocument/2006/relationships/image" Target="../media/image195.jpg"/><Relationship Id="rId103" Type="http://schemas.openxmlformats.org/officeDocument/2006/relationships/image" Target="../media/image239.jpg"/><Relationship Id="rId108" Type="http://schemas.openxmlformats.org/officeDocument/2006/relationships/image" Target="../media/image244.jpg"/><Relationship Id="rId54" Type="http://schemas.openxmlformats.org/officeDocument/2006/relationships/image" Target="../media/image190.jpg"/><Relationship Id="rId70" Type="http://schemas.openxmlformats.org/officeDocument/2006/relationships/image" Target="../media/image206.jpg"/><Relationship Id="rId75" Type="http://schemas.openxmlformats.org/officeDocument/2006/relationships/image" Target="../media/image211.jpg"/><Relationship Id="rId91" Type="http://schemas.openxmlformats.org/officeDocument/2006/relationships/image" Target="../media/image227.jpg"/><Relationship Id="rId96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jpg"/><Relationship Id="rId15" Type="http://schemas.openxmlformats.org/officeDocument/2006/relationships/image" Target="../media/image151.jpg"/><Relationship Id="rId23" Type="http://schemas.openxmlformats.org/officeDocument/2006/relationships/image" Target="../media/image159.jpg"/><Relationship Id="rId28" Type="http://schemas.openxmlformats.org/officeDocument/2006/relationships/image" Target="../media/image164.jpg"/><Relationship Id="rId36" Type="http://schemas.openxmlformats.org/officeDocument/2006/relationships/image" Target="../media/image172.jpg"/><Relationship Id="rId49" Type="http://schemas.openxmlformats.org/officeDocument/2006/relationships/image" Target="../media/image185.jpg"/><Relationship Id="rId57" Type="http://schemas.openxmlformats.org/officeDocument/2006/relationships/image" Target="../media/image193.jpg"/><Relationship Id="rId106" Type="http://schemas.openxmlformats.org/officeDocument/2006/relationships/image" Target="../media/image242.jpg"/><Relationship Id="rId10" Type="http://schemas.openxmlformats.org/officeDocument/2006/relationships/image" Target="../media/image146.png"/><Relationship Id="rId31" Type="http://schemas.openxmlformats.org/officeDocument/2006/relationships/image" Target="../media/image167.jpg"/><Relationship Id="rId44" Type="http://schemas.openxmlformats.org/officeDocument/2006/relationships/image" Target="../media/image180.jpg"/><Relationship Id="rId52" Type="http://schemas.openxmlformats.org/officeDocument/2006/relationships/image" Target="../media/image188.jpg"/><Relationship Id="rId60" Type="http://schemas.openxmlformats.org/officeDocument/2006/relationships/image" Target="../media/image196.jpg"/><Relationship Id="rId65" Type="http://schemas.openxmlformats.org/officeDocument/2006/relationships/image" Target="../media/image201.jpg"/><Relationship Id="rId73" Type="http://schemas.openxmlformats.org/officeDocument/2006/relationships/image" Target="../media/image209.jpg"/><Relationship Id="rId78" Type="http://schemas.openxmlformats.org/officeDocument/2006/relationships/image" Target="../media/image214.jpg"/><Relationship Id="rId81" Type="http://schemas.openxmlformats.org/officeDocument/2006/relationships/image" Target="../media/image217.jpg"/><Relationship Id="rId86" Type="http://schemas.openxmlformats.org/officeDocument/2006/relationships/image" Target="../media/image222.jpg"/><Relationship Id="rId94" Type="http://schemas.openxmlformats.org/officeDocument/2006/relationships/image" Target="../media/image230.jpg"/><Relationship Id="rId99" Type="http://schemas.openxmlformats.org/officeDocument/2006/relationships/image" Target="../media/image235.jpg"/><Relationship Id="rId101" Type="http://schemas.openxmlformats.org/officeDocument/2006/relationships/image" Target="../media/image237.jpg"/><Relationship Id="rId4" Type="http://schemas.openxmlformats.org/officeDocument/2006/relationships/image" Target="../media/image140.jpg"/><Relationship Id="rId9" Type="http://schemas.openxmlformats.org/officeDocument/2006/relationships/image" Target="../media/image145.jpg"/><Relationship Id="rId13" Type="http://schemas.openxmlformats.org/officeDocument/2006/relationships/image" Target="../media/image149.jpg"/><Relationship Id="rId18" Type="http://schemas.openxmlformats.org/officeDocument/2006/relationships/image" Target="../media/image154.png"/><Relationship Id="rId39" Type="http://schemas.openxmlformats.org/officeDocument/2006/relationships/image" Target="../media/image175.jpg"/><Relationship Id="rId109" Type="http://schemas.openxmlformats.org/officeDocument/2006/relationships/image" Target="../media/image245.jpg"/><Relationship Id="rId34" Type="http://schemas.openxmlformats.org/officeDocument/2006/relationships/image" Target="../media/image170.jpg"/><Relationship Id="rId50" Type="http://schemas.openxmlformats.org/officeDocument/2006/relationships/image" Target="../media/image186.jpg"/><Relationship Id="rId55" Type="http://schemas.openxmlformats.org/officeDocument/2006/relationships/image" Target="../media/image191.jpg"/><Relationship Id="rId76" Type="http://schemas.openxmlformats.org/officeDocument/2006/relationships/image" Target="../media/image212.jpg"/><Relationship Id="rId97" Type="http://schemas.openxmlformats.org/officeDocument/2006/relationships/image" Target="../media/image233.jpg"/><Relationship Id="rId104" Type="http://schemas.openxmlformats.org/officeDocument/2006/relationships/image" Target="../media/image240.jpg"/><Relationship Id="rId7" Type="http://schemas.openxmlformats.org/officeDocument/2006/relationships/image" Target="../media/image143.jpg"/><Relationship Id="rId71" Type="http://schemas.openxmlformats.org/officeDocument/2006/relationships/image" Target="../media/image207.png"/><Relationship Id="rId92" Type="http://schemas.openxmlformats.org/officeDocument/2006/relationships/image" Target="../media/image228.jpg"/><Relationship Id="rId2" Type="http://schemas.openxmlformats.org/officeDocument/2006/relationships/image" Target="../media/image138.png"/><Relationship Id="rId29" Type="http://schemas.openxmlformats.org/officeDocument/2006/relationships/image" Target="../media/image165.jpg"/><Relationship Id="rId24" Type="http://schemas.openxmlformats.org/officeDocument/2006/relationships/image" Target="../media/image160.jpg"/><Relationship Id="rId40" Type="http://schemas.openxmlformats.org/officeDocument/2006/relationships/image" Target="../media/image176.jpg"/><Relationship Id="rId45" Type="http://schemas.openxmlformats.org/officeDocument/2006/relationships/image" Target="../media/image181.jpg"/><Relationship Id="rId66" Type="http://schemas.openxmlformats.org/officeDocument/2006/relationships/image" Target="../media/image202.jpg"/><Relationship Id="rId87" Type="http://schemas.openxmlformats.org/officeDocument/2006/relationships/image" Target="../media/image223.png"/><Relationship Id="rId110" Type="http://schemas.openxmlformats.org/officeDocument/2006/relationships/image" Target="../media/image246.jpg"/><Relationship Id="rId61" Type="http://schemas.openxmlformats.org/officeDocument/2006/relationships/image" Target="../media/image197.jpg"/><Relationship Id="rId82" Type="http://schemas.openxmlformats.org/officeDocument/2006/relationships/image" Target="../media/image218.jpg"/><Relationship Id="rId19" Type="http://schemas.openxmlformats.org/officeDocument/2006/relationships/image" Target="../media/image155.jpg"/><Relationship Id="rId14" Type="http://schemas.openxmlformats.org/officeDocument/2006/relationships/image" Target="../media/image150.png"/><Relationship Id="rId30" Type="http://schemas.openxmlformats.org/officeDocument/2006/relationships/image" Target="../media/image166.jpg"/><Relationship Id="rId35" Type="http://schemas.openxmlformats.org/officeDocument/2006/relationships/image" Target="../media/image171.jpg"/><Relationship Id="rId56" Type="http://schemas.openxmlformats.org/officeDocument/2006/relationships/image" Target="../media/image192.jpg"/><Relationship Id="rId77" Type="http://schemas.openxmlformats.org/officeDocument/2006/relationships/image" Target="../media/image213.jpg"/><Relationship Id="rId100" Type="http://schemas.openxmlformats.org/officeDocument/2006/relationships/image" Target="../media/image236.jpg"/><Relationship Id="rId105" Type="http://schemas.openxmlformats.org/officeDocument/2006/relationships/image" Target="../media/image241.jpg"/><Relationship Id="rId8" Type="http://schemas.openxmlformats.org/officeDocument/2006/relationships/image" Target="../media/image144.jpg"/><Relationship Id="rId51" Type="http://schemas.openxmlformats.org/officeDocument/2006/relationships/image" Target="../media/image187.jpg"/><Relationship Id="rId72" Type="http://schemas.openxmlformats.org/officeDocument/2006/relationships/image" Target="../media/image208.png"/><Relationship Id="rId93" Type="http://schemas.openxmlformats.org/officeDocument/2006/relationships/image" Target="../media/image229.jpg"/><Relationship Id="rId98" Type="http://schemas.openxmlformats.org/officeDocument/2006/relationships/image" Target="../media/image234.jpg"/><Relationship Id="rId3" Type="http://schemas.openxmlformats.org/officeDocument/2006/relationships/image" Target="../media/image139.jpg"/><Relationship Id="rId25" Type="http://schemas.openxmlformats.org/officeDocument/2006/relationships/image" Target="../media/image161.jpg"/><Relationship Id="rId46" Type="http://schemas.openxmlformats.org/officeDocument/2006/relationships/image" Target="../media/image182.jpg"/><Relationship Id="rId67" Type="http://schemas.openxmlformats.org/officeDocument/2006/relationships/image" Target="../media/image203.jpg"/><Relationship Id="rId20" Type="http://schemas.openxmlformats.org/officeDocument/2006/relationships/image" Target="../media/image156.jpg"/><Relationship Id="rId41" Type="http://schemas.openxmlformats.org/officeDocument/2006/relationships/image" Target="../media/image177.jpg"/><Relationship Id="rId62" Type="http://schemas.openxmlformats.org/officeDocument/2006/relationships/image" Target="../media/image198.jpg"/><Relationship Id="rId83" Type="http://schemas.openxmlformats.org/officeDocument/2006/relationships/image" Target="../media/image219.jpg"/><Relationship Id="rId88" Type="http://schemas.openxmlformats.org/officeDocument/2006/relationships/image" Target="../media/image224.jpg"/><Relationship Id="rId111" Type="http://schemas.openxmlformats.org/officeDocument/2006/relationships/image" Target="../media/image247.jp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jpg"/><Relationship Id="rId2" Type="http://schemas.openxmlformats.org/officeDocument/2006/relationships/image" Target="../media/image25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3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3.png"/><Relationship Id="rId5" Type="http://schemas.openxmlformats.org/officeDocument/2006/relationships/image" Target="../media/image270.png"/><Relationship Id="rId4" Type="http://schemas.openxmlformats.org/officeDocument/2006/relationships/image" Target="../media/image26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6.png"/><Relationship Id="rId5" Type="http://schemas.openxmlformats.org/officeDocument/2006/relationships/image" Target="../media/image270.png"/><Relationship Id="rId4" Type="http://schemas.openxmlformats.org/officeDocument/2006/relationships/image" Target="../media/image26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328833"/>
            <a:ext cx="9143999" cy="275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56350"/>
            <a:ext cx="9144000" cy="501650"/>
          </a:xfrm>
          <a:custGeom>
            <a:avLst/>
            <a:gdLst/>
            <a:ahLst/>
            <a:cxnLst/>
            <a:rect l="l" t="t" r="r" b="b"/>
            <a:pathLst>
              <a:path w="9144000" h="501650">
                <a:moveTo>
                  <a:pt x="0" y="501648"/>
                </a:moveTo>
                <a:lnTo>
                  <a:pt x="9144000" y="501648"/>
                </a:lnTo>
                <a:lnTo>
                  <a:pt x="9144000" y="0"/>
                </a:lnTo>
                <a:lnTo>
                  <a:pt x="0" y="0"/>
                </a:lnTo>
                <a:lnTo>
                  <a:pt x="0" y="501648"/>
                </a:lnTo>
                <a:close/>
              </a:path>
            </a:pathLst>
          </a:custGeom>
          <a:solidFill>
            <a:srgbClr val="85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6356350"/>
            <a:ext cx="9144000" cy="501650"/>
          </a:xfrm>
          <a:custGeom>
            <a:avLst/>
            <a:gdLst/>
            <a:ahLst/>
            <a:cxnLst/>
            <a:rect l="l" t="t" r="r" b="b"/>
            <a:pathLst>
              <a:path w="9144000" h="501650">
                <a:moveTo>
                  <a:pt x="0" y="0"/>
                </a:moveTo>
                <a:lnTo>
                  <a:pt x="9144000" y="0"/>
                </a:lnTo>
                <a:lnTo>
                  <a:pt x="9144000" y="501649"/>
                </a:lnTo>
                <a:lnTo>
                  <a:pt x="0" y="50164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82540" y="6464843"/>
            <a:ext cx="118999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5" dirty="0">
                <a:solidFill>
                  <a:srgbClr val="FFFFFF"/>
                </a:solidFill>
                <a:latin typeface="Verdana"/>
                <a:cs typeface="Verdana"/>
              </a:rPr>
              <a:t>Lecture </a:t>
            </a:r>
            <a:r>
              <a:rPr sz="1700" spc="50" dirty="0">
                <a:solidFill>
                  <a:srgbClr val="FFFFFF"/>
                </a:solidFill>
                <a:latin typeface="Verdana"/>
                <a:cs typeface="Verdana"/>
              </a:rPr>
              <a:t>7</a:t>
            </a:r>
            <a:r>
              <a:rPr sz="17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13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endParaRPr sz="1700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6501574"/>
            <a:ext cx="14776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65" dirty="0">
                <a:solidFill>
                  <a:srgbClr val="FFFFFF"/>
                </a:solidFill>
                <a:latin typeface="Verdana"/>
                <a:cs typeface="Verdana"/>
              </a:rPr>
              <a:t>Silvio Savarese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4065652" cy="43880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406837" y="6441249"/>
            <a:ext cx="8883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45" dirty="0">
                <a:solidFill>
                  <a:srgbClr val="FFFFFF"/>
                </a:solidFill>
                <a:latin typeface="Arial Unicode MS"/>
                <a:cs typeface="Arial Unicode MS"/>
              </a:rPr>
              <a:t>3</a:t>
            </a:r>
            <a:r>
              <a:rPr sz="1600" spc="90" dirty="0">
                <a:solidFill>
                  <a:srgbClr val="FFFFFF"/>
                </a:solidFill>
                <a:latin typeface="Arial Unicode MS"/>
                <a:cs typeface="Arial Unicode MS"/>
              </a:rPr>
              <a:t>1</a:t>
            </a:r>
            <a:r>
              <a:rPr sz="1600" spc="-185" dirty="0">
                <a:solidFill>
                  <a:srgbClr val="FFFFFF"/>
                </a:solidFill>
                <a:latin typeface="Arial Unicode MS"/>
                <a:cs typeface="Arial Unicode MS"/>
              </a:rPr>
              <a:t>-</a:t>
            </a:r>
            <a:r>
              <a:rPr sz="1600" spc="-35" dirty="0">
                <a:solidFill>
                  <a:srgbClr val="FFFFFF"/>
                </a:solidFill>
                <a:latin typeface="Arial Unicode MS"/>
                <a:cs typeface="Arial Unicode MS"/>
              </a:rPr>
              <a:t>J</a:t>
            </a:r>
            <a:r>
              <a:rPr sz="1600" spc="-40" dirty="0">
                <a:solidFill>
                  <a:srgbClr val="FFFFFF"/>
                </a:solidFill>
                <a:latin typeface="Arial Unicode MS"/>
                <a:cs typeface="Arial Unicode MS"/>
              </a:rPr>
              <a:t>a</a:t>
            </a:r>
            <a:r>
              <a:rPr sz="1600" spc="-20" dirty="0">
                <a:solidFill>
                  <a:srgbClr val="FFFFFF"/>
                </a:solidFill>
                <a:latin typeface="Arial Unicode MS"/>
                <a:cs typeface="Arial Unicode MS"/>
              </a:rPr>
              <a:t>n</a:t>
            </a:r>
            <a:r>
              <a:rPr sz="1600" spc="-185" dirty="0">
                <a:solidFill>
                  <a:srgbClr val="FFFFFF"/>
                </a:solidFill>
                <a:latin typeface="Arial Unicode MS"/>
                <a:cs typeface="Arial Unicode MS"/>
              </a:rPr>
              <a:t>-</a:t>
            </a:r>
            <a:r>
              <a:rPr sz="1600" spc="-25" dirty="0">
                <a:solidFill>
                  <a:srgbClr val="FFFFFF"/>
                </a:solidFill>
                <a:latin typeface="Arial Unicode MS"/>
                <a:cs typeface="Arial Unicode MS"/>
              </a:rPr>
              <a:t>18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749954" y="179033"/>
            <a:ext cx="2133600" cy="2717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35940" y="605801"/>
            <a:ext cx="289687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5" dirty="0">
                <a:latin typeface="黑体" panose="02010609060101010101" pitchFamily="49" charset="-122"/>
                <a:ea typeface="黑体" panose="02010609060101010101" pitchFamily="49" charset="-122"/>
              </a:rPr>
              <a:t>Lecture</a:t>
            </a:r>
            <a:r>
              <a:rPr sz="4800" spc="-8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sz="4800" dirty="0"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xfrm>
            <a:off x="535940" y="1528647"/>
            <a:ext cx="5860415" cy="37266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4800" spc="-10" dirty="0">
                <a:latin typeface="黑体" panose="02010609060101010101" pitchFamily="49" charset="-122"/>
                <a:ea typeface="黑体" panose="02010609060101010101" pitchFamily="49" charset="-122"/>
              </a:rPr>
              <a:t>多</a:t>
            </a:r>
            <a:r>
              <a:rPr lang="zh-CN" altLang="en-US" sz="4800" spc="-1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视图几何</a:t>
            </a:r>
            <a:endParaRPr sz="4800" spc="-1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0850" indent="-285750">
              <a:lnSpc>
                <a:spcPts val="3835"/>
              </a:lnSpc>
              <a:spcBef>
                <a:spcPts val="4180"/>
              </a:spcBef>
              <a:buChar char="•"/>
              <a:tabLst>
                <a:tab pos="450850" algn="l"/>
              </a:tabLst>
            </a:pPr>
            <a:r>
              <a:rPr sz="24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SFM</a:t>
            </a:r>
            <a:r>
              <a:rPr lang="zh-CN" altLang="en-US" sz="2400" spc="-1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问题</a:t>
            </a:r>
            <a:endParaRPr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0850" indent="-285750">
              <a:lnSpc>
                <a:spcPts val="3835"/>
              </a:lnSpc>
              <a:buChar char="•"/>
              <a:tabLst>
                <a:tab pos="450850" algn="l"/>
              </a:tabLst>
            </a:pPr>
            <a:r>
              <a:rPr lang="zh-CN" altLang="en-US" sz="2400" spc="-1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仿射</a:t>
            </a:r>
            <a:r>
              <a:rPr sz="24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SFM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0850" indent="-285750">
              <a:lnSpc>
                <a:spcPts val="3835"/>
              </a:lnSpc>
              <a:buChar char="•"/>
              <a:tabLst>
                <a:tab pos="450850" algn="l"/>
              </a:tabLst>
            </a:pPr>
            <a:r>
              <a:rPr lang="zh-CN" altLang="en-US" sz="24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透视</a:t>
            </a:r>
            <a:r>
              <a:rPr sz="24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SFM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0850" indent="-285750">
              <a:lnSpc>
                <a:spcPts val="3835"/>
              </a:lnSpc>
              <a:buChar char="•"/>
              <a:tabLst>
                <a:tab pos="450850" algn="l"/>
              </a:tabLst>
            </a:pPr>
            <a:r>
              <a:rPr lang="zh-CN" altLang="en-US" sz="2400" spc="-15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自标定</a:t>
            </a:r>
            <a:endParaRPr lang="en-US" altLang="zh-CN" sz="2400" spc="-15" dirty="0" smtClean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0850" indent="-285750">
              <a:lnSpc>
                <a:spcPts val="3835"/>
              </a:lnSpc>
              <a:buChar char="•"/>
              <a:tabLst>
                <a:tab pos="450850" algn="l"/>
              </a:tabLst>
            </a:pPr>
            <a:r>
              <a:rPr lang="zh-CN" altLang="en-US" sz="2400" spc="-15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应用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22140" y="4973320"/>
            <a:ext cx="4131310" cy="822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latin typeface="Calibri"/>
                <a:cs typeface="Calibri"/>
              </a:rPr>
              <a:t>Reading:</a:t>
            </a:r>
            <a:endParaRPr sz="1600">
              <a:latin typeface="Calibri"/>
              <a:cs typeface="Calibri"/>
            </a:endParaRPr>
          </a:p>
          <a:p>
            <a:pPr marL="606425" marR="5080" indent="-593725">
              <a:lnSpc>
                <a:spcPct val="100000"/>
              </a:lnSpc>
              <a:spcBef>
                <a:spcPts val="10"/>
              </a:spcBef>
              <a:tabLst>
                <a:tab pos="585470" algn="l"/>
              </a:tabLst>
            </a:pPr>
            <a:r>
              <a:rPr sz="1200" spc="-5" dirty="0">
                <a:solidFill>
                  <a:srgbClr val="CC3300"/>
                </a:solidFill>
                <a:latin typeface="Calibri"/>
                <a:cs typeface="Calibri"/>
              </a:rPr>
              <a:t>[HZ]	</a:t>
            </a:r>
            <a:r>
              <a:rPr sz="1200" spc="-10" dirty="0">
                <a:latin typeface="Calibri"/>
                <a:cs typeface="Calibri"/>
              </a:rPr>
              <a:t>Chapter </a:t>
            </a:r>
            <a:r>
              <a:rPr sz="1200" dirty="0">
                <a:latin typeface="Calibri"/>
                <a:cs typeface="Calibri"/>
              </a:rPr>
              <a:t>10 </a:t>
            </a:r>
            <a:r>
              <a:rPr sz="1200" spc="-5" dirty="0">
                <a:latin typeface="Calibri"/>
                <a:cs typeface="Calibri"/>
              </a:rPr>
              <a:t>“3D </a:t>
            </a:r>
            <a:r>
              <a:rPr sz="1200" spc="-10" dirty="0">
                <a:latin typeface="Calibri"/>
                <a:cs typeface="Calibri"/>
              </a:rPr>
              <a:t>reconstruction </a:t>
            </a:r>
            <a:r>
              <a:rPr sz="1200" dirty="0">
                <a:latin typeface="Calibri"/>
                <a:cs typeface="Calibri"/>
              </a:rPr>
              <a:t>of </a:t>
            </a:r>
            <a:r>
              <a:rPr sz="1200" spc="-10" dirty="0">
                <a:latin typeface="Calibri"/>
                <a:cs typeface="Calibri"/>
              </a:rPr>
              <a:t>cameras </a:t>
            </a:r>
            <a:r>
              <a:rPr sz="1200" spc="-5" dirty="0">
                <a:latin typeface="Calibri"/>
                <a:cs typeface="Calibri"/>
              </a:rPr>
              <a:t>and </a:t>
            </a:r>
            <a:r>
              <a:rPr sz="1200" spc="-10" dirty="0">
                <a:latin typeface="Calibri"/>
                <a:cs typeface="Calibri"/>
              </a:rPr>
              <a:t>structure”  Chapter </a:t>
            </a:r>
            <a:r>
              <a:rPr sz="1200" dirty="0">
                <a:latin typeface="Calibri"/>
                <a:cs typeface="Calibri"/>
              </a:rPr>
              <a:t>18 </a:t>
            </a:r>
            <a:r>
              <a:rPr sz="1200" spc="-5" dirty="0">
                <a:latin typeface="Calibri"/>
                <a:cs typeface="Calibri"/>
              </a:rPr>
              <a:t>“N-view </a:t>
            </a:r>
            <a:r>
              <a:rPr sz="1200" spc="-10" dirty="0">
                <a:latin typeface="Calibri"/>
                <a:cs typeface="Calibri"/>
              </a:rPr>
              <a:t>computational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methods”</a:t>
            </a:r>
            <a:endParaRPr sz="1200">
              <a:latin typeface="Calibri"/>
              <a:cs typeface="Calibri"/>
            </a:endParaRPr>
          </a:p>
          <a:p>
            <a:pPr marL="606425">
              <a:lnSpc>
                <a:spcPct val="100000"/>
              </a:lnSpc>
              <a:spcBef>
                <a:spcPts val="20"/>
              </a:spcBef>
            </a:pPr>
            <a:r>
              <a:rPr sz="1200" spc="-10" dirty="0">
                <a:latin typeface="Calibri"/>
                <a:cs typeface="Calibri"/>
              </a:rPr>
              <a:t>Chapter </a:t>
            </a:r>
            <a:r>
              <a:rPr sz="1200" dirty="0">
                <a:latin typeface="Calibri"/>
                <a:cs typeface="Calibri"/>
              </a:rPr>
              <a:t>19</a:t>
            </a:r>
            <a:r>
              <a:rPr sz="1200" spc="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“Auto-calibration”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22140" y="5769144"/>
            <a:ext cx="3527425" cy="390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4925">
              <a:lnSpc>
                <a:spcPct val="100000"/>
              </a:lnSpc>
              <a:spcBef>
                <a:spcPts val="100"/>
              </a:spcBef>
              <a:tabLst>
                <a:tab pos="602615" algn="l"/>
              </a:tabLst>
            </a:pPr>
            <a:r>
              <a:rPr sz="1200" spc="-5" dirty="0">
                <a:solidFill>
                  <a:srgbClr val="CC3300"/>
                </a:solidFill>
                <a:latin typeface="Calibri"/>
                <a:cs typeface="Calibri"/>
              </a:rPr>
              <a:t>[FP]	</a:t>
            </a:r>
            <a:r>
              <a:rPr sz="1200" spc="-10" dirty="0">
                <a:latin typeface="Calibri"/>
                <a:cs typeface="Calibri"/>
              </a:rPr>
              <a:t>Chapter </a:t>
            </a:r>
            <a:r>
              <a:rPr sz="1200" dirty="0">
                <a:latin typeface="Calibri"/>
                <a:cs typeface="Calibri"/>
              </a:rPr>
              <a:t>13 </a:t>
            </a:r>
            <a:r>
              <a:rPr sz="1200" spc="-10" dirty="0">
                <a:latin typeface="Calibri"/>
                <a:cs typeface="Calibri"/>
              </a:rPr>
              <a:t>“projective structure from </a:t>
            </a:r>
            <a:r>
              <a:rPr sz="1200" spc="-5" dirty="0">
                <a:latin typeface="Calibri"/>
                <a:cs typeface="Calibri"/>
              </a:rPr>
              <a:t>motion”  </a:t>
            </a:r>
            <a:r>
              <a:rPr sz="1200" spc="-10" dirty="0">
                <a:solidFill>
                  <a:srgbClr val="FF0000"/>
                </a:solidFill>
                <a:latin typeface="Calibri"/>
                <a:cs typeface="Calibri"/>
              </a:rPr>
              <a:t>[Szelisky</a:t>
            </a:r>
            <a:r>
              <a:rPr sz="1200" spc="-10" dirty="0">
                <a:latin typeface="Calibri"/>
                <a:cs typeface="Calibri"/>
              </a:rPr>
              <a:t>] Chapter </a:t>
            </a:r>
            <a:r>
              <a:rPr sz="1200" dirty="0">
                <a:latin typeface="Calibri"/>
                <a:cs typeface="Calibri"/>
              </a:rPr>
              <a:t>7 </a:t>
            </a:r>
            <a:r>
              <a:rPr sz="1200" spc="-10" dirty="0">
                <a:latin typeface="Calibri"/>
                <a:cs typeface="Calibri"/>
              </a:rPr>
              <a:t>“Structure from</a:t>
            </a:r>
            <a:r>
              <a:rPr sz="1200" spc="5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motion”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40" y="363220"/>
            <a:ext cx="77609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49140" algn="l"/>
              </a:tabLst>
            </a:pP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因式分解法</a:t>
            </a:r>
            <a:r>
              <a:rPr lang="zh-CN" altLang="en-US" sz="36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 </a:t>
            </a:r>
            <a:r>
              <a:rPr lang="en-US" altLang="zh-CN" sz="36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- </a:t>
            </a:r>
            <a:r>
              <a:rPr lang="zh-CN" altLang="en-US" sz="36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数据中心化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5843" y="4509293"/>
            <a:ext cx="63501" cy="79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63837" y="5008562"/>
            <a:ext cx="50800" cy="68580"/>
          </a:xfrm>
          <a:custGeom>
            <a:avLst/>
            <a:gdLst/>
            <a:ahLst/>
            <a:cxnLst/>
            <a:rect l="l" t="t" r="r" b="b"/>
            <a:pathLst>
              <a:path w="50800" h="68579">
                <a:moveTo>
                  <a:pt x="42718" y="0"/>
                </a:moveTo>
                <a:lnTo>
                  <a:pt x="25400" y="8098"/>
                </a:lnTo>
                <a:lnTo>
                  <a:pt x="8082" y="8098"/>
                </a:lnTo>
                <a:lnTo>
                  <a:pt x="0" y="25454"/>
                </a:lnTo>
                <a:lnTo>
                  <a:pt x="0" y="60163"/>
                </a:lnTo>
                <a:lnTo>
                  <a:pt x="8082" y="68262"/>
                </a:lnTo>
                <a:lnTo>
                  <a:pt x="25400" y="68262"/>
                </a:lnTo>
                <a:lnTo>
                  <a:pt x="42718" y="60163"/>
                </a:lnTo>
                <a:lnTo>
                  <a:pt x="50800" y="42809"/>
                </a:lnTo>
                <a:lnTo>
                  <a:pt x="50800" y="8098"/>
                </a:lnTo>
                <a:lnTo>
                  <a:pt x="42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63837" y="5008562"/>
            <a:ext cx="50800" cy="68580"/>
          </a:xfrm>
          <a:custGeom>
            <a:avLst/>
            <a:gdLst/>
            <a:ahLst/>
            <a:cxnLst/>
            <a:rect l="l" t="t" r="r" b="b"/>
            <a:pathLst>
              <a:path w="50800" h="68579">
                <a:moveTo>
                  <a:pt x="25400" y="8098"/>
                </a:moveTo>
                <a:lnTo>
                  <a:pt x="42718" y="0"/>
                </a:lnTo>
                <a:lnTo>
                  <a:pt x="50800" y="8098"/>
                </a:lnTo>
                <a:lnTo>
                  <a:pt x="50800" y="25453"/>
                </a:lnTo>
                <a:lnTo>
                  <a:pt x="50800" y="42808"/>
                </a:lnTo>
                <a:lnTo>
                  <a:pt x="42718" y="60163"/>
                </a:lnTo>
                <a:lnTo>
                  <a:pt x="25400" y="68262"/>
                </a:lnTo>
                <a:lnTo>
                  <a:pt x="8081" y="68262"/>
                </a:lnTo>
                <a:lnTo>
                  <a:pt x="0" y="60163"/>
                </a:lnTo>
                <a:lnTo>
                  <a:pt x="0" y="42808"/>
                </a:lnTo>
                <a:lnTo>
                  <a:pt x="0" y="25453"/>
                </a:lnTo>
                <a:lnTo>
                  <a:pt x="8081" y="8098"/>
                </a:lnTo>
                <a:lnTo>
                  <a:pt x="25400" y="8098"/>
                </a:lnTo>
                <a:close/>
              </a:path>
            </a:pathLst>
          </a:custGeom>
          <a:ln w="11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42706" y="3945731"/>
            <a:ext cx="1925955" cy="1862455"/>
          </a:xfrm>
          <a:custGeom>
            <a:avLst/>
            <a:gdLst/>
            <a:ahLst/>
            <a:cxnLst/>
            <a:rect l="l" t="t" r="r" b="b"/>
            <a:pathLst>
              <a:path w="1925954" h="1862454">
                <a:moveTo>
                  <a:pt x="0" y="665409"/>
                </a:moveTo>
                <a:lnTo>
                  <a:pt x="1925638" y="0"/>
                </a:lnTo>
                <a:lnTo>
                  <a:pt x="1925638" y="1195720"/>
                </a:lnTo>
                <a:lnTo>
                  <a:pt x="0" y="1862138"/>
                </a:lnTo>
                <a:lnTo>
                  <a:pt x="0" y="665409"/>
                </a:lnTo>
                <a:close/>
              </a:path>
            </a:pathLst>
          </a:custGeom>
          <a:ln w="11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76537" y="5037137"/>
            <a:ext cx="2076450" cy="24130"/>
          </a:xfrm>
          <a:custGeom>
            <a:avLst/>
            <a:gdLst/>
            <a:ahLst/>
            <a:cxnLst/>
            <a:rect l="l" t="t" r="r" b="b"/>
            <a:pathLst>
              <a:path w="2076450" h="24129">
                <a:moveTo>
                  <a:pt x="0" y="23812"/>
                </a:moveTo>
                <a:lnTo>
                  <a:pt x="20764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24100" y="4527550"/>
            <a:ext cx="2076450" cy="25400"/>
          </a:xfrm>
          <a:custGeom>
            <a:avLst/>
            <a:gdLst/>
            <a:ahLst/>
            <a:cxnLst/>
            <a:rect l="l" t="t" r="r" b="b"/>
            <a:pathLst>
              <a:path w="2076450" h="25400">
                <a:moveTo>
                  <a:pt x="0" y="25400"/>
                </a:moveTo>
                <a:lnTo>
                  <a:pt x="20764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29000" y="5334000"/>
            <a:ext cx="1828800" cy="1295400"/>
          </a:xfrm>
          <a:custGeom>
            <a:avLst/>
            <a:gdLst/>
            <a:ahLst/>
            <a:cxnLst/>
            <a:rect l="l" t="t" r="r" b="b"/>
            <a:pathLst>
              <a:path w="1828800" h="1295400">
                <a:moveTo>
                  <a:pt x="0" y="0"/>
                </a:moveTo>
                <a:lnTo>
                  <a:pt x="1828800" y="0"/>
                </a:lnTo>
                <a:lnTo>
                  <a:pt x="1828800" y="1295400"/>
                </a:lnTo>
                <a:lnTo>
                  <a:pt x="0" y="1295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95768" y="4457768"/>
            <a:ext cx="762000" cy="1447800"/>
          </a:xfrm>
          <a:custGeom>
            <a:avLst/>
            <a:gdLst/>
            <a:ahLst/>
            <a:cxnLst/>
            <a:rect l="l" t="t" r="r" b="b"/>
            <a:pathLst>
              <a:path w="762000" h="1447800">
                <a:moveTo>
                  <a:pt x="40467" y="1371599"/>
                </a:moveTo>
                <a:lnTo>
                  <a:pt x="3953" y="1392592"/>
                </a:lnTo>
                <a:lnTo>
                  <a:pt x="0" y="1407196"/>
                </a:lnTo>
                <a:lnTo>
                  <a:pt x="1887" y="1421679"/>
                </a:lnTo>
                <a:lnTo>
                  <a:pt x="9067" y="1434398"/>
                </a:lnTo>
                <a:lnTo>
                  <a:pt x="20993" y="1443709"/>
                </a:lnTo>
                <a:lnTo>
                  <a:pt x="35596" y="1447663"/>
                </a:lnTo>
                <a:lnTo>
                  <a:pt x="50080" y="1445776"/>
                </a:lnTo>
                <a:lnTo>
                  <a:pt x="62799" y="1438595"/>
                </a:lnTo>
                <a:lnTo>
                  <a:pt x="72109" y="1426670"/>
                </a:lnTo>
                <a:lnTo>
                  <a:pt x="75644" y="1415770"/>
                </a:lnTo>
                <a:lnTo>
                  <a:pt x="75816" y="1404707"/>
                </a:lnTo>
                <a:lnTo>
                  <a:pt x="72856" y="1394173"/>
                </a:lnTo>
                <a:lnTo>
                  <a:pt x="66996" y="1384864"/>
                </a:lnTo>
                <a:lnTo>
                  <a:pt x="65283" y="1383526"/>
                </a:lnTo>
                <a:lnTo>
                  <a:pt x="70963" y="1372167"/>
                </a:lnTo>
                <a:lnTo>
                  <a:pt x="42564" y="1372167"/>
                </a:lnTo>
                <a:lnTo>
                  <a:pt x="40467" y="1371599"/>
                </a:lnTo>
                <a:close/>
              </a:path>
              <a:path w="762000" h="1447800">
                <a:moveTo>
                  <a:pt x="76355" y="1304585"/>
                </a:moveTo>
                <a:lnTo>
                  <a:pt x="42564" y="1372167"/>
                </a:lnTo>
                <a:lnTo>
                  <a:pt x="70963" y="1372167"/>
                </a:lnTo>
                <a:lnTo>
                  <a:pt x="99074" y="1315944"/>
                </a:lnTo>
                <a:lnTo>
                  <a:pt x="76355" y="1304585"/>
                </a:lnTo>
                <a:close/>
              </a:path>
              <a:path w="762000" h="1447800">
                <a:moveTo>
                  <a:pt x="155870" y="1145555"/>
                </a:moveTo>
                <a:lnTo>
                  <a:pt x="110433" y="1236429"/>
                </a:lnTo>
                <a:lnTo>
                  <a:pt x="133152" y="1247788"/>
                </a:lnTo>
                <a:lnTo>
                  <a:pt x="178589" y="1156915"/>
                </a:lnTo>
                <a:lnTo>
                  <a:pt x="155870" y="1145555"/>
                </a:lnTo>
                <a:close/>
              </a:path>
              <a:path w="762000" h="1447800">
                <a:moveTo>
                  <a:pt x="235384" y="986527"/>
                </a:moveTo>
                <a:lnTo>
                  <a:pt x="189947" y="1077400"/>
                </a:lnTo>
                <a:lnTo>
                  <a:pt x="212666" y="1088759"/>
                </a:lnTo>
                <a:lnTo>
                  <a:pt x="258103" y="997885"/>
                </a:lnTo>
                <a:lnTo>
                  <a:pt x="235384" y="986527"/>
                </a:lnTo>
                <a:close/>
              </a:path>
              <a:path w="762000" h="1447800">
                <a:moveTo>
                  <a:pt x="314899" y="827497"/>
                </a:moveTo>
                <a:lnTo>
                  <a:pt x="269462" y="918371"/>
                </a:lnTo>
                <a:lnTo>
                  <a:pt x="292181" y="929730"/>
                </a:lnTo>
                <a:lnTo>
                  <a:pt x="337618" y="838856"/>
                </a:lnTo>
                <a:lnTo>
                  <a:pt x="314899" y="827497"/>
                </a:lnTo>
                <a:close/>
              </a:path>
              <a:path w="762000" h="1447800">
                <a:moveTo>
                  <a:pt x="394414" y="668468"/>
                </a:moveTo>
                <a:lnTo>
                  <a:pt x="348977" y="759341"/>
                </a:lnTo>
                <a:lnTo>
                  <a:pt x="371696" y="770702"/>
                </a:lnTo>
                <a:lnTo>
                  <a:pt x="417133" y="679827"/>
                </a:lnTo>
                <a:lnTo>
                  <a:pt x="394414" y="668468"/>
                </a:lnTo>
                <a:close/>
              </a:path>
              <a:path w="762000" h="1447800">
                <a:moveTo>
                  <a:pt x="473928" y="509438"/>
                </a:moveTo>
                <a:lnTo>
                  <a:pt x="428492" y="600312"/>
                </a:lnTo>
                <a:lnTo>
                  <a:pt x="451209" y="611672"/>
                </a:lnTo>
                <a:lnTo>
                  <a:pt x="496647" y="520799"/>
                </a:lnTo>
                <a:lnTo>
                  <a:pt x="473928" y="509438"/>
                </a:lnTo>
                <a:close/>
              </a:path>
              <a:path w="762000" h="1447800">
                <a:moveTo>
                  <a:pt x="553443" y="350409"/>
                </a:moveTo>
                <a:lnTo>
                  <a:pt x="508006" y="441284"/>
                </a:lnTo>
                <a:lnTo>
                  <a:pt x="530724" y="452643"/>
                </a:lnTo>
                <a:lnTo>
                  <a:pt x="576161" y="361769"/>
                </a:lnTo>
                <a:lnTo>
                  <a:pt x="553443" y="350409"/>
                </a:lnTo>
                <a:close/>
              </a:path>
              <a:path w="762000" h="1447800">
                <a:moveTo>
                  <a:pt x="632958" y="191381"/>
                </a:moveTo>
                <a:lnTo>
                  <a:pt x="587521" y="282254"/>
                </a:lnTo>
                <a:lnTo>
                  <a:pt x="610239" y="293613"/>
                </a:lnTo>
                <a:lnTo>
                  <a:pt x="655676" y="202740"/>
                </a:lnTo>
                <a:lnTo>
                  <a:pt x="632958" y="191381"/>
                </a:lnTo>
                <a:close/>
              </a:path>
              <a:path w="762000" h="1447800">
                <a:moveTo>
                  <a:pt x="726267" y="0"/>
                </a:moveTo>
                <a:lnTo>
                  <a:pt x="689753" y="20993"/>
                </a:lnTo>
                <a:lnTo>
                  <a:pt x="686047" y="42955"/>
                </a:lnTo>
                <a:lnTo>
                  <a:pt x="689006" y="53489"/>
                </a:lnTo>
                <a:lnTo>
                  <a:pt x="694866" y="62798"/>
                </a:lnTo>
                <a:lnTo>
                  <a:pt x="696580" y="64136"/>
                </a:lnTo>
                <a:lnTo>
                  <a:pt x="667036" y="123225"/>
                </a:lnTo>
                <a:lnTo>
                  <a:pt x="689753" y="134584"/>
                </a:lnTo>
                <a:lnTo>
                  <a:pt x="719299" y="75495"/>
                </a:lnTo>
                <a:lnTo>
                  <a:pt x="728330" y="75495"/>
                </a:lnTo>
                <a:lnTo>
                  <a:pt x="761863" y="40466"/>
                </a:lnTo>
                <a:lnTo>
                  <a:pt x="759976" y="25983"/>
                </a:lnTo>
                <a:lnTo>
                  <a:pt x="752796" y="13263"/>
                </a:lnTo>
                <a:lnTo>
                  <a:pt x="740870" y="3953"/>
                </a:lnTo>
                <a:lnTo>
                  <a:pt x="736166" y="1601"/>
                </a:lnTo>
                <a:lnTo>
                  <a:pt x="731206" y="313"/>
                </a:lnTo>
                <a:lnTo>
                  <a:pt x="726267" y="0"/>
                </a:lnTo>
                <a:close/>
              </a:path>
              <a:path w="762000" h="1447800">
                <a:moveTo>
                  <a:pt x="728330" y="75495"/>
                </a:moveTo>
                <a:lnTo>
                  <a:pt x="719299" y="75495"/>
                </a:lnTo>
                <a:lnTo>
                  <a:pt x="721395" y="76062"/>
                </a:lnTo>
                <a:lnTo>
                  <a:pt x="728330" y="75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76768" y="4991168"/>
            <a:ext cx="762000" cy="1447800"/>
          </a:xfrm>
          <a:custGeom>
            <a:avLst/>
            <a:gdLst/>
            <a:ahLst/>
            <a:cxnLst/>
            <a:rect l="l" t="t" r="r" b="b"/>
            <a:pathLst>
              <a:path w="762000" h="1447800">
                <a:moveTo>
                  <a:pt x="40467" y="1371599"/>
                </a:moveTo>
                <a:lnTo>
                  <a:pt x="3953" y="1392592"/>
                </a:lnTo>
                <a:lnTo>
                  <a:pt x="0" y="1407196"/>
                </a:lnTo>
                <a:lnTo>
                  <a:pt x="1887" y="1421679"/>
                </a:lnTo>
                <a:lnTo>
                  <a:pt x="9067" y="1434398"/>
                </a:lnTo>
                <a:lnTo>
                  <a:pt x="20993" y="1443709"/>
                </a:lnTo>
                <a:lnTo>
                  <a:pt x="35596" y="1447663"/>
                </a:lnTo>
                <a:lnTo>
                  <a:pt x="50080" y="1445776"/>
                </a:lnTo>
                <a:lnTo>
                  <a:pt x="62799" y="1438595"/>
                </a:lnTo>
                <a:lnTo>
                  <a:pt x="72109" y="1426670"/>
                </a:lnTo>
                <a:lnTo>
                  <a:pt x="75644" y="1415770"/>
                </a:lnTo>
                <a:lnTo>
                  <a:pt x="75816" y="1404707"/>
                </a:lnTo>
                <a:lnTo>
                  <a:pt x="72856" y="1394173"/>
                </a:lnTo>
                <a:lnTo>
                  <a:pt x="66996" y="1384864"/>
                </a:lnTo>
                <a:lnTo>
                  <a:pt x="65283" y="1383526"/>
                </a:lnTo>
                <a:lnTo>
                  <a:pt x="70963" y="1372167"/>
                </a:lnTo>
                <a:lnTo>
                  <a:pt x="42564" y="1372167"/>
                </a:lnTo>
                <a:lnTo>
                  <a:pt x="40467" y="1371599"/>
                </a:lnTo>
                <a:close/>
              </a:path>
              <a:path w="762000" h="1447800">
                <a:moveTo>
                  <a:pt x="76355" y="1304585"/>
                </a:moveTo>
                <a:lnTo>
                  <a:pt x="42564" y="1372167"/>
                </a:lnTo>
                <a:lnTo>
                  <a:pt x="70963" y="1372167"/>
                </a:lnTo>
                <a:lnTo>
                  <a:pt x="99074" y="1315944"/>
                </a:lnTo>
                <a:lnTo>
                  <a:pt x="76355" y="1304585"/>
                </a:lnTo>
                <a:close/>
              </a:path>
              <a:path w="762000" h="1447800">
                <a:moveTo>
                  <a:pt x="155870" y="1145555"/>
                </a:moveTo>
                <a:lnTo>
                  <a:pt x="110433" y="1236429"/>
                </a:lnTo>
                <a:lnTo>
                  <a:pt x="133152" y="1247788"/>
                </a:lnTo>
                <a:lnTo>
                  <a:pt x="178589" y="1156915"/>
                </a:lnTo>
                <a:lnTo>
                  <a:pt x="155870" y="1145555"/>
                </a:lnTo>
                <a:close/>
              </a:path>
              <a:path w="762000" h="1447800">
                <a:moveTo>
                  <a:pt x="235384" y="986526"/>
                </a:moveTo>
                <a:lnTo>
                  <a:pt x="189947" y="1077400"/>
                </a:lnTo>
                <a:lnTo>
                  <a:pt x="212666" y="1088759"/>
                </a:lnTo>
                <a:lnTo>
                  <a:pt x="258103" y="997885"/>
                </a:lnTo>
                <a:lnTo>
                  <a:pt x="235384" y="986526"/>
                </a:lnTo>
                <a:close/>
              </a:path>
              <a:path w="762000" h="1447800">
                <a:moveTo>
                  <a:pt x="314899" y="827497"/>
                </a:moveTo>
                <a:lnTo>
                  <a:pt x="269462" y="918371"/>
                </a:lnTo>
                <a:lnTo>
                  <a:pt x="292181" y="929730"/>
                </a:lnTo>
                <a:lnTo>
                  <a:pt x="337618" y="838856"/>
                </a:lnTo>
                <a:lnTo>
                  <a:pt x="314899" y="827497"/>
                </a:lnTo>
                <a:close/>
              </a:path>
              <a:path w="762000" h="1447800">
                <a:moveTo>
                  <a:pt x="394414" y="668468"/>
                </a:moveTo>
                <a:lnTo>
                  <a:pt x="348977" y="759342"/>
                </a:lnTo>
                <a:lnTo>
                  <a:pt x="371696" y="770701"/>
                </a:lnTo>
                <a:lnTo>
                  <a:pt x="417133" y="679827"/>
                </a:lnTo>
                <a:lnTo>
                  <a:pt x="394414" y="668468"/>
                </a:lnTo>
                <a:close/>
              </a:path>
              <a:path w="762000" h="1447800">
                <a:moveTo>
                  <a:pt x="473928" y="509438"/>
                </a:moveTo>
                <a:lnTo>
                  <a:pt x="428492" y="600313"/>
                </a:lnTo>
                <a:lnTo>
                  <a:pt x="451209" y="611672"/>
                </a:lnTo>
                <a:lnTo>
                  <a:pt x="496647" y="520799"/>
                </a:lnTo>
                <a:lnTo>
                  <a:pt x="473928" y="509438"/>
                </a:lnTo>
                <a:close/>
              </a:path>
              <a:path w="762000" h="1447800">
                <a:moveTo>
                  <a:pt x="553443" y="350409"/>
                </a:moveTo>
                <a:lnTo>
                  <a:pt x="508006" y="441284"/>
                </a:lnTo>
                <a:lnTo>
                  <a:pt x="530724" y="452643"/>
                </a:lnTo>
                <a:lnTo>
                  <a:pt x="576161" y="361769"/>
                </a:lnTo>
                <a:lnTo>
                  <a:pt x="553443" y="350409"/>
                </a:lnTo>
                <a:close/>
              </a:path>
              <a:path w="762000" h="1447800">
                <a:moveTo>
                  <a:pt x="632958" y="191381"/>
                </a:moveTo>
                <a:lnTo>
                  <a:pt x="587521" y="282254"/>
                </a:lnTo>
                <a:lnTo>
                  <a:pt x="610239" y="293613"/>
                </a:lnTo>
                <a:lnTo>
                  <a:pt x="655676" y="202740"/>
                </a:lnTo>
                <a:lnTo>
                  <a:pt x="632958" y="191381"/>
                </a:lnTo>
                <a:close/>
              </a:path>
              <a:path w="762000" h="1447800">
                <a:moveTo>
                  <a:pt x="726267" y="0"/>
                </a:moveTo>
                <a:lnTo>
                  <a:pt x="689753" y="20993"/>
                </a:lnTo>
                <a:lnTo>
                  <a:pt x="686047" y="42955"/>
                </a:lnTo>
                <a:lnTo>
                  <a:pt x="689006" y="53489"/>
                </a:lnTo>
                <a:lnTo>
                  <a:pt x="694866" y="62798"/>
                </a:lnTo>
                <a:lnTo>
                  <a:pt x="696580" y="64136"/>
                </a:lnTo>
                <a:lnTo>
                  <a:pt x="667036" y="123225"/>
                </a:lnTo>
                <a:lnTo>
                  <a:pt x="689753" y="134584"/>
                </a:lnTo>
                <a:lnTo>
                  <a:pt x="719299" y="75495"/>
                </a:lnTo>
                <a:lnTo>
                  <a:pt x="728330" y="75495"/>
                </a:lnTo>
                <a:lnTo>
                  <a:pt x="761863" y="40466"/>
                </a:lnTo>
                <a:lnTo>
                  <a:pt x="759976" y="25983"/>
                </a:lnTo>
                <a:lnTo>
                  <a:pt x="752796" y="13263"/>
                </a:lnTo>
                <a:lnTo>
                  <a:pt x="740870" y="3953"/>
                </a:lnTo>
                <a:lnTo>
                  <a:pt x="736166" y="1601"/>
                </a:lnTo>
                <a:lnTo>
                  <a:pt x="731206" y="313"/>
                </a:lnTo>
                <a:lnTo>
                  <a:pt x="726267" y="0"/>
                </a:lnTo>
                <a:close/>
              </a:path>
              <a:path w="762000" h="1447800">
                <a:moveTo>
                  <a:pt x="728330" y="75495"/>
                </a:moveTo>
                <a:lnTo>
                  <a:pt x="719299" y="75495"/>
                </a:lnTo>
                <a:lnTo>
                  <a:pt x="721395" y="76062"/>
                </a:lnTo>
                <a:lnTo>
                  <a:pt x="728330" y="75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38768" y="4152968"/>
            <a:ext cx="762000" cy="1447800"/>
          </a:xfrm>
          <a:custGeom>
            <a:avLst/>
            <a:gdLst/>
            <a:ahLst/>
            <a:cxnLst/>
            <a:rect l="l" t="t" r="r" b="b"/>
            <a:pathLst>
              <a:path w="762000" h="1447800">
                <a:moveTo>
                  <a:pt x="40467" y="1371599"/>
                </a:moveTo>
                <a:lnTo>
                  <a:pt x="3953" y="1392593"/>
                </a:lnTo>
                <a:lnTo>
                  <a:pt x="0" y="1407196"/>
                </a:lnTo>
                <a:lnTo>
                  <a:pt x="1887" y="1421679"/>
                </a:lnTo>
                <a:lnTo>
                  <a:pt x="9067" y="1434398"/>
                </a:lnTo>
                <a:lnTo>
                  <a:pt x="20993" y="1443709"/>
                </a:lnTo>
                <a:lnTo>
                  <a:pt x="35596" y="1447663"/>
                </a:lnTo>
                <a:lnTo>
                  <a:pt x="50080" y="1445776"/>
                </a:lnTo>
                <a:lnTo>
                  <a:pt x="62799" y="1438595"/>
                </a:lnTo>
                <a:lnTo>
                  <a:pt x="72109" y="1426669"/>
                </a:lnTo>
                <a:lnTo>
                  <a:pt x="75644" y="1415770"/>
                </a:lnTo>
                <a:lnTo>
                  <a:pt x="75816" y="1404707"/>
                </a:lnTo>
                <a:lnTo>
                  <a:pt x="72856" y="1394173"/>
                </a:lnTo>
                <a:lnTo>
                  <a:pt x="66996" y="1384863"/>
                </a:lnTo>
                <a:lnTo>
                  <a:pt x="65283" y="1383526"/>
                </a:lnTo>
                <a:lnTo>
                  <a:pt x="70962" y="1372167"/>
                </a:lnTo>
                <a:lnTo>
                  <a:pt x="42564" y="1372167"/>
                </a:lnTo>
                <a:lnTo>
                  <a:pt x="40467" y="1371599"/>
                </a:lnTo>
                <a:close/>
              </a:path>
              <a:path w="762000" h="1447800">
                <a:moveTo>
                  <a:pt x="76355" y="1304584"/>
                </a:moveTo>
                <a:lnTo>
                  <a:pt x="42564" y="1372167"/>
                </a:lnTo>
                <a:lnTo>
                  <a:pt x="70962" y="1372167"/>
                </a:lnTo>
                <a:lnTo>
                  <a:pt x="99074" y="1315944"/>
                </a:lnTo>
                <a:lnTo>
                  <a:pt x="76355" y="1304584"/>
                </a:lnTo>
                <a:close/>
              </a:path>
              <a:path w="762000" h="1447800">
                <a:moveTo>
                  <a:pt x="155870" y="1145556"/>
                </a:moveTo>
                <a:lnTo>
                  <a:pt x="110433" y="1236430"/>
                </a:lnTo>
                <a:lnTo>
                  <a:pt x="133152" y="1247788"/>
                </a:lnTo>
                <a:lnTo>
                  <a:pt x="178589" y="1156915"/>
                </a:lnTo>
                <a:lnTo>
                  <a:pt x="155870" y="1145556"/>
                </a:lnTo>
                <a:close/>
              </a:path>
              <a:path w="762000" h="1447800">
                <a:moveTo>
                  <a:pt x="235384" y="986527"/>
                </a:moveTo>
                <a:lnTo>
                  <a:pt x="189947" y="1077400"/>
                </a:lnTo>
                <a:lnTo>
                  <a:pt x="212666" y="1088759"/>
                </a:lnTo>
                <a:lnTo>
                  <a:pt x="258103" y="997885"/>
                </a:lnTo>
                <a:lnTo>
                  <a:pt x="235384" y="986527"/>
                </a:lnTo>
                <a:close/>
              </a:path>
              <a:path w="762000" h="1447800">
                <a:moveTo>
                  <a:pt x="314899" y="827497"/>
                </a:moveTo>
                <a:lnTo>
                  <a:pt x="269462" y="918371"/>
                </a:lnTo>
                <a:lnTo>
                  <a:pt x="292181" y="929730"/>
                </a:lnTo>
                <a:lnTo>
                  <a:pt x="337618" y="838856"/>
                </a:lnTo>
                <a:lnTo>
                  <a:pt x="314899" y="827497"/>
                </a:lnTo>
                <a:close/>
              </a:path>
              <a:path w="762000" h="1447800">
                <a:moveTo>
                  <a:pt x="394414" y="668468"/>
                </a:moveTo>
                <a:lnTo>
                  <a:pt x="348977" y="759341"/>
                </a:lnTo>
                <a:lnTo>
                  <a:pt x="371696" y="770702"/>
                </a:lnTo>
                <a:lnTo>
                  <a:pt x="417133" y="679827"/>
                </a:lnTo>
                <a:lnTo>
                  <a:pt x="394414" y="668468"/>
                </a:lnTo>
                <a:close/>
              </a:path>
              <a:path w="762000" h="1447800">
                <a:moveTo>
                  <a:pt x="473928" y="509438"/>
                </a:moveTo>
                <a:lnTo>
                  <a:pt x="428492" y="600312"/>
                </a:lnTo>
                <a:lnTo>
                  <a:pt x="451209" y="611672"/>
                </a:lnTo>
                <a:lnTo>
                  <a:pt x="496647" y="520799"/>
                </a:lnTo>
                <a:lnTo>
                  <a:pt x="473928" y="509438"/>
                </a:lnTo>
                <a:close/>
              </a:path>
              <a:path w="762000" h="1447800">
                <a:moveTo>
                  <a:pt x="553443" y="350409"/>
                </a:moveTo>
                <a:lnTo>
                  <a:pt x="508006" y="441284"/>
                </a:lnTo>
                <a:lnTo>
                  <a:pt x="530724" y="452643"/>
                </a:lnTo>
                <a:lnTo>
                  <a:pt x="576161" y="361769"/>
                </a:lnTo>
                <a:lnTo>
                  <a:pt x="553443" y="350409"/>
                </a:lnTo>
                <a:close/>
              </a:path>
              <a:path w="762000" h="1447800">
                <a:moveTo>
                  <a:pt x="632958" y="191381"/>
                </a:moveTo>
                <a:lnTo>
                  <a:pt x="587521" y="282254"/>
                </a:lnTo>
                <a:lnTo>
                  <a:pt x="610239" y="293613"/>
                </a:lnTo>
                <a:lnTo>
                  <a:pt x="655676" y="202740"/>
                </a:lnTo>
                <a:lnTo>
                  <a:pt x="632958" y="191381"/>
                </a:lnTo>
                <a:close/>
              </a:path>
              <a:path w="762000" h="1447800">
                <a:moveTo>
                  <a:pt x="726267" y="0"/>
                </a:moveTo>
                <a:lnTo>
                  <a:pt x="689753" y="20993"/>
                </a:lnTo>
                <a:lnTo>
                  <a:pt x="686047" y="42955"/>
                </a:lnTo>
                <a:lnTo>
                  <a:pt x="689006" y="53489"/>
                </a:lnTo>
                <a:lnTo>
                  <a:pt x="694866" y="62798"/>
                </a:lnTo>
                <a:lnTo>
                  <a:pt x="696580" y="64136"/>
                </a:lnTo>
                <a:lnTo>
                  <a:pt x="667036" y="123225"/>
                </a:lnTo>
                <a:lnTo>
                  <a:pt x="689753" y="134584"/>
                </a:lnTo>
                <a:lnTo>
                  <a:pt x="719299" y="75495"/>
                </a:lnTo>
                <a:lnTo>
                  <a:pt x="728330" y="75495"/>
                </a:lnTo>
                <a:lnTo>
                  <a:pt x="761863" y="40466"/>
                </a:lnTo>
                <a:lnTo>
                  <a:pt x="759976" y="25983"/>
                </a:lnTo>
                <a:lnTo>
                  <a:pt x="752796" y="13263"/>
                </a:lnTo>
                <a:lnTo>
                  <a:pt x="740870" y="3953"/>
                </a:lnTo>
                <a:lnTo>
                  <a:pt x="736166" y="1601"/>
                </a:lnTo>
                <a:lnTo>
                  <a:pt x="731206" y="313"/>
                </a:lnTo>
                <a:lnTo>
                  <a:pt x="726267" y="0"/>
                </a:lnTo>
                <a:close/>
              </a:path>
              <a:path w="762000" h="1447800">
                <a:moveTo>
                  <a:pt x="728330" y="75495"/>
                </a:moveTo>
                <a:lnTo>
                  <a:pt x="719299" y="75495"/>
                </a:lnTo>
                <a:lnTo>
                  <a:pt x="721395" y="76062"/>
                </a:lnTo>
                <a:lnTo>
                  <a:pt x="728330" y="75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30700" y="4406900"/>
            <a:ext cx="177800" cy="177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73700" y="4102100"/>
            <a:ext cx="177800" cy="177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11700" y="4940300"/>
            <a:ext cx="177800" cy="177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726940" y="5577287"/>
            <a:ext cx="337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baseline="12731" dirty="0">
                <a:latin typeface="Times New Roman"/>
                <a:cs typeface="Times New Roman"/>
              </a:rPr>
              <a:t>x</a:t>
            </a:r>
            <a:r>
              <a:rPr sz="1600" spc="0" dirty="0">
                <a:latin typeface="Times New Roman"/>
                <a:cs typeface="Times New Roman"/>
              </a:rPr>
              <a:t>ik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190999" y="5791201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2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190999" y="5934076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4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114800" y="590550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152400" y="0"/>
                </a:moveTo>
                <a:lnTo>
                  <a:pt x="0" y="1"/>
                </a:lnTo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749819" y="4000313"/>
            <a:ext cx="342900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b="1" spc="130" dirty="0">
                <a:latin typeface="Times New Roman"/>
                <a:cs typeface="Times New Roman"/>
              </a:rPr>
              <a:t>X</a:t>
            </a:r>
            <a:r>
              <a:rPr sz="2100" i="1" baseline="-23809" dirty="0">
                <a:latin typeface="Times New Roman"/>
                <a:cs typeface="Times New Roman"/>
              </a:rPr>
              <a:t>k</a:t>
            </a:r>
            <a:endParaRPr sz="2100" baseline="-23809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55900" y="5541800"/>
            <a:ext cx="154940" cy="0"/>
          </a:xfrm>
          <a:custGeom>
            <a:avLst/>
            <a:gdLst/>
            <a:ahLst/>
            <a:cxnLst/>
            <a:rect l="l" t="t" r="r" b="b"/>
            <a:pathLst>
              <a:path w="154940">
                <a:moveTo>
                  <a:pt x="0" y="0"/>
                </a:moveTo>
                <a:lnTo>
                  <a:pt x="154463" y="0"/>
                </a:lnTo>
              </a:path>
            </a:pathLst>
          </a:custGeom>
          <a:ln w="152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351643" y="5290893"/>
            <a:ext cx="180340" cy="3956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spc="1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348253" y="5731402"/>
            <a:ext cx="189865" cy="0"/>
          </a:xfrm>
          <a:custGeom>
            <a:avLst/>
            <a:gdLst/>
            <a:ahLst/>
            <a:cxnLst/>
            <a:rect l="l" t="t" r="r" b="b"/>
            <a:pathLst>
              <a:path w="189865">
                <a:moveTo>
                  <a:pt x="0" y="0"/>
                </a:moveTo>
                <a:lnTo>
                  <a:pt x="189861" y="0"/>
                </a:lnTo>
              </a:path>
            </a:pathLst>
          </a:custGeom>
          <a:ln w="152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675052" y="5270005"/>
            <a:ext cx="1149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Times New Roman"/>
                <a:cs typeface="Times New Roman"/>
              </a:rPr>
              <a:t>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810216" y="5322225"/>
            <a:ext cx="1441450" cy="581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760730" algn="l"/>
              </a:tabLst>
            </a:pPr>
            <a:r>
              <a:rPr sz="2400" b="1" spc="15" dirty="0">
                <a:latin typeface="Times New Roman"/>
                <a:cs typeface="Times New Roman"/>
              </a:rPr>
              <a:t>X</a:t>
            </a:r>
            <a:r>
              <a:rPr sz="2400" b="1" spc="-10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Symbol"/>
                <a:cs typeface="Symbol"/>
              </a:rPr>
              <a:t>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5475" spc="225" baseline="-6088" dirty="0">
                <a:latin typeface="Symbol"/>
                <a:cs typeface="Symbol"/>
              </a:rPr>
              <a:t></a:t>
            </a:r>
            <a:r>
              <a:rPr sz="2400" b="1" spc="125" dirty="0">
                <a:latin typeface="Times New Roman"/>
                <a:cs typeface="Times New Roman"/>
              </a:rPr>
              <a:t>X</a:t>
            </a:r>
            <a:r>
              <a:rPr sz="2100" i="1" baseline="-23809" dirty="0">
                <a:latin typeface="Times New Roman"/>
                <a:cs typeface="Times New Roman"/>
              </a:rPr>
              <a:t>k</a:t>
            </a:r>
            <a:endParaRPr sz="2100" baseline="-23809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631940" y="5658756"/>
            <a:ext cx="2007870" cy="913712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R="27305" algn="ctr">
              <a:lnSpc>
                <a:spcPct val="100000"/>
              </a:lnSpc>
              <a:spcBef>
                <a:spcPts val="1285"/>
              </a:spcBef>
            </a:pPr>
            <a:r>
              <a:rPr sz="3600" i="1" spc="15" baseline="15046" dirty="0">
                <a:latin typeface="Times New Roman"/>
                <a:cs typeface="Times New Roman"/>
              </a:rPr>
              <a:t>n</a:t>
            </a:r>
            <a:r>
              <a:rPr sz="3600" i="1" spc="135" baseline="15046" dirty="0">
                <a:latin typeface="Times New Roman"/>
                <a:cs typeface="Times New Roman"/>
              </a:rPr>
              <a:t> </a:t>
            </a:r>
            <a:r>
              <a:rPr sz="1400" i="1" spc="-20" dirty="0">
                <a:latin typeface="Times New Roman"/>
                <a:cs typeface="Times New Roman"/>
              </a:rPr>
              <a:t>k</a:t>
            </a:r>
            <a:r>
              <a:rPr sz="1400" spc="-20" dirty="0">
                <a:latin typeface="Symbol"/>
                <a:cs typeface="Symbol"/>
              </a:rPr>
              <a:t></a:t>
            </a:r>
            <a:r>
              <a:rPr sz="1400" spc="-20" dirty="0">
                <a:latin typeface="Times New Roman"/>
                <a:cs typeface="Times New Roman"/>
              </a:rPr>
              <a:t>1</a:t>
            </a:r>
            <a:endParaRPr sz="14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770"/>
              </a:spcBef>
            </a:pPr>
            <a:r>
              <a:rPr lang="en-US" altLang="zh-CN" spc="4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3D</a:t>
            </a:r>
            <a:r>
              <a:rPr lang="zh-CN" altLang="en-US" spc="4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点的质心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089889" y="5503351"/>
            <a:ext cx="154305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865" y="0"/>
                </a:lnTo>
              </a:path>
            </a:pathLst>
          </a:custGeom>
          <a:ln w="15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077990" y="5371913"/>
            <a:ext cx="179705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b="1" spc="5" dirty="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238266" y="5578206"/>
            <a:ext cx="7493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i="1" dirty="0">
                <a:latin typeface="Times New Roman"/>
                <a:cs typeface="Times New Roman"/>
              </a:rPr>
              <a:t>i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706204" y="3659011"/>
            <a:ext cx="342900" cy="915035"/>
          </a:xfrm>
          <a:custGeom>
            <a:avLst/>
            <a:gdLst/>
            <a:ahLst/>
            <a:cxnLst/>
            <a:rect l="l" t="t" r="r" b="b"/>
            <a:pathLst>
              <a:path w="342900" h="915035">
                <a:moveTo>
                  <a:pt x="297418" y="216409"/>
                </a:moveTo>
                <a:lnTo>
                  <a:pt x="133332" y="216409"/>
                </a:lnTo>
                <a:lnTo>
                  <a:pt x="130909" y="914444"/>
                </a:lnTo>
                <a:lnTo>
                  <a:pt x="207109" y="914708"/>
                </a:lnTo>
                <a:lnTo>
                  <a:pt x="209532" y="216674"/>
                </a:lnTo>
                <a:lnTo>
                  <a:pt x="297572" y="216674"/>
                </a:lnTo>
                <a:lnTo>
                  <a:pt x="297418" y="216409"/>
                </a:lnTo>
                <a:close/>
              </a:path>
              <a:path w="342900" h="915035">
                <a:moveTo>
                  <a:pt x="297572" y="216674"/>
                </a:moveTo>
                <a:lnTo>
                  <a:pt x="209532" y="216674"/>
                </a:lnTo>
                <a:lnTo>
                  <a:pt x="271500" y="323758"/>
                </a:lnTo>
                <a:lnTo>
                  <a:pt x="281520" y="335095"/>
                </a:lnTo>
                <a:lnTo>
                  <a:pt x="294653" y="341487"/>
                </a:lnTo>
                <a:lnTo>
                  <a:pt x="309225" y="342489"/>
                </a:lnTo>
                <a:lnTo>
                  <a:pt x="323560" y="337652"/>
                </a:lnTo>
                <a:lnTo>
                  <a:pt x="334896" y="327632"/>
                </a:lnTo>
                <a:lnTo>
                  <a:pt x="341288" y="314499"/>
                </a:lnTo>
                <a:lnTo>
                  <a:pt x="342290" y="299928"/>
                </a:lnTo>
                <a:lnTo>
                  <a:pt x="337454" y="285592"/>
                </a:lnTo>
                <a:lnTo>
                  <a:pt x="297572" y="216674"/>
                </a:lnTo>
                <a:close/>
              </a:path>
              <a:path w="342900" h="915035">
                <a:moveTo>
                  <a:pt x="172184" y="0"/>
                </a:moveTo>
                <a:lnTo>
                  <a:pt x="2269" y="288973"/>
                </a:lnTo>
                <a:lnTo>
                  <a:pt x="647" y="293833"/>
                </a:lnTo>
                <a:lnTo>
                  <a:pt x="0" y="298739"/>
                </a:lnTo>
                <a:lnTo>
                  <a:pt x="151" y="309738"/>
                </a:lnTo>
                <a:lnTo>
                  <a:pt x="3402" y="320186"/>
                </a:lnTo>
                <a:lnTo>
                  <a:pt x="9568" y="329373"/>
                </a:lnTo>
                <a:lnTo>
                  <a:pt x="18467" y="336593"/>
                </a:lnTo>
                <a:lnTo>
                  <a:pt x="32769" y="341528"/>
                </a:lnTo>
                <a:lnTo>
                  <a:pt x="47347" y="340628"/>
                </a:lnTo>
                <a:lnTo>
                  <a:pt x="60524" y="334327"/>
                </a:lnTo>
                <a:lnTo>
                  <a:pt x="70622" y="323061"/>
                </a:lnTo>
                <a:lnTo>
                  <a:pt x="133332" y="216409"/>
                </a:lnTo>
                <a:lnTo>
                  <a:pt x="297418" y="216409"/>
                </a:lnTo>
                <a:lnTo>
                  <a:pt x="172184" y="0"/>
                </a:lnTo>
                <a:close/>
              </a:path>
            </a:pathLst>
          </a:custGeom>
          <a:solidFill>
            <a:srgbClr val="33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876764" y="4402157"/>
            <a:ext cx="1677035" cy="342900"/>
          </a:xfrm>
          <a:custGeom>
            <a:avLst/>
            <a:gdLst/>
            <a:ahLst/>
            <a:cxnLst/>
            <a:rect l="l" t="t" r="r" b="b"/>
            <a:pathLst>
              <a:path w="1677034" h="342900">
                <a:moveTo>
                  <a:pt x="71" y="131742"/>
                </a:moveTo>
                <a:lnTo>
                  <a:pt x="0" y="207942"/>
                </a:lnTo>
                <a:lnTo>
                  <a:pt x="1460032" y="209325"/>
                </a:lnTo>
                <a:lnTo>
                  <a:pt x="1353104" y="271564"/>
                </a:lnTo>
                <a:lnTo>
                  <a:pt x="1341794" y="281612"/>
                </a:lnTo>
                <a:lnTo>
                  <a:pt x="1335435" y="294761"/>
                </a:lnTo>
                <a:lnTo>
                  <a:pt x="1334470" y="309335"/>
                </a:lnTo>
                <a:lnTo>
                  <a:pt x="1339343" y="323658"/>
                </a:lnTo>
                <a:lnTo>
                  <a:pt x="1349391" y="334969"/>
                </a:lnTo>
                <a:lnTo>
                  <a:pt x="1362540" y="341328"/>
                </a:lnTo>
                <a:lnTo>
                  <a:pt x="1377114" y="342292"/>
                </a:lnTo>
                <a:lnTo>
                  <a:pt x="1391437" y="337419"/>
                </a:lnTo>
                <a:lnTo>
                  <a:pt x="1676612" y="171430"/>
                </a:lnTo>
                <a:lnTo>
                  <a:pt x="1611088" y="133125"/>
                </a:lnTo>
                <a:lnTo>
                  <a:pt x="1460105" y="133125"/>
                </a:lnTo>
                <a:lnTo>
                  <a:pt x="71" y="131742"/>
                </a:lnTo>
                <a:close/>
              </a:path>
              <a:path w="1677034" h="342900">
                <a:moveTo>
                  <a:pt x="1377438" y="0"/>
                </a:moveTo>
                <a:lnTo>
                  <a:pt x="1339632" y="18563"/>
                </a:lnTo>
                <a:lnTo>
                  <a:pt x="1334732" y="32877"/>
                </a:lnTo>
                <a:lnTo>
                  <a:pt x="1335669" y="47453"/>
                </a:lnTo>
                <a:lnTo>
                  <a:pt x="1342003" y="60614"/>
                </a:lnTo>
                <a:lnTo>
                  <a:pt x="1353295" y="70684"/>
                </a:lnTo>
                <a:lnTo>
                  <a:pt x="1460105" y="133125"/>
                </a:lnTo>
                <a:lnTo>
                  <a:pt x="1611088" y="133125"/>
                </a:lnTo>
                <a:lnTo>
                  <a:pt x="1387210" y="2245"/>
                </a:lnTo>
                <a:lnTo>
                  <a:pt x="1382346" y="636"/>
                </a:lnTo>
                <a:lnTo>
                  <a:pt x="1377438" y="0"/>
                </a:lnTo>
                <a:close/>
              </a:path>
            </a:pathLst>
          </a:custGeom>
          <a:solidFill>
            <a:srgbClr val="33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114675" y="4545059"/>
            <a:ext cx="789305" cy="789305"/>
          </a:xfrm>
          <a:custGeom>
            <a:avLst/>
            <a:gdLst/>
            <a:ahLst/>
            <a:cxnLst/>
            <a:rect l="l" t="t" r="r" b="b"/>
            <a:pathLst>
              <a:path w="789304" h="789304">
                <a:moveTo>
                  <a:pt x="115411" y="441936"/>
                </a:moveTo>
                <a:lnTo>
                  <a:pt x="101621" y="446750"/>
                </a:lnTo>
                <a:lnTo>
                  <a:pt x="90643" y="456384"/>
                </a:lnTo>
                <a:lnTo>
                  <a:pt x="83973" y="469964"/>
                </a:lnTo>
                <a:lnTo>
                  <a:pt x="0" y="789064"/>
                </a:lnTo>
                <a:lnTo>
                  <a:pt x="319100" y="705091"/>
                </a:lnTo>
                <a:lnTo>
                  <a:pt x="332680" y="698421"/>
                </a:lnTo>
                <a:lnTo>
                  <a:pt x="342314" y="687443"/>
                </a:lnTo>
                <a:lnTo>
                  <a:pt x="347128" y="673653"/>
                </a:lnTo>
                <a:lnTo>
                  <a:pt x="346502" y="662886"/>
                </a:lnTo>
                <a:lnTo>
                  <a:pt x="180059" y="662886"/>
                </a:lnTo>
                <a:lnTo>
                  <a:pt x="233940" y="609005"/>
                </a:lnTo>
                <a:lnTo>
                  <a:pt x="126178" y="609005"/>
                </a:lnTo>
                <a:lnTo>
                  <a:pt x="157664" y="489356"/>
                </a:lnTo>
                <a:lnTo>
                  <a:pt x="158543" y="474252"/>
                </a:lnTo>
                <a:lnTo>
                  <a:pt x="153729" y="460462"/>
                </a:lnTo>
                <a:lnTo>
                  <a:pt x="144095" y="449484"/>
                </a:lnTo>
                <a:lnTo>
                  <a:pt x="130515" y="442814"/>
                </a:lnTo>
                <a:lnTo>
                  <a:pt x="115411" y="441936"/>
                </a:lnTo>
                <a:close/>
              </a:path>
              <a:path w="789304" h="789304">
                <a:moveTo>
                  <a:pt x="314812" y="630521"/>
                </a:moveTo>
                <a:lnTo>
                  <a:pt x="299708" y="631400"/>
                </a:lnTo>
                <a:lnTo>
                  <a:pt x="180059" y="662886"/>
                </a:lnTo>
                <a:lnTo>
                  <a:pt x="346502" y="662886"/>
                </a:lnTo>
                <a:lnTo>
                  <a:pt x="346250" y="658549"/>
                </a:lnTo>
                <a:lnTo>
                  <a:pt x="339580" y="644969"/>
                </a:lnTo>
                <a:lnTo>
                  <a:pt x="328602" y="635335"/>
                </a:lnTo>
                <a:lnTo>
                  <a:pt x="314812" y="630521"/>
                </a:lnTo>
                <a:close/>
              </a:path>
              <a:path w="789304" h="789304">
                <a:moveTo>
                  <a:pt x="735183" y="0"/>
                </a:moveTo>
                <a:lnTo>
                  <a:pt x="126178" y="609005"/>
                </a:lnTo>
                <a:lnTo>
                  <a:pt x="233940" y="609005"/>
                </a:lnTo>
                <a:lnTo>
                  <a:pt x="789064" y="53881"/>
                </a:lnTo>
                <a:lnTo>
                  <a:pt x="735183" y="0"/>
                </a:lnTo>
                <a:close/>
              </a:path>
            </a:pathLst>
          </a:custGeom>
          <a:solidFill>
            <a:srgbClr val="33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090669" y="4282058"/>
            <a:ext cx="154940" cy="0"/>
          </a:xfrm>
          <a:custGeom>
            <a:avLst/>
            <a:gdLst/>
            <a:ahLst/>
            <a:cxnLst/>
            <a:rect l="l" t="t" r="r" b="b"/>
            <a:pathLst>
              <a:path w="154939">
                <a:moveTo>
                  <a:pt x="0" y="0"/>
                </a:moveTo>
                <a:lnTo>
                  <a:pt x="154598" y="0"/>
                </a:lnTo>
              </a:path>
            </a:pathLst>
          </a:custGeom>
          <a:ln w="152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044956" y="4216717"/>
            <a:ext cx="248920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b="1" spc="25" dirty="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916697" y="4419602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2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916697" y="4562476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4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840498" y="453390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152400" y="0"/>
                </a:moveTo>
                <a:lnTo>
                  <a:pt x="0" y="1"/>
                </a:lnTo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64540" y="1319974"/>
            <a:ext cx="7894320" cy="982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如果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3D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中点的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质心＝世界参考系中心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  <a:p>
            <a:pPr marR="534670" algn="r">
              <a:lnSpc>
                <a:spcPct val="100000"/>
              </a:lnSpc>
              <a:spcBef>
                <a:spcPts val="1810"/>
              </a:spcBef>
            </a:pPr>
            <a:r>
              <a:rPr sz="2400" spc="1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[Eq.</a:t>
            </a:r>
            <a:r>
              <a:rPr sz="2400" spc="-5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sz="2400" spc="125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9]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054478" y="1910415"/>
            <a:ext cx="3916045" cy="863600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90"/>
              </a:spcBef>
            </a:pPr>
            <a:r>
              <a:rPr sz="4300" b="1" spc="-320" dirty="0">
                <a:latin typeface="Times New Roman"/>
                <a:cs typeface="Times New Roman"/>
              </a:rPr>
              <a:t>x</a:t>
            </a:r>
            <a:r>
              <a:rPr sz="6450" spc="-480" baseline="2583" dirty="0">
                <a:latin typeface="Times New Roman"/>
                <a:cs typeface="Times New Roman"/>
              </a:rPr>
              <a:t>ˆ</a:t>
            </a:r>
            <a:r>
              <a:rPr sz="3750" i="1" spc="-480" baseline="-24444" dirty="0">
                <a:latin typeface="Times New Roman"/>
                <a:cs typeface="Times New Roman"/>
              </a:rPr>
              <a:t>ij</a:t>
            </a:r>
            <a:r>
              <a:rPr sz="3750" i="1" spc="-22" baseline="-24444" dirty="0">
                <a:latin typeface="Times New Roman"/>
                <a:cs typeface="Times New Roman"/>
              </a:rPr>
              <a:t> </a:t>
            </a:r>
            <a:r>
              <a:rPr sz="4300" spc="0" dirty="0">
                <a:latin typeface="Symbol"/>
                <a:cs typeface="Symbol"/>
              </a:rPr>
              <a:t></a:t>
            </a:r>
            <a:r>
              <a:rPr sz="4300" spc="0" dirty="0">
                <a:latin typeface="Times New Roman"/>
                <a:cs typeface="Times New Roman"/>
              </a:rPr>
              <a:t> </a:t>
            </a:r>
            <a:r>
              <a:rPr sz="4300" b="1" spc="-480" dirty="0">
                <a:latin typeface="Times New Roman"/>
                <a:cs typeface="Times New Roman"/>
              </a:rPr>
              <a:t>A</a:t>
            </a:r>
            <a:r>
              <a:rPr sz="3750" i="1" spc="-719" baseline="-24444" dirty="0">
                <a:latin typeface="Times New Roman"/>
                <a:cs typeface="Times New Roman"/>
              </a:rPr>
              <a:t>i</a:t>
            </a:r>
            <a:r>
              <a:rPr sz="4300" b="1" spc="-480" dirty="0">
                <a:latin typeface="Times New Roman"/>
                <a:cs typeface="Times New Roman"/>
              </a:rPr>
              <a:t>X</a:t>
            </a:r>
            <a:r>
              <a:rPr sz="6450" spc="-719" baseline="14857" dirty="0">
                <a:latin typeface="Times New Roman"/>
                <a:cs typeface="Times New Roman"/>
              </a:rPr>
              <a:t>ˆ </a:t>
            </a:r>
            <a:r>
              <a:rPr sz="3750" i="1" baseline="-24444" dirty="0">
                <a:latin typeface="Times New Roman"/>
                <a:cs typeface="Times New Roman"/>
              </a:rPr>
              <a:t>j </a:t>
            </a:r>
            <a:r>
              <a:rPr sz="6450" spc="0" baseline="-1291" dirty="0">
                <a:latin typeface="Symbol"/>
                <a:cs typeface="Symbol"/>
              </a:rPr>
              <a:t></a:t>
            </a:r>
            <a:r>
              <a:rPr sz="6450" spc="0" baseline="-1291" dirty="0">
                <a:latin typeface="Times New Roman"/>
                <a:cs typeface="Times New Roman"/>
              </a:rPr>
              <a:t> </a:t>
            </a:r>
            <a:r>
              <a:rPr sz="6450" b="1" spc="127" baseline="-1291" dirty="0">
                <a:latin typeface="Times New Roman"/>
                <a:cs typeface="Times New Roman"/>
              </a:rPr>
              <a:t>A</a:t>
            </a:r>
            <a:r>
              <a:rPr sz="3675" i="1" spc="127" baseline="-27210" dirty="0">
                <a:latin typeface="Times New Roman"/>
                <a:cs typeface="Times New Roman"/>
              </a:rPr>
              <a:t>i</a:t>
            </a:r>
            <a:r>
              <a:rPr sz="6450" b="1" spc="127" baseline="-1291" dirty="0">
                <a:latin typeface="Times New Roman"/>
                <a:cs typeface="Times New Roman"/>
              </a:rPr>
              <a:t>X</a:t>
            </a:r>
            <a:r>
              <a:rPr sz="6450" b="1" spc="-1147" baseline="-1291" dirty="0">
                <a:latin typeface="Times New Roman"/>
                <a:cs typeface="Times New Roman"/>
              </a:rPr>
              <a:t> </a:t>
            </a:r>
            <a:r>
              <a:rPr sz="3675" i="1" spc="7" baseline="-27210" dirty="0">
                <a:latin typeface="Times New Roman"/>
                <a:cs typeface="Times New Roman"/>
              </a:rPr>
              <a:t>j</a:t>
            </a:r>
            <a:endParaRPr sz="3675" baseline="-2721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420013" y="5510974"/>
            <a:ext cx="6604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600" spc="-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600" spc="105" dirty="0">
                <a:solidFill>
                  <a:srgbClr val="FF0000"/>
                </a:solidFill>
                <a:latin typeface="Arial Unicode MS"/>
                <a:cs typeface="Arial Unicode MS"/>
              </a:rPr>
              <a:t>7]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819400" y="1981200"/>
            <a:ext cx="4343400" cy="838200"/>
          </a:xfrm>
          <a:custGeom>
            <a:avLst/>
            <a:gdLst/>
            <a:ahLst/>
            <a:cxnLst/>
            <a:rect l="l" t="t" r="r" b="b"/>
            <a:pathLst>
              <a:path w="4343400" h="838200">
                <a:moveTo>
                  <a:pt x="0" y="838200"/>
                </a:moveTo>
                <a:lnTo>
                  <a:pt x="4343400" y="838200"/>
                </a:lnTo>
                <a:lnTo>
                  <a:pt x="4343400" y="0"/>
                </a:lnTo>
                <a:lnTo>
                  <a:pt x="0" y="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421">
              <a:alpha val="3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1150511" y="5834063"/>
                <a:ext cx="1725152" cy="932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zh-CN" alt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511" y="5834063"/>
                <a:ext cx="1725152" cy="93262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4838701" y="1595437"/>
            <a:ext cx="76200" cy="2209800"/>
          </a:xfrm>
          <a:custGeom>
            <a:avLst/>
            <a:gdLst/>
            <a:ahLst/>
            <a:cxnLst/>
            <a:rect l="l" t="t" r="r" b="b"/>
            <a:pathLst>
              <a:path w="76200" h="2209800">
                <a:moveTo>
                  <a:pt x="76200" y="2133600"/>
                </a:moveTo>
                <a:lnTo>
                  <a:pt x="0" y="2133600"/>
                </a:lnTo>
                <a:lnTo>
                  <a:pt x="38100" y="2209800"/>
                </a:lnTo>
                <a:lnTo>
                  <a:pt x="76200" y="2133600"/>
                </a:lnTo>
                <a:close/>
              </a:path>
              <a:path w="76200" h="2209800">
                <a:moveTo>
                  <a:pt x="42861" y="0"/>
                </a:moveTo>
                <a:lnTo>
                  <a:pt x="33336" y="0"/>
                </a:lnTo>
                <a:lnTo>
                  <a:pt x="33337" y="2133600"/>
                </a:lnTo>
                <a:lnTo>
                  <a:pt x="42862" y="2133600"/>
                </a:lnTo>
                <a:lnTo>
                  <a:pt x="4286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132514" y="2377758"/>
            <a:ext cx="1183005" cy="775853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01930" marR="5080" indent="-189865" algn="ctr">
              <a:lnSpc>
                <a:spcPts val="2870"/>
              </a:lnSpc>
              <a:spcBef>
                <a:spcPts val="200"/>
              </a:spcBef>
            </a:pPr>
            <a:r>
              <a:rPr lang="zh-CN" altLang="en-US" sz="2400" spc="-16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摄像机</a:t>
            </a:r>
            <a:r>
              <a:rPr sz="2400" spc="-16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endParaRPr lang="en-US" sz="2400" spc="-160" dirty="0" smtClean="0">
              <a:solidFill>
                <a:srgbClr val="FF0000"/>
              </a:solidFill>
              <a:latin typeface="Arial Unicode MS"/>
              <a:cs typeface="Arial Unicode MS"/>
            </a:endParaRPr>
          </a:p>
          <a:p>
            <a:pPr marL="201930" marR="5080" indent="-189865" algn="ctr">
              <a:lnSpc>
                <a:spcPts val="2870"/>
              </a:lnSpc>
              <a:spcBef>
                <a:spcPts val="200"/>
              </a:spcBef>
            </a:pPr>
            <a:r>
              <a:rPr sz="2400" spc="-16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400" spc="105" dirty="0">
                <a:solidFill>
                  <a:srgbClr val="FF0000"/>
                </a:solidFill>
                <a:latin typeface="Arial Unicode MS"/>
                <a:cs typeface="Arial Unicode MS"/>
              </a:rPr>
              <a:t>(2</a:t>
            </a:r>
            <a:r>
              <a:rPr sz="2400" spc="-29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400" i="1" spc="-95" dirty="0">
                <a:solidFill>
                  <a:srgbClr val="FF0000"/>
                </a:solidFill>
                <a:latin typeface="Arial"/>
                <a:cs typeface="Arial"/>
              </a:rPr>
              <a:t>m </a:t>
            </a:r>
            <a:r>
              <a:rPr sz="2400" spc="75" dirty="0">
                <a:solidFill>
                  <a:srgbClr val="FF0000"/>
                </a:solidFill>
                <a:latin typeface="Arial Unicode MS"/>
                <a:cs typeface="Arial Unicode MS"/>
              </a:rPr>
              <a:t>)</a:t>
            </a:r>
            <a:endParaRPr sz="2400" dirty="0">
              <a:latin typeface="Arial Unicode MS"/>
              <a:cs typeface="Arial Unicode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19200" y="4148138"/>
            <a:ext cx="3124200" cy="76200"/>
          </a:xfrm>
          <a:custGeom>
            <a:avLst/>
            <a:gdLst/>
            <a:ahLst/>
            <a:cxnLst/>
            <a:rect l="l" t="t" r="r" b="b"/>
            <a:pathLst>
              <a:path w="3124200" h="76200">
                <a:moveTo>
                  <a:pt x="0" y="33336"/>
                </a:moveTo>
                <a:lnTo>
                  <a:pt x="0" y="42861"/>
                </a:lnTo>
                <a:lnTo>
                  <a:pt x="3048000" y="42862"/>
                </a:lnTo>
                <a:lnTo>
                  <a:pt x="3048000" y="76200"/>
                </a:lnTo>
                <a:lnTo>
                  <a:pt x="3124200" y="38100"/>
                </a:lnTo>
                <a:lnTo>
                  <a:pt x="3114675" y="33337"/>
                </a:lnTo>
                <a:lnTo>
                  <a:pt x="0" y="33336"/>
                </a:lnTo>
                <a:close/>
              </a:path>
              <a:path w="3124200" h="76200">
                <a:moveTo>
                  <a:pt x="3048000" y="0"/>
                </a:moveTo>
                <a:lnTo>
                  <a:pt x="3048000" y="33337"/>
                </a:lnTo>
                <a:lnTo>
                  <a:pt x="3114675" y="33337"/>
                </a:lnTo>
                <a:lnTo>
                  <a:pt x="30480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094864" y="4284345"/>
            <a:ext cx="14198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25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点</a:t>
            </a:r>
            <a:r>
              <a:rPr lang="zh-CN" altLang="en-US" sz="2400" spc="25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400" spc="25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(</a:t>
            </a:r>
            <a:r>
              <a:rPr sz="2400" i="1" spc="25" dirty="0" smtClean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400" i="1" spc="6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75" dirty="0">
                <a:solidFill>
                  <a:srgbClr val="FF0000"/>
                </a:solidFill>
                <a:latin typeface="Arial Unicode MS"/>
                <a:cs typeface="Arial Unicode MS"/>
              </a:rPr>
              <a:t>)</a:t>
            </a:r>
            <a:endParaRPr sz="2400" dirty="0">
              <a:latin typeface="Arial Unicode MS"/>
              <a:cs typeface="Arial Unicode MS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83540" y="210820"/>
            <a:ext cx="674814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49140" algn="l"/>
              </a:tabLst>
            </a:pP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因式分解法</a:t>
            </a:r>
            <a:r>
              <a:rPr lang="zh-CN" altLang="en-US" sz="32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 </a:t>
            </a:r>
            <a:r>
              <a:rPr lang="en-US" altLang="zh-CN" sz="3200" dirty="0" smtClean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– </a:t>
            </a:r>
            <a:r>
              <a:rPr lang="zh-CN" altLang="en-US" sz="3200" spc="-5" dirty="0" smtClean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因式分解</a:t>
            </a:r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64540" y="934720"/>
            <a:ext cx="673036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40" dirty="0" smtClean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创建一个</a:t>
            </a:r>
            <a:r>
              <a:rPr sz="2400" dirty="0" smtClean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2m </a:t>
            </a:r>
            <a:r>
              <a:rPr sz="2400" dirty="0">
                <a:latin typeface="Symbol"/>
                <a:cs typeface="Symbol"/>
              </a:rPr>
              <a:t>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n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维的数据</a:t>
            </a:r>
            <a:r>
              <a:rPr sz="2400" spc="-5" dirty="0" smtClean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(</a:t>
            </a:r>
            <a:r>
              <a:rPr lang="zh-CN" altLang="en-US" sz="2400" spc="-5" dirty="0" smtClean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测量值</a:t>
            </a:r>
            <a:r>
              <a:rPr sz="2400" spc="-5" dirty="0" smtClean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)</a:t>
            </a:r>
            <a:r>
              <a:rPr lang="zh-CN" altLang="en-US" sz="2400" spc="-5" dirty="0" smtClean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矩阵</a:t>
            </a:r>
            <a:r>
              <a:rPr sz="2400" spc="-5" dirty="0" smtClean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: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object 20"/>
              <p:cNvSpPr txBox="1"/>
              <p:nvPr/>
            </p:nvSpPr>
            <p:spPr>
              <a:xfrm>
                <a:off x="3050539" y="5125295"/>
                <a:ext cx="4081146" cy="420884"/>
              </a:xfrm>
              <a:prstGeom prst="rect">
                <a:avLst/>
              </a:prstGeom>
            </p:spPr>
            <p:txBody>
              <a:bodyPr vert="horz" wrap="square" lIns="0" tIns="17145" rIns="0" bIns="0" rtlCol="0">
                <a:spAutoFit/>
              </a:bodyPr>
              <a:lstStyle/>
              <a:p>
                <a:pPr marL="12700">
                  <a:spcBef>
                    <a:spcPts val="135"/>
                  </a:spcBef>
                </a:pPr>
                <a:r>
                  <a:rPr lang="zh-CN" altLang="en-US" sz="2400" spc="-4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Arial Unicode MS"/>
                  </a:rPr>
                  <a:t>每个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sz="2400" spc="-4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Arial Unicode MS"/>
                  </a:rPr>
                  <a:t> </a:t>
                </a:r>
                <a:r>
                  <a:rPr lang="zh-CN" altLang="en-US" sz="2400" spc="35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Arial Unicode MS"/>
                  </a:rPr>
                  <a:t>是一个 </a:t>
                </a:r>
                <a:r>
                  <a:rPr lang="en-US" altLang="zh-CN" sz="2400" spc="110" dirty="0" smtClean="0">
                    <a:latin typeface="Arial Unicode MS"/>
                    <a:cs typeface="Arial Unicode MS"/>
                  </a:rPr>
                  <a:t>2x1</a:t>
                </a:r>
                <a:r>
                  <a:rPr lang="en-US" altLang="zh-CN" sz="2400" spc="125" dirty="0" smtClean="0">
                    <a:latin typeface="Arial Unicode MS"/>
                    <a:cs typeface="Arial Unicode MS"/>
                  </a:rPr>
                  <a:t> </a:t>
                </a:r>
                <a:r>
                  <a:rPr lang="zh-CN" altLang="en-US" sz="2400" spc="125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Arial Unicode MS"/>
                  </a:rPr>
                  <a:t>向量</a:t>
                </a:r>
                <a:r>
                  <a:rPr lang="en-US" altLang="zh-CN" sz="2400" spc="25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Arial Unicode MS"/>
                  </a:rPr>
                  <a:t>!</a:t>
                </a:r>
                <a:endPara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  <a:cs typeface="Arial Unicode MS"/>
                </a:endParaRPr>
              </a:p>
            </p:txBody>
          </p:sp>
        </mc:Choice>
        <mc:Fallback>
          <p:sp>
            <p:nvSpPr>
              <p:cNvPr id="20" name="object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539" y="5125295"/>
                <a:ext cx="4081146" cy="420884"/>
              </a:xfrm>
              <a:prstGeom prst="rect">
                <a:avLst/>
              </a:prstGeom>
              <a:blipFill>
                <a:blip r:embed="rId2"/>
                <a:stretch>
                  <a:fillRect l="-4179" t="-23188" b="-376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915789" y="2133600"/>
                <a:ext cx="3731021" cy="15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𝐷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400" b="0" i="1" smtClean="0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𝑚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400" b="0" i="1" smtClean="0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𝑚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zh-CN" altLang="en-US" sz="2400" i="1" smtClean="0">
                                        <a:latin typeface="Cambria Math"/>
                                      </a:rPr>
                                      <m:t>⋯</m:t>
                                    </m:r>
                                  </m:e>
                                </m:eqArr>
                              </m:e>
                            </m:mr>
                          </m:m>
                          <m:r>
                            <a:rPr lang="en-US" altLang="zh-CN" sz="2400" b="0" i="1" smtClean="0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400" b="0" i="1" smtClean="0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𝑚𝑛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789" y="2133600"/>
                <a:ext cx="3731021" cy="156177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4540" y="934720"/>
            <a:ext cx="6730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4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创建一个</a:t>
            </a:r>
            <a:r>
              <a:rPr lang="zh-CN" altLang="en-US" sz="2400" dirty="0">
                <a:latin typeface="Arial"/>
                <a:cs typeface="Arial"/>
              </a:rPr>
              <a:t> </a:t>
            </a:r>
            <a:r>
              <a:rPr lang="en-US" altLang="zh-CN" sz="2400" dirty="0">
                <a:latin typeface="Arial"/>
                <a:cs typeface="Arial"/>
              </a:rPr>
              <a:t>2m </a:t>
            </a:r>
            <a:r>
              <a:rPr lang="zh-CN" altLang="en-US" sz="2400" dirty="0">
                <a:latin typeface="Symbol"/>
                <a:cs typeface="Symbol"/>
              </a:rPr>
              <a:t></a:t>
            </a:r>
            <a:r>
              <a:rPr lang="zh-CN" altLang="en-US" sz="2400" dirty="0"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latin typeface="Arial"/>
                <a:cs typeface="Arial"/>
              </a:rPr>
              <a:t>n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维的数据</a:t>
            </a:r>
            <a:r>
              <a:rPr lang="en-US" altLang="zh-CN" sz="24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(</a:t>
            </a: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测量值</a:t>
            </a:r>
            <a:r>
              <a:rPr lang="en-US" altLang="zh-CN" sz="24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)</a:t>
            </a: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矩阵</a:t>
            </a:r>
            <a:r>
              <a:rPr lang="en-US" altLang="zh-CN" sz="24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: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585017" y="3996036"/>
            <a:ext cx="1485265" cy="795089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45720" algn="ctr">
              <a:lnSpc>
                <a:spcPts val="2870"/>
              </a:lnSpc>
              <a:spcBef>
                <a:spcPts val="200"/>
              </a:spcBef>
            </a:pPr>
            <a:r>
              <a:rPr lang="zh-CN" altLang="en-US" sz="2400" spc="-2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摄像机</a:t>
            </a:r>
            <a:endParaRPr lang="en-US" altLang="zh-CN" sz="2400" spc="-2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12700" marR="5080" indent="45720" algn="ctr">
              <a:lnSpc>
                <a:spcPts val="2870"/>
              </a:lnSpc>
              <a:spcBef>
                <a:spcPts val="200"/>
              </a:spcBef>
            </a:pPr>
            <a:r>
              <a:rPr sz="2400" spc="-2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400" spc="105" dirty="0">
                <a:solidFill>
                  <a:srgbClr val="FF0000"/>
                </a:solidFill>
                <a:latin typeface="Arial Unicode MS"/>
                <a:cs typeface="Arial Unicode MS"/>
              </a:rPr>
              <a:t>(</a:t>
            </a:r>
            <a:r>
              <a:rPr sz="2400" spc="105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2</a:t>
            </a:r>
            <a:r>
              <a:rPr sz="2400" i="1" spc="-95" dirty="0" smtClean="0">
                <a:solidFill>
                  <a:srgbClr val="FF0000"/>
                </a:solidFill>
                <a:latin typeface="Arial"/>
                <a:cs typeface="Arial"/>
              </a:rPr>
              <a:t>m </a:t>
            </a:r>
            <a:r>
              <a:rPr sz="2400" spc="75" dirty="0">
                <a:solidFill>
                  <a:srgbClr val="FF0000"/>
                </a:solidFill>
                <a:latin typeface="Arial Unicode MS"/>
                <a:cs typeface="Arial Unicode MS"/>
              </a:rPr>
              <a:t>×</a:t>
            </a:r>
            <a:r>
              <a:rPr sz="2400" spc="-37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400" spc="105" dirty="0">
                <a:solidFill>
                  <a:srgbClr val="FF0000"/>
                </a:solidFill>
                <a:latin typeface="Arial Unicode MS"/>
                <a:cs typeface="Arial Unicode MS"/>
              </a:rPr>
              <a:t>3)</a:t>
            </a:r>
            <a:endParaRPr sz="2400" dirty="0">
              <a:latin typeface="Arial Unicode MS"/>
              <a:cs typeface="Arial Unicode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336665" y="3065145"/>
            <a:ext cx="198501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点</a:t>
            </a:r>
            <a:r>
              <a:rPr sz="240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400" spc="105" dirty="0">
                <a:solidFill>
                  <a:srgbClr val="FF0000"/>
                </a:solidFill>
                <a:latin typeface="Arial Unicode MS"/>
                <a:cs typeface="Arial Unicode MS"/>
              </a:rPr>
              <a:t>(3 </a:t>
            </a:r>
            <a:r>
              <a:rPr sz="2400" spc="75" dirty="0">
                <a:solidFill>
                  <a:srgbClr val="FF0000"/>
                </a:solidFill>
                <a:latin typeface="Arial Unicode MS"/>
                <a:cs typeface="Arial Unicode MS"/>
              </a:rPr>
              <a:t>× </a:t>
            </a:r>
            <a:r>
              <a:rPr sz="2400" i="1" spc="-1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400" i="1" spc="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75" dirty="0">
                <a:solidFill>
                  <a:srgbClr val="FF0000"/>
                </a:solidFill>
                <a:latin typeface="Arial Unicode MS"/>
                <a:cs typeface="Arial Unicode MS"/>
              </a:rPr>
              <a:t>)</a:t>
            </a:r>
            <a:endParaRPr sz="2400" dirty="0">
              <a:latin typeface="Arial Unicode MS"/>
              <a:cs typeface="Arial Unicode MS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383540" y="210820"/>
            <a:ext cx="674814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49140" algn="l"/>
              </a:tabLst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因式分解法</a:t>
            </a:r>
            <a:r>
              <a:rPr lang="zh-CN" altLang="en-US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– </a:t>
            </a:r>
            <a:r>
              <a:rPr lang="zh-CN" altLang="en-US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因式分解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4540" y="2431920"/>
            <a:ext cx="1252855" cy="2308965"/>
          </a:xfrm>
          <a:prstGeom prst="rect">
            <a:avLst/>
          </a:prstGeom>
        </p:spPr>
        <p:txBody>
          <a:bodyPr vert="horz" wrap="square" lIns="0" tIns="267335" rIns="0" bIns="0" rtlCol="0">
            <a:spAutoFit/>
          </a:bodyPr>
          <a:lstStyle/>
          <a:p>
            <a:pPr marL="302895">
              <a:lnSpc>
                <a:spcPct val="100000"/>
              </a:lnSpc>
              <a:spcBef>
                <a:spcPts val="2105"/>
              </a:spcBef>
            </a:pPr>
            <a:endParaRPr lang="en-US" sz="3200" spc="5" dirty="0" smtClean="0">
              <a:latin typeface="Symbol"/>
              <a:cs typeface="Symbol"/>
            </a:endParaRPr>
          </a:p>
          <a:p>
            <a:pPr algn="ctr">
              <a:lnSpc>
                <a:spcPct val="100000"/>
              </a:lnSpc>
              <a:spcBef>
                <a:spcPts val="515"/>
              </a:spcBef>
            </a:pPr>
            <a:endParaRPr lang="en-US" sz="3200" spc="5" dirty="0">
              <a:solidFill>
                <a:srgbClr val="FF0000"/>
              </a:solidFill>
              <a:latin typeface="Symbol"/>
              <a:cs typeface="Arial Unicode MS"/>
            </a:endParaRPr>
          </a:p>
          <a:p>
            <a:pPr algn="ctr">
              <a:lnSpc>
                <a:spcPct val="100000"/>
              </a:lnSpc>
              <a:spcBef>
                <a:spcPts val="515"/>
              </a:spcBef>
            </a:pPr>
            <a:endParaRPr lang="en-US" sz="3200" spc="5" dirty="0" smtClean="0">
              <a:solidFill>
                <a:srgbClr val="FF0000"/>
              </a:solidFill>
              <a:latin typeface="Symbol"/>
              <a:cs typeface="Arial Unicode MS"/>
            </a:endParaRPr>
          </a:p>
          <a:p>
            <a:pPr algn="ctr">
              <a:lnSpc>
                <a:spcPct val="100000"/>
              </a:lnSpc>
              <a:spcBef>
                <a:spcPts val="515"/>
              </a:spcBef>
            </a:pPr>
            <a:r>
              <a:rPr sz="2400" spc="105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(</a:t>
            </a:r>
            <a:r>
              <a:rPr sz="2400" spc="105" dirty="0">
                <a:solidFill>
                  <a:srgbClr val="FF0000"/>
                </a:solidFill>
                <a:latin typeface="Arial Unicode MS"/>
                <a:cs typeface="Arial Unicode MS"/>
              </a:rPr>
              <a:t>2 </a:t>
            </a:r>
            <a:r>
              <a:rPr sz="2400" i="1" spc="-95" dirty="0">
                <a:solidFill>
                  <a:srgbClr val="FF0000"/>
                </a:solidFill>
                <a:latin typeface="Arial"/>
                <a:cs typeface="Arial"/>
              </a:rPr>
              <a:t>m </a:t>
            </a:r>
            <a:r>
              <a:rPr sz="2400" spc="75" dirty="0">
                <a:solidFill>
                  <a:srgbClr val="FF0000"/>
                </a:solidFill>
                <a:latin typeface="Arial Unicode MS"/>
                <a:cs typeface="Arial Unicode MS"/>
              </a:rPr>
              <a:t>×</a:t>
            </a:r>
            <a:r>
              <a:rPr sz="2400" spc="-38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400" spc="25" dirty="0">
                <a:solidFill>
                  <a:srgbClr val="FF0000"/>
                </a:solidFill>
                <a:latin typeface="Arial Unicode MS"/>
                <a:cs typeface="Arial Unicode MS"/>
              </a:rPr>
              <a:t>n)</a:t>
            </a:r>
            <a:endParaRPr sz="2400" dirty="0">
              <a:latin typeface="Arial Unicode MS"/>
              <a:cs typeface="Arial Unicode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794250" y="1325880"/>
            <a:ext cx="1066800" cy="2590800"/>
          </a:xfrm>
          <a:custGeom>
            <a:avLst/>
            <a:gdLst/>
            <a:ahLst/>
            <a:cxnLst/>
            <a:rect l="l" t="t" r="r" b="b"/>
            <a:pathLst>
              <a:path w="1066800" h="2590800">
                <a:moveTo>
                  <a:pt x="0" y="0"/>
                </a:moveTo>
                <a:lnTo>
                  <a:pt x="1066800" y="0"/>
                </a:lnTo>
                <a:lnTo>
                  <a:pt x="1066800" y="2590800"/>
                </a:lnTo>
                <a:lnTo>
                  <a:pt x="0" y="25908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33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174740" y="3826065"/>
            <a:ext cx="41655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405" dirty="0">
                <a:latin typeface="Arial Unicode MS"/>
                <a:cs typeface="Arial Unicode MS"/>
              </a:rPr>
              <a:t>M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728970" y="2150745"/>
            <a:ext cx="3200400" cy="914400"/>
          </a:xfrm>
          <a:custGeom>
            <a:avLst/>
            <a:gdLst/>
            <a:ahLst/>
            <a:cxnLst/>
            <a:rect l="l" t="t" r="r" b="b"/>
            <a:pathLst>
              <a:path w="3200400" h="914400">
                <a:moveTo>
                  <a:pt x="0" y="0"/>
                </a:moveTo>
                <a:lnTo>
                  <a:pt x="3200400" y="0"/>
                </a:lnTo>
                <a:lnTo>
                  <a:pt x="32004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33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613140" y="3216465"/>
            <a:ext cx="2628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70" dirty="0">
                <a:latin typeface="Arial Unicode MS"/>
                <a:cs typeface="Arial Unicode MS"/>
              </a:rPr>
              <a:t>S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40739" y="5387519"/>
            <a:ext cx="6330950" cy="1399101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2222500">
              <a:lnSpc>
                <a:spcPct val="100000"/>
              </a:lnSpc>
              <a:spcBef>
                <a:spcPts val="1070"/>
              </a:spcBef>
            </a:pPr>
            <a:r>
              <a:rPr sz="2400" b="1" spc="90" dirty="0">
                <a:latin typeface="Arial"/>
                <a:cs typeface="Arial"/>
              </a:rPr>
              <a:t>A</a:t>
            </a:r>
            <a:r>
              <a:rPr sz="2400" spc="135" baseline="-19230" dirty="0">
                <a:latin typeface="Arial Unicode MS"/>
                <a:cs typeface="Arial Unicode MS"/>
              </a:rPr>
              <a:t>i </a:t>
            </a:r>
            <a:r>
              <a:rPr lang="zh-CN" altLang="en-US" sz="2400" spc="-7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是</a:t>
            </a:r>
            <a:r>
              <a:rPr lang="zh-CN" altLang="en-US" sz="2400" spc="-70" dirty="0" smtClean="0">
                <a:latin typeface="Arial Unicode MS"/>
                <a:cs typeface="Arial Unicode MS"/>
              </a:rPr>
              <a:t> </a:t>
            </a:r>
            <a:r>
              <a:rPr sz="2400" spc="110" dirty="0" smtClean="0">
                <a:latin typeface="Arial Unicode MS"/>
                <a:cs typeface="Arial Unicode MS"/>
              </a:rPr>
              <a:t>2x3 </a:t>
            </a:r>
            <a:r>
              <a:rPr lang="zh-CN" altLang="en-US" sz="2400" spc="11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维</a:t>
            </a:r>
            <a:r>
              <a:rPr lang="zh-CN" altLang="en-US" sz="2400" spc="110" dirty="0" smtClean="0">
                <a:latin typeface="Arial Unicode MS"/>
                <a:cs typeface="Arial Unicode MS"/>
              </a:rPr>
              <a:t>，</a:t>
            </a:r>
            <a:r>
              <a:rPr sz="2400" b="1" spc="150" dirty="0" err="1" smtClean="0">
                <a:latin typeface="Arial"/>
                <a:cs typeface="Arial"/>
              </a:rPr>
              <a:t>X</a:t>
            </a:r>
            <a:r>
              <a:rPr sz="2400" spc="225" baseline="-19230" dirty="0" err="1" smtClean="0">
                <a:latin typeface="Arial Unicode MS"/>
                <a:cs typeface="Arial Unicode MS"/>
              </a:rPr>
              <a:t>j</a:t>
            </a:r>
            <a:r>
              <a:rPr sz="2400" spc="225" baseline="-19230" dirty="0" smtClean="0">
                <a:latin typeface="Arial Unicode MS"/>
                <a:cs typeface="Arial Unicode MS"/>
              </a:rPr>
              <a:t> </a:t>
            </a:r>
            <a:r>
              <a:rPr lang="zh-CN" altLang="en-US" sz="2400" spc="-7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是</a:t>
            </a:r>
            <a:r>
              <a:rPr sz="2400" spc="-35" dirty="0" smtClean="0">
                <a:latin typeface="Arial Unicode MS"/>
                <a:cs typeface="Arial Unicode MS"/>
              </a:rPr>
              <a:t> </a:t>
            </a:r>
            <a:r>
              <a:rPr sz="2400" spc="110" dirty="0" smtClean="0">
                <a:latin typeface="Arial Unicode MS"/>
                <a:cs typeface="Arial Unicode MS"/>
              </a:rPr>
              <a:t>3x1</a:t>
            </a:r>
            <a:r>
              <a:rPr lang="en-US" sz="2400" spc="110" dirty="0" smtClean="0">
                <a:latin typeface="Arial Unicode MS"/>
                <a:cs typeface="Arial Unicode MS"/>
              </a:rPr>
              <a:t> </a:t>
            </a:r>
            <a:r>
              <a:rPr lang="zh-CN" altLang="en-US" sz="2400" spc="11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维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lang="zh-CN" altLang="en-US" sz="2400" spc="-114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测量矩阵 </a:t>
            </a:r>
            <a:r>
              <a:rPr sz="2400" b="1" spc="150" dirty="0" smtClean="0">
                <a:latin typeface="Arial"/>
                <a:cs typeface="Arial"/>
              </a:rPr>
              <a:t>D </a:t>
            </a:r>
            <a:r>
              <a:rPr sz="2400" b="1" spc="225" dirty="0">
                <a:latin typeface="Arial"/>
                <a:cs typeface="Arial"/>
              </a:rPr>
              <a:t>= </a:t>
            </a:r>
            <a:r>
              <a:rPr sz="2400" b="1" spc="475" dirty="0" smtClean="0">
                <a:latin typeface="Arial"/>
                <a:cs typeface="Arial"/>
              </a:rPr>
              <a:t>M</a:t>
            </a:r>
            <a:r>
              <a:rPr sz="2400" b="1" spc="-55" dirty="0" smtClean="0">
                <a:latin typeface="Arial"/>
                <a:cs typeface="Arial"/>
              </a:rPr>
              <a:t>S</a:t>
            </a:r>
            <a:r>
              <a:rPr lang="en-US" sz="2400" b="1" spc="-55" dirty="0" smtClean="0">
                <a:latin typeface="Arial"/>
                <a:cs typeface="Arial"/>
              </a:rPr>
              <a:t> </a:t>
            </a:r>
            <a:r>
              <a:rPr lang="zh-CN" altLang="en-US" sz="2400" spc="-55" dirty="0" smtClean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秩为</a:t>
            </a:r>
            <a:r>
              <a:rPr lang="zh-CN" altLang="en-US" sz="2400" b="1" spc="-55" dirty="0" smtClean="0">
                <a:latin typeface="Arial"/>
                <a:cs typeface="Arial"/>
              </a:rPr>
              <a:t> </a:t>
            </a:r>
            <a:r>
              <a:rPr sz="2400" spc="140" dirty="0" smtClean="0">
                <a:latin typeface="Arial Unicode MS"/>
                <a:cs typeface="Arial Unicode MS"/>
              </a:rPr>
              <a:t>3</a:t>
            </a:r>
            <a:r>
              <a:rPr lang="zh-CN" altLang="en-US" sz="2400" spc="2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（它是 </a:t>
            </a:r>
            <a:r>
              <a:rPr lang="en-US" altLang="zh-CN" sz="2400" spc="25" dirty="0" smtClean="0">
                <a:latin typeface="Arial Unicode MS"/>
                <a:cs typeface="Arial Unicode MS"/>
              </a:rPr>
              <a:t>2mx3 </a:t>
            </a:r>
            <a:r>
              <a:rPr lang="zh-CN" altLang="en-US" sz="2400" spc="2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矩阵和 </a:t>
            </a:r>
            <a:r>
              <a:rPr lang="en-US" altLang="zh-CN" sz="2400" spc="25" dirty="0" smtClean="0">
                <a:latin typeface="Arial Unicode MS"/>
                <a:cs typeface="Arial Unicode MS"/>
              </a:rPr>
              <a:t>3xn </a:t>
            </a:r>
            <a:r>
              <a:rPr lang="zh-CN" altLang="en-US" sz="2400" spc="2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矩阵</a:t>
            </a:r>
            <a:r>
              <a:rPr lang="zh-CN" altLang="en-US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的乘积）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object 29"/>
              <p:cNvSpPr txBox="1"/>
              <p:nvPr/>
            </p:nvSpPr>
            <p:spPr>
              <a:xfrm>
                <a:off x="3050539" y="5125295"/>
                <a:ext cx="4121150" cy="416396"/>
              </a:xfrm>
              <a:prstGeom prst="rect">
                <a:avLst/>
              </a:prstGeom>
            </p:spPr>
            <p:txBody>
              <a:bodyPr vert="horz" wrap="square" lIns="0" tIns="17145" rIns="0" bIns="0" rtlCol="0">
                <a:spAutoFit/>
              </a:bodyPr>
              <a:lstStyle/>
              <a:p>
                <a:pPr marL="12700">
                  <a:spcBef>
                    <a:spcPts val="135"/>
                  </a:spcBef>
                </a:pPr>
                <a:r>
                  <a:rPr lang="zh-CN" altLang="en-US" sz="2400" spc="-40" dirty="0">
                    <a:latin typeface="黑体" panose="02010609060101010101" pitchFamily="49" charset="-122"/>
                    <a:ea typeface="黑体" panose="02010609060101010101" pitchFamily="49" charset="-122"/>
                    <a:cs typeface="Arial Unicode MS"/>
                  </a:rPr>
                  <a:t>每个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sz="2400" spc="-40" dirty="0">
                    <a:latin typeface="黑体" panose="02010609060101010101" pitchFamily="49" charset="-122"/>
                    <a:ea typeface="黑体" panose="02010609060101010101" pitchFamily="49" charset="-122"/>
                    <a:cs typeface="Arial Unicode MS"/>
                  </a:rPr>
                  <a:t> </a:t>
                </a:r>
                <a:r>
                  <a:rPr lang="zh-CN" altLang="en-US" sz="2400" spc="35" dirty="0">
                    <a:latin typeface="黑体" panose="02010609060101010101" pitchFamily="49" charset="-122"/>
                    <a:ea typeface="黑体" panose="02010609060101010101" pitchFamily="49" charset="-122"/>
                    <a:cs typeface="Arial Unicode MS"/>
                  </a:rPr>
                  <a:t>是一个 </a:t>
                </a:r>
                <a:r>
                  <a:rPr lang="en-US" altLang="zh-CN" sz="2400" spc="110" dirty="0">
                    <a:latin typeface="Arial Unicode MS"/>
                    <a:cs typeface="Arial Unicode MS"/>
                  </a:rPr>
                  <a:t>2x1</a:t>
                </a:r>
                <a:r>
                  <a:rPr lang="en-US" altLang="zh-CN" sz="2400" spc="125" dirty="0">
                    <a:latin typeface="Arial Unicode MS"/>
                    <a:cs typeface="Arial Unicode MS"/>
                  </a:rPr>
                  <a:t> </a:t>
                </a:r>
                <a:r>
                  <a:rPr lang="zh-CN" altLang="en-US" sz="2400" spc="125" dirty="0">
                    <a:latin typeface="黑体" panose="02010609060101010101" pitchFamily="49" charset="-122"/>
                    <a:ea typeface="黑体" panose="02010609060101010101" pitchFamily="49" charset="-122"/>
                    <a:cs typeface="Arial Unicode MS"/>
                  </a:rPr>
                  <a:t>向量</a:t>
                </a:r>
                <a:r>
                  <a:rPr lang="en-US" altLang="zh-CN" sz="2400" spc="25" dirty="0">
                    <a:latin typeface="黑体" panose="02010609060101010101" pitchFamily="49" charset="-122"/>
                    <a:ea typeface="黑体" panose="02010609060101010101" pitchFamily="49" charset="-122"/>
                    <a:cs typeface="Arial Unicode MS"/>
                  </a:rPr>
                  <a:t>!</a:t>
                </a:r>
                <a:endPara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  <a:cs typeface="Arial Unicode MS"/>
                </a:endParaRPr>
              </a:p>
            </p:txBody>
          </p:sp>
        </mc:Choice>
        <mc:Fallback>
          <p:sp>
            <p:nvSpPr>
              <p:cNvPr id="29" name="object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539" y="5125295"/>
                <a:ext cx="4121150" cy="416396"/>
              </a:xfrm>
              <a:prstGeom prst="rect">
                <a:avLst/>
              </a:prstGeom>
              <a:blipFill>
                <a:blip r:embed="rId2"/>
                <a:stretch>
                  <a:fillRect l="-4142" t="-23529" b="-39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bject 30"/>
          <p:cNvSpPr txBox="1"/>
          <p:nvPr/>
        </p:nvSpPr>
        <p:spPr>
          <a:xfrm>
            <a:off x="8003540" y="4215574"/>
            <a:ext cx="862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2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75" dirty="0">
                <a:solidFill>
                  <a:srgbClr val="FF0000"/>
                </a:solidFill>
                <a:latin typeface="Arial Unicode MS"/>
                <a:cs typeface="Arial Unicode MS"/>
              </a:rPr>
              <a:t>10]</a:t>
            </a:r>
            <a:endParaRPr sz="1800">
              <a:latin typeface="Arial Unicode MS"/>
              <a:cs typeface="Arial Unicode M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233151" y="1696228"/>
                <a:ext cx="8642879" cy="18065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𝐷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2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800" b="0" i="1" smtClean="0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𝑚</m:t>
                                        </m:r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2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800" b="0" i="1" smtClean="0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𝑚</m:t>
                                        </m:r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zh-CN" altLang="en-US" sz="2800" i="1" smtClean="0">
                                        <a:latin typeface="Cambria Math"/>
                                      </a:rPr>
                                      <m:t>⋯</m:t>
                                    </m:r>
                                  </m:e>
                                </m:eqArr>
                              </m:e>
                            </m:mr>
                          </m:m>
                          <m:r>
                            <a:rPr lang="en-US" altLang="zh-CN" sz="2800" b="0" i="1" smtClean="0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2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800" b="0" i="1" smtClean="0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𝑚𝑛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800" b="0" i="1" smtClean="0">
                                          <a:latin typeface="Cambria Math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altLang="zh-CN" sz="2800" b="0" i="1" smtClean="0">
                              <a:latin typeface="Cambria Math"/>
                            </a:rPr>
                            <m:t>   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51" y="1696228"/>
                <a:ext cx="8642879" cy="18065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5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因式分解测量矩阵</a:t>
            </a:r>
            <a:endParaRPr spc="-15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70969" y="1600141"/>
            <a:ext cx="118110" cy="3824604"/>
          </a:xfrm>
          <a:custGeom>
            <a:avLst/>
            <a:gdLst/>
            <a:ahLst/>
            <a:cxnLst/>
            <a:rect l="l" t="t" r="r" b="b"/>
            <a:pathLst>
              <a:path w="118109" h="3824604">
                <a:moveTo>
                  <a:pt x="14164" y="3708063"/>
                </a:moveTo>
                <a:lnTo>
                  <a:pt x="2047" y="3715130"/>
                </a:lnTo>
                <a:lnTo>
                  <a:pt x="1" y="3722908"/>
                </a:lnTo>
                <a:lnTo>
                  <a:pt x="58955" y="3823972"/>
                </a:lnTo>
                <a:lnTo>
                  <a:pt x="101061" y="3751790"/>
                </a:lnTo>
                <a:lnTo>
                  <a:pt x="46255" y="3751790"/>
                </a:lnTo>
                <a:lnTo>
                  <a:pt x="21940" y="3710109"/>
                </a:lnTo>
                <a:lnTo>
                  <a:pt x="14164" y="3708063"/>
                </a:lnTo>
                <a:close/>
              </a:path>
              <a:path w="118109" h="3824604">
                <a:moveTo>
                  <a:pt x="71654" y="72180"/>
                </a:moveTo>
                <a:lnTo>
                  <a:pt x="46254" y="72180"/>
                </a:lnTo>
                <a:lnTo>
                  <a:pt x="46255" y="3751790"/>
                </a:lnTo>
                <a:lnTo>
                  <a:pt x="71655" y="3751790"/>
                </a:lnTo>
                <a:lnTo>
                  <a:pt x="71654" y="72180"/>
                </a:lnTo>
                <a:close/>
              </a:path>
              <a:path w="118109" h="3824604">
                <a:moveTo>
                  <a:pt x="103745" y="3708063"/>
                </a:moveTo>
                <a:lnTo>
                  <a:pt x="95969" y="3710109"/>
                </a:lnTo>
                <a:lnTo>
                  <a:pt x="71655" y="3751790"/>
                </a:lnTo>
                <a:lnTo>
                  <a:pt x="101061" y="3751790"/>
                </a:lnTo>
                <a:lnTo>
                  <a:pt x="117909" y="3722908"/>
                </a:lnTo>
                <a:lnTo>
                  <a:pt x="115862" y="3715130"/>
                </a:lnTo>
                <a:lnTo>
                  <a:pt x="103745" y="3708063"/>
                </a:lnTo>
                <a:close/>
              </a:path>
              <a:path w="118109" h="3824604">
                <a:moveTo>
                  <a:pt x="58954" y="0"/>
                </a:moveTo>
                <a:lnTo>
                  <a:pt x="0" y="101064"/>
                </a:lnTo>
                <a:lnTo>
                  <a:pt x="2046" y="108840"/>
                </a:lnTo>
                <a:lnTo>
                  <a:pt x="14163" y="115909"/>
                </a:lnTo>
                <a:lnTo>
                  <a:pt x="21940" y="113861"/>
                </a:lnTo>
                <a:lnTo>
                  <a:pt x="46254" y="72180"/>
                </a:lnTo>
                <a:lnTo>
                  <a:pt x="101059" y="72180"/>
                </a:lnTo>
                <a:lnTo>
                  <a:pt x="58954" y="0"/>
                </a:lnTo>
                <a:close/>
              </a:path>
              <a:path w="118109" h="3824604">
                <a:moveTo>
                  <a:pt x="101059" y="72180"/>
                </a:moveTo>
                <a:lnTo>
                  <a:pt x="71654" y="72180"/>
                </a:lnTo>
                <a:lnTo>
                  <a:pt x="95968" y="113861"/>
                </a:lnTo>
                <a:lnTo>
                  <a:pt x="103744" y="115909"/>
                </a:lnTo>
                <a:lnTo>
                  <a:pt x="115861" y="108840"/>
                </a:lnTo>
                <a:lnTo>
                  <a:pt x="117908" y="101064"/>
                </a:lnTo>
                <a:lnTo>
                  <a:pt x="101059" y="721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833667" y="2930176"/>
            <a:ext cx="118110" cy="1163955"/>
          </a:xfrm>
          <a:custGeom>
            <a:avLst/>
            <a:gdLst/>
            <a:ahLst/>
            <a:cxnLst/>
            <a:rect l="l" t="t" r="r" b="b"/>
            <a:pathLst>
              <a:path w="118109" h="1163954">
                <a:moveTo>
                  <a:pt x="14164" y="1047991"/>
                </a:moveTo>
                <a:lnTo>
                  <a:pt x="2047" y="1055058"/>
                </a:lnTo>
                <a:lnTo>
                  <a:pt x="0" y="1062836"/>
                </a:lnTo>
                <a:lnTo>
                  <a:pt x="58954" y="1163900"/>
                </a:lnTo>
                <a:lnTo>
                  <a:pt x="101061" y="1091718"/>
                </a:lnTo>
                <a:lnTo>
                  <a:pt x="46254" y="1091718"/>
                </a:lnTo>
                <a:lnTo>
                  <a:pt x="21940" y="1050037"/>
                </a:lnTo>
                <a:lnTo>
                  <a:pt x="14164" y="1047991"/>
                </a:lnTo>
                <a:close/>
              </a:path>
              <a:path w="118109" h="1163954">
                <a:moveTo>
                  <a:pt x="71653" y="72181"/>
                </a:moveTo>
                <a:lnTo>
                  <a:pt x="46253" y="72181"/>
                </a:lnTo>
                <a:lnTo>
                  <a:pt x="46254" y="1091718"/>
                </a:lnTo>
                <a:lnTo>
                  <a:pt x="71654" y="1091718"/>
                </a:lnTo>
                <a:lnTo>
                  <a:pt x="71653" y="72181"/>
                </a:lnTo>
                <a:close/>
              </a:path>
              <a:path w="118109" h="1163954">
                <a:moveTo>
                  <a:pt x="103745" y="1047991"/>
                </a:moveTo>
                <a:lnTo>
                  <a:pt x="95968" y="1050037"/>
                </a:lnTo>
                <a:lnTo>
                  <a:pt x="71654" y="1091718"/>
                </a:lnTo>
                <a:lnTo>
                  <a:pt x="101061" y="1091718"/>
                </a:lnTo>
                <a:lnTo>
                  <a:pt x="117909" y="1062836"/>
                </a:lnTo>
                <a:lnTo>
                  <a:pt x="115862" y="1055058"/>
                </a:lnTo>
                <a:lnTo>
                  <a:pt x="103745" y="1047991"/>
                </a:lnTo>
                <a:close/>
              </a:path>
              <a:path w="118109" h="1163954">
                <a:moveTo>
                  <a:pt x="58953" y="0"/>
                </a:moveTo>
                <a:lnTo>
                  <a:pt x="0" y="101064"/>
                </a:lnTo>
                <a:lnTo>
                  <a:pt x="2045" y="108841"/>
                </a:lnTo>
                <a:lnTo>
                  <a:pt x="14163" y="115909"/>
                </a:lnTo>
                <a:lnTo>
                  <a:pt x="21939" y="113863"/>
                </a:lnTo>
                <a:lnTo>
                  <a:pt x="46253" y="72181"/>
                </a:lnTo>
                <a:lnTo>
                  <a:pt x="101059" y="72181"/>
                </a:lnTo>
                <a:lnTo>
                  <a:pt x="58953" y="0"/>
                </a:lnTo>
                <a:close/>
              </a:path>
              <a:path w="118109" h="1163954">
                <a:moveTo>
                  <a:pt x="101059" y="72181"/>
                </a:moveTo>
                <a:lnTo>
                  <a:pt x="71653" y="72181"/>
                </a:lnTo>
                <a:lnTo>
                  <a:pt x="95967" y="113863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101059" y="721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6509" y="5614482"/>
            <a:ext cx="2051050" cy="118110"/>
          </a:xfrm>
          <a:custGeom>
            <a:avLst/>
            <a:gdLst/>
            <a:ahLst/>
            <a:cxnLst/>
            <a:rect l="l" t="t" r="r" b="b"/>
            <a:pathLst>
              <a:path w="2051050" h="118110">
                <a:moveTo>
                  <a:pt x="2029268" y="71653"/>
                </a:moveTo>
                <a:lnTo>
                  <a:pt x="72181" y="71653"/>
                </a:lnTo>
                <a:lnTo>
                  <a:pt x="1978857" y="71654"/>
                </a:lnTo>
                <a:lnTo>
                  <a:pt x="1937176" y="95968"/>
                </a:lnTo>
                <a:lnTo>
                  <a:pt x="1935129" y="103744"/>
                </a:lnTo>
                <a:lnTo>
                  <a:pt x="1942197" y="115861"/>
                </a:lnTo>
                <a:lnTo>
                  <a:pt x="1949975" y="117907"/>
                </a:lnTo>
                <a:lnTo>
                  <a:pt x="2029268" y="71653"/>
                </a:lnTo>
                <a:close/>
              </a:path>
              <a:path w="2051050" h="118110">
                <a:moveTo>
                  <a:pt x="104686" y="1273"/>
                </a:moveTo>
                <a:lnTo>
                  <a:pt x="98142" y="2114"/>
                </a:lnTo>
                <a:lnTo>
                  <a:pt x="96520" y="2649"/>
                </a:lnTo>
                <a:lnTo>
                  <a:pt x="0" y="58953"/>
                </a:lnTo>
                <a:lnTo>
                  <a:pt x="101063" y="117907"/>
                </a:lnTo>
                <a:lnTo>
                  <a:pt x="108841" y="115860"/>
                </a:lnTo>
                <a:lnTo>
                  <a:pt x="115908" y="103743"/>
                </a:lnTo>
                <a:lnTo>
                  <a:pt x="113862" y="95967"/>
                </a:lnTo>
                <a:lnTo>
                  <a:pt x="72181" y="71653"/>
                </a:lnTo>
                <a:lnTo>
                  <a:pt x="2029268" y="71653"/>
                </a:lnTo>
                <a:lnTo>
                  <a:pt x="2051038" y="58954"/>
                </a:lnTo>
                <a:lnTo>
                  <a:pt x="2029266" y="46254"/>
                </a:lnTo>
                <a:lnTo>
                  <a:pt x="72181" y="46253"/>
                </a:lnTo>
                <a:lnTo>
                  <a:pt x="113862" y="21939"/>
                </a:lnTo>
                <a:lnTo>
                  <a:pt x="115908" y="14162"/>
                </a:lnTo>
                <a:lnTo>
                  <a:pt x="109723" y="3560"/>
                </a:lnTo>
                <a:lnTo>
                  <a:pt x="104686" y="1273"/>
                </a:lnTo>
                <a:close/>
              </a:path>
              <a:path w="2051050" h="118110">
                <a:moveTo>
                  <a:pt x="1949974" y="0"/>
                </a:moveTo>
                <a:lnTo>
                  <a:pt x="1942197" y="2046"/>
                </a:lnTo>
                <a:lnTo>
                  <a:pt x="1935129" y="14163"/>
                </a:lnTo>
                <a:lnTo>
                  <a:pt x="1937176" y="21940"/>
                </a:lnTo>
                <a:lnTo>
                  <a:pt x="1978857" y="46254"/>
                </a:lnTo>
                <a:lnTo>
                  <a:pt x="2029266" y="46254"/>
                </a:lnTo>
                <a:lnTo>
                  <a:pt x="19499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27365" y="5614482"/>
            <a:ext cx="1104900" cy="118110"/>
          </a:xfrm>
          <a:custGeom>
            <a:avLst/>
            <a:gdLst/>
            <a:ahLst/>
            <a:cxnLst/>
            <a:rect l="l" t="t" r="r" b="b"/>
            <a:pathLst>
              <a:path w="1104900" h="118110">
                <a:moveTo>
                  <a:pt x="1082689" y="71653"/>
                </a:moveTo>
                <a:lnTo>
                  <a:pt x="72180" y="71653"/>
                </a:lnTo>
                <a:lnTo>
                  <a:pt x="1032277" y="71654"/>
                </a:lnTo>
                <a:lnTo>
                  <a:pt x="990596" y="95968"/>
                </a:lnTo>
                <a:lnTo>
                  <a:pt x="988550" y="103744"/>
                </a:lnTo>
                <a:lnTo>
                  <a:pt x="995617" y="115861"/>
                </a:lnTo>
                <a:lnTo>
                  <a:pt x="1003396" y="117907"/>
                </a:lnTo>
                <a:lnTo>
                  <a:pt x="1082689" y="71653"/>
                </a:lnTo>
                <a:close/>
              </a:path>
              <a:path w="1104900" h="118110">
                <a:moveTo>
                  <a:pt x="104687" y="1273"/>
                </a:moveTo>
                <a:lnTo>
                  <a:pt x="98141" y="2115"/>
                </a:lnTo>
                <a:lnTo>
                  <a:pt x="96519" y="2649"/>
                </a:lnTo>
                <a:lnTo>
                  <a:pt x="0" y="58953"/>
                </a:lnTo>
                <a:lnTo>
                  <a:pt x="101064" y="117907"/>
                </a:lnTo>
                <a:lnTo>
                  <a:pt x="108840" y="115860"/>
                </a:lnTo>
                <a:lnTo>
                  <a:pt x="115909" y="103743"/>
                </a:lnTo>
                <a:lnTo>
                  <a:pt x="113861" y="95967"/>
                </a:lnTo>
                <a:lnTo>
                  <a:pt x="72180" y="71653"/>
                </a:lnTo>
                <a:lnTo>
                  <a:pt x="1082689" y="71653"/>
                </a:lnTo>
                <a:lnTo>
                  <a:pt x="1104459" y="58954"/>
                </a:lnTo>
                <a:lnTo>
                  <a:pt x="1082687" y="46254"/>
                </a:lnTo>
                <a:lnTo>
                  <a:pt x="72180" y="46253"/>
                </a:lnTo>
                <a:lnTo>
                  <a:pt x="113861" y="21939"/>
                </a:lnTo>
                <a:lnTo>
                  <a:pt x="115909" y="14162"/>
                </a:lnTo>
                <a:lnTo>
                  <a:pt x="109724" y="3560"/>
                </a:lnTo>
                <a:lnTo>
                  <a:pt x="104687" y="1273"/>
                </a:lnTo>
                <a:close/>
              </a:path>
              <a:path w="1104900" h="118110">
                <a:moveTo>
                  <a:pt x="1003395" y="0"/>
                </a:moveTo>
                <a:lnTo>
                  <a:pt x="995619" y="2046"/>
                </a:lnTo>
                <a:lnTo>
                  <a:pt x="988550" y="14163"/>
                </a:lnTo>
                <a:lnTo>
                  <a:pt x="990596" y="21939"/>
                </a:lnTo>
                <a:lnTo>
                  <a:pt x="1032277" y="46254"/>
                </a:lnTo>
                <a:lnTo>
                  <a:pt x="1082687" y="46254"/>
                </a:lnTo>
                <a:lnTo>
                  <a:pt x="10033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04996" y="4284446"/>
            <a:ext cx="2051050" cy="118110"/>
          </a:xfrm>
          <a:custGeom>
            <a:avLst/>
            <a:gdLst/>
            <a:ahLst/>
            <a:cxnLst/>
            <a:rect l="l" t="t" r="r" b="b"/>
            <a:pathLst>
              <a:path w="2051050" h="118110">
                <a:moveTo>
                  <a:pt x="104687" y="1273"/>
                </a:moveTo>
                <a:lnTo>
                  <a:pt x="98141" y="2114"/>
                </a:lnTo>
                <a:lnTo>
                  <a:pt x="96520" y="2650"/>
                </a:lnTo>
                <a:lnTo>
                  <a:pt x="0" y="58953"/>
                </a:lnTo>
                <a:lnTo>
                  <a:pt x="101064" y="117908"/>
                </a:lnTo>
                <a:lnTo>
                  <a:pt x="108840" y="115860"/>
                </a:lnTo>
                <a:lnTo>
                  <a:pt x="115909" y="103743"/>
                </a:lnTo>
                <a:lnTo>
                  <a:pt x="113861" y="95967"/>
                </a:lnTo>
                <a:lnTo>
                  <a:pt x="72180" y="71653"/>
                </a:lnTo>
                <a:lnTo>
                  <a:pt x="2029269" y="71653"/>
                </a:lnTo>
                <a:lnTo>
                  <a:pt x="2051038" y="58954"/>
                </a:lnTo>
                <a:lnTo>
                  <a:pt x="2029267" y="46254"/>
                </a:lnTo>
                <a:lnTo>
                  <a:pt x="72180" y="46253"/>
                </a:lnTo>
                <a:lnTo>
                  <a:pt x="113861" y="21939"/>
                </a:lnTo>
                <a:lnTo>
                  <a:pt x="115909" y="14163"/>
                </a:lnTo>
                <a:lnTo>
                  <a:pt x="109724" y="3559"/>
                </a:lnTo>
                <a:lnTo>
                  <a:pt x="104687" y="1273"/>
                </a:lnTo>
                <a:close/>
              </a:path>
              <a:path w="2051050" h="118110">
                <a:moveTo>
                  <a:pt x="2029269" y="71653"/>
                </a:moveTo>
                <a:lnTo>
                  <a:pt x="72180" y="71653"/>
                </a:lnTo>
                <a:lnTo>
                  <a:pt x="1978856" y="71654"/>
                </a:lnTo>
                <a:lnTo>
                  <a:pt x="1937175" y="95968"/>
                </a:lnTo>
                <a:lnTo>
                  <a:pt x="1935129" y="103745"/>
                </a:lnTo>
                <a:lnTo>
                  <a:pt x="1942197" y="115862"/>
                </a:lnTo>
                <a:lnTo>
                  <a:pt x="1949974" y="117908"/>
                </a:lnTo>
                <a:lnTo>
                  <a:pt x="2029269" y="71653"/>
                </a:lnTo>
                <a:close/>
              </a:path>
              <a:path w="2051050" h="118110">
                <a:moveTo>
                  <a:pt x="1949974" y="0"/>
                </a:moveTo>
                <a:lnTo>
                  <a:pt x="1942197" y="2047"/>
                </a:lnTo>
                <a:lnTo>
                  <a:pt x="1935129" y="14164"/>
                </a:lnTo>
                <a:lnTo>
                  <a:pt x="1937175" y="21940"/>
                </a:lnTo>
                <a:lnTo>
                  <a:pt x="1978856" y="46254"/>
                </a:lnTo>
                <a:lnTo>
                  <a:pt x="2029267" y="46254"/>
                </a:lnTo>
                <a:lnTo>
                  <a:pt x="19499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1849" y="3394126"/>
            <a:ext cx="380365" cy="4660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500" spc="-5" dirty="0">
                <a:latin typeface="Arial"/>
                <a:cs typeface="Arial"/>
              </a:rPr>
              <a:t>2m</a:t>
            </a:r>
            <a:endParaRPr sz="25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71362" y="3265661"/>
            <a:ext cx="20256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Arial"/>
                <a:cs typeface="Arial"/>
              </a:rPr>
              <a:t>3</a:t>
            </a:r>
            <a:endParaRPr sz="2500">
              <a:latin typeface="Arial"/>
              <a:cs typeface="Arial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330697"/>
              </p:ext>
            </p:extLst>
          </p:nvPr>
        </p:nvGraphicFramePr>
        <p:xfrm>
          <a:off x="1253868" y="1600200"/>
          <a:ext cx="6388734" cy="45040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1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42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04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29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3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 dirty="0">
                        <a:latin typeface="Times New Roman"/>
                        <a:cs typeface="Times New Roman"/>
                      </a:endParaRPr>
                    </a:p>
                    <a:p>
                      <a:pPr marL="130175" marR="135255">
                        <a:lnSpc>
                          <a:spcPct val="100000"/>
                        </a:lnSpc>
                      </a:pPr>
                      <a:r>
                        <a:rPr lang="zh-CN" altLang="en-US" sz="1800" b="1" spc="-5" dirty="0" smtClean="0">
                          <a:solidFill>
                            <a:srgbClr val="194A35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Arial"/>
                        </a:rPr>
                        <a:t>测量</a:t>
                      </a:r>
                      <a:r>
                        <a:rPr sz="1800" b="1" spc="-5" dirty="0" smtClean="0">
                          <a:solidFill>
                            <a:srgbClr val="194A35"/>
                          </a:solidFill>
                          <a:latin typeface="Arial"/>
                          <a:cs typeface="Arial"/>
                        </a:rPr>
                        <a:t>  </a:t>
                      </a:r>
                      <a:r>
                        <a:rPr sz="1800" b="1" dirty="0">
                          <a:solidFill>
                            <a:srgbClr val="194A35"/>
                          </a:solidFill>
                          <a:latin typeface="Arial"/>
                          <a:cs typeface="Arial"/>
                        </a:rPr>
                        <a:t>D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ct val="100000"/>
                        </a:lnSpc>
                        <a:spcBef>
                          <a:spcPts val="1789"/>
                        </a:spcBef>
                      </a:pPr>
                      <a:r>
                        <a:rPr sz="4000" dirty="0">
                          <a:latin typeface="Calibri"/>
                          <a:cs typeface="Calibri"/>
                        </a:rPr>
                        <a:t>=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22732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150" dirty="0">
                        <a:latin typeface="Times New Roman"/>
                        <a:cs typeface="Times New Roman"/>
                      </a:endParaRPr>
                    </a:p>
                    <a:p>
                      <a:pPr marL="103505" marR="161290">
                        <a:lnSpc>
                          <a:spcPct val="100000"/>
                        </a:lnSpc>
                      </a:pPr>
                      <a:r>
                        <a:rPr lang="zh-CN" altLang="en-US" sz="1800" b="1" spc="-5" dirty="0" smtClean="0">
                          <a:solidFill>
                            <a:srgbClr val="194A35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Arial"/>
                        </a:rPr>
                        <a:t>运动</a:t>
                      </a:r>
                      <a:r>
                        <a:rPr sz="2000" b="1" dirty="0" smtClean="0">
                          <a:solidFill>
                            <a:srgbClr val="194A35"/>
                          </a:solidFill>
                          <a:latin typeface="Arial"/>
                          <a:cs typeface="Arial"/>
                        </a:rPr>
                        <a:t>  </a:t>
                      </a:r>
                      <a:r>
                        <a:rPr sz="1800" b="1" dirty="0">
                          <a:solidFill>
                            <a:srgbClr val="194A35"/>
                          </a:solidFill>
                          <a:latin typeface="Arial"/>
                          <a:cs typeface="Arial"/>
                        </a:rPr>
                        <a:t>M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4000" dirty="0">
                          <a:latin typeface="Calibri"/>
                          <a:cs typeface="Calibri"/>
                        </a:rPr>
                        <a:t>×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 dirty="0">
                        <a:latin typeface="Times New Roman"/>
                        <a:cs typeface="Times New Roman"/>
                      </a:endParaRPr>
                    </a:p>
                    <a:p>
                      <a:pPr marL="322580" marR="591185">
                        <a:lnSpc>
                          <a:spcPct val="100000"/>
                        </a:lnSpc>
                      </a:pPr>
                      <a:r>
                        <a:rPr lang="zh-CN" altLang="en-US" sz="1800" b="1" dirty="0" smtClean="0">
                          <a:solidFill>
                            <a:srgbClr val="194A35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Arial"/>
                        </a:rPr>
                        <a:t>结构</a:t>
                      </a:r>
                      <a:r>
                        <a:rPr sz="1800" b="1" dirty="0" smtClean="0">
                          <a:solidFill>
                            <a:srgbClr val="194A35"/>
                          </a:solidFill>
                          <a:latin typeface="Arial"/>
                          <a:cs typeface="Arial"/>
                        </a:rPr>
                        <a:t>  </a:t>
                      </a:r>
                      <a:r>
                        <a:rPr sz="1800" b="1" dirty="0">
                          <a:solidFill>
                            <a:srgbClr val="194A35"/>
                          </a:solidFill>
                          <a:latin typeface="Arial"/>
                          <a:cs typeface="Arial"/>
                        </a:rPr>
                        <a:t>S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9850" algn="ctr">
                        <a:lnSpc>
                          <a:spcPct val="100000"/>
                        </a:lnSpc>
                        <a:spcBef>
                          <a:spcPts val="1600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n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20320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4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45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3700" b="1" spc="-10" dirty="0">
                          <a:latin typeface="Times New Roman"/>
                          <a:cs typeface="Times New Roman"/>
                        </a:rPr>
                        <a:t>D </a:t>
                      </a:r>
                      <a:r>
                        <a:rPr sz="3700" b="1" spc="-5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3700" b="1" spc="-2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700" b="1" spc="0" dirty="0">
                          <a:latin typeface="Times New Roman"/>
                          <a:cs typeface="Times New Roman"/>
                        </a:rPr>
                        <a:t>MS</a:t>
                      </a:r>
                      <a:endParaRPr sz="3700">
                        <a:latin typeface="Times New Roman"/>
                        <a:cs typeface="Times New Roman"/>
                      </a:endParaRPr>
                    </a:p>
                  </a:txBody>
                  <a:tcPr marL="0" marR="0" marT="4508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1355">
                <a:tc>
                  <a:txBody>
                    <a:bodyPr/>
                    <a:lstStyle/>
                    <a:p>
                      <a:pPr marR="80645" algn="ctr">
                        <a:lnSpc>
                          <a:spcPct val="100000"/>
                        </a:lnSpc>
                        <a:spcBef>
                          <a:spcPts val="2085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n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264795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ctr">
                        <a:lnSpc>
                          <a:spcPct val="100000"/>
                        </a:lnSpc>
                        <a:spcBef>
                          <a:spcPts val="2085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3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264795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507505" y="1001039"/>
            <a:ext cx="24504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怎么分解</a:t>
            </a:r>
            <a:r>
              <a:rPr sz="2400" spc="-5" dirty="0" smtClean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?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078674"/>
            <a:ext cx="69278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lang="zh-CN" altLang="en-US" sz="2400" spc="-1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通过计算</a:t>
            </a:r>
            <a:r>
              <a:rPr lang="en-US" altLang="zh-CN" sz="2400" spc="-5" dirty="0">
                <a:cs typeface="Calibri"/>
              </a:rPr>
              <a:t>D</a:t>
            </a:r>
            <a:r>
              <a:rPr lang="zh-CN" altLang="en-US" sz="2400" spc="-1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的奇异值分解！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77582" y="3239364"/>
            <a:ext cx="2787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latin typeface="Calibri"/>
                <a:cs typeface="Calibri"/>
              </a:rPr>
              <a:t>=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4887" y="2133541"/>
            <a:ext cx="118110" cy="3048635"/>
          </a:xfrm>
          <a:custGeom>
            <a:avLst/>
            <a:gdLst/>
            <a:ahLst/>
            <a:cxnLst/>
            <a:rect l="l" t="t" r="r" b="b"/>
            <a:pathLst>
              <a:path w="118109" h="3048635">
                <a:moveTo>
                  <a:pt x="14164" y="2932207"/>
                </a:moveTo>
                <a:lnTo>
                  <a:pt x="2047" y="2939276"/>
                </a:lnTo>
                <a:lnTo>
                  <a:pt x="1" y="2947052"/>
                </a:lnTo>
                <a:lnTo>
                  <a:pt x="58955" y="3048116"/>
                </a:lnTo>
                <a:lnTo>
                  <a:pt x="101060" y="2975936"/>
                </a:lnTo>
                <a:lnTo>
                  <a:pt x="46255" y="2975936"/>
                </a:lnTo>
                <a:lnTo>
                  <a:pt x="21940" y="2934254"/>
                </a:lnTo>
                <a:lnTo>
                  <a:pt x="14164" y="2932207"/>
                </a:lnTo>
                <a:close/>
              </a:path>
              <a:path w="118109" h="3048635">
                <a:moveTo>
                  <a:pt x="71654" y="72180"/>
                </a:moveTo>
                <a:lnTo>
                  <a:pt x="46254" y="72180"/>
                </a:lnTo>
                <a:lnTo>
                  <a:pt x="46255" y="2975936"/>
                </a:lnTo>
                <a:lnTo>
                  <a:pt x="71655" y="2975936"/>
                </a:lnTo>
                <a:lnTo>
                  <a:pt x="71654" y="72180"/>
                </a:lnTo>
                <a:close/>
              </a:path>
              <a:path w="118109" h="3048635">
                <a:moveTo>
                  <a:pt x="103745" y="2932207"/>
                </a:moveTo>
                <a:lnTo>
                  <a:pt x="95969" y="2934254"/>
                </a:lnTo>
                <a:lnTo>
                  <a:pt x="71655" y="2975936"/>
                </a:lnTo>
                <a:lnTo>
                  <a:pt x="101060" y="2975936"/>
                </a:lnTo>
                <a:lnTo>
                  <a:pt x="117909" y="2947052"/>
                </a:lnTo>
                <a:lnTo>
                  <a:pt x="115862" y="2939276"/>
                </a:lnTo>
                <a:lnTo>
                  <a:pt x="103745" y="2932207"/>
                </a:lnTo>
                <a:close/>
              </a:path>
              <a:path w="118109" h="3048635">
                <a:moveTo>
                  <a:pt x="58954" y="0"/>
                </a:moveTo>
                <a:lnTo>
                  <a:pt x="0" y="101064"/>
                </a:lnTo>
                <a:lnTo>
                  <a:pt x="2046" y="108840"/>
                </a:lnTo>
                <a:lnTo>
                  <a:pt x="14163" y="115909"/>
                </a:lnTo>
                <a:lnTo>
                  <a:pt x="21940" y="113861"/>
                </a:lnTo>
                <a:lnTo>
                  <a:pt x="46254" y="72180"/>
                </a:lnTo>
                <a:lnTo>
                  <a:pt x="101059" y="72180"/>
                </a:lnTo>
                <a:lnTo>
                  <a:pt x="58954" y="0"/>
                </a:lnTo>
                <a:close/>
              </a:path>
              <a:path w="118109" h="3048635">
                <a:moveTo>
                  <a:pt x="101059" y="72180"/>
                </a:moveTo>
                <a:lnTo>
                  <a:pt x="71654" y="72180"/>
                </a:lnTo>
                <a:lnTo>
                  <a:pt x="95968" y="113861"/>
                </a:lnTo>
                <a:lnTo>
                  <a:pt x="103744" y="115909"/>
                </a:lnTo>
                <a:lnTo>
                  <a:pt x="115861" y="108840"/>
                </a:lnTo>
                <a:lnTo>
                  <a:pt x="117908" y="101064"/>
                </a:lnTo>
                <a:lnTo>
                  <a:pt x="101059" y="721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3552" y="5351246"/>
            <a:ext cx="1477010" cy="118110"/>
          </a:xfrm>
          <a:custGeom>
            <a:avLst/>
            <a:gdLst/>
            <a:ahLst/>
            <a:cxnLst/>
            <a:rect l="l" t="t" r="r" b="b"/>
            <a:pathLst>
              <a:path w="1477010" h="118110">
                <a:moveTo>
                  <a:pt x="104687" y="1273"/>
                </a:moveTo>
                <a:lnTo>
                  <a:pt x="98142" y="2115"/>
                </a:lnTo>
                <a:lnTo>
                  <a:pt x="96520" y="2650"/>
                </a:lnTo>
                <a:lnTo>
                  <a:pt x="0" y="58953"/>
                </a:lnTo>
                <a:lnTo>
                  <a:pt x="101064" y="117908"/>
                </a:lnTo>
                <a:lnTo>
                  <a:pt x="108840" y="115860"/>
                </a:lnTo>
                <a:lnTo>
                  <a:pt x="115908" y="103743"/>
                </a:lnTo>
                <a:lnTo>
                  <a:pt x="113862" y="95967"/>
                </a:lnTo>
                <a:lnTo>
                  <a:pt x="72181" y="71653"/>
                </a:lnTo>
                <a:lnTo>
                  <a:pt x="1454978" y="71653"/>
                </a:lnTo>
                <a:lnTo>
                  <a:pt x="1476748" y="58954"/>
                </a:lnTo>
                <a:lnTo>
                  <a:pt x="1454977" y="46254"/>
                </a:lnTo>
                <a:lnTo>
                  <a:pt x="72181" y="46253"/>
                </a:lnTo>
                <a:lnTo>
                  <a:pt x="113862" y="21939"/>
                </a:lnTo>
                <a:lnTo>
                  <a:pt x="115908" y="14163"/>
                </a:lnTo>
                <a:lnTo>
                  <a:pt x="109724" y="3559"/>
                </a:lnTo>
                <a:lnTo>
                  <a:pt x="104687" y="1273"/>
                </a:lnTo>
                <a:close/>
              </a:path>
              <a:path w="1477010" h="118110">
                <a:moveTo>
                  <a:pt x="1454978" y="71653"/>
                </a:moveTo>
                <a:lnTo>
                  <a:pt x="72181" y="71653"/>
                </a:lnTo>
                <a:lnTo>
                  <a:pt x="1404567" y="71654"/>
                </a:lnTo>
                <a:lnTo>
                  <a:pt x="1362886" y="95968"/>
                </a:lnTo>
                <a:lnTo>
                  <a:pt x="1360839" y="103745"/>
                </a:lnTo>
                <a:lnTo>
                  <a:pt x="1367907" y="115862"/>
                </a:lnTo>
                <a:lnTo>
                  <a:pt x="1375684" y="117908"/>
                </a:lnTo>
                <a:lnTo>
                  <a:pt x="1454978" y="71653"/>
                </a:lnTo>
                <a:close/>
              </a:path>
              <a:path w="1477010" h="118110">
                <a:moveTo>
                  <a:pt x="1375684" y="0"/>
                </a:moveTo>
                <a:lnTo>
                  <a:pt x="1367907" y="2045"/>
                </a:lnTo>
                <a:lnTo>
                  <a:pt x="1360839" y="14164"/>
                </a:lnTo>
                <a:lnTo>
                  <a:pt x="1362886" y="21940"/>
                </a:lnTo>
                <a:lnTo>
                  <a:pt x="1404567" y="46254"/>
                </a:lnTo>
                <a:lnTo>
                  <a:pt x="1454977" y="46254"/>
                </a:lnTo>
                <a:lnTo>
                  <a:pt x="13756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-21550" y="3265533"/>
            <a:ext cx="380365" cy="4660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500" spc="-5" dirty="0">
                <a:latin typeface="Arial"/>
                <a:cs typeface="Arial"/>
              </a:rPr>
              <a:t>2m</a:t>
            </a:r>
            <a:endParaRPr sz="25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02402" y="5434774"/>
            <a:ext cx="20256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Arial"/>
                <a:cs typeface="Arial"/>
              </a:rPr>
              <a:t>n</a:t>
            </a:r>
            <a:endParaRPr sz="25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84583" y="5364223"/>
            <a:ext cx="1477010" cy="118110"/>
          </a:xfrm>
          <a:custGeom>
            <a:avLst/>
            <a:gdLst/>
            <a:ahLst/>
            <a:cxnLst/>
            <a:rect l="l" t="t" r="r" b="b"/>
            <a:pathLst>
              <a:path w="1477010" h="118110">
                <a:moveTo>
                  <a:pt x="104687" y="1273"/>
                </a:moveTo>
                <a:lnTo>
                  <a:pt x="98141" y="2115"/>
                </a:lnTo>
                <a:lnTo>
                  <a:pt x="96520" y="2650"/>
                </a:lnTo>
                <a:lnTo>
                  <a:pt x="0" y="58953"/>
                </a:lnTo>
                <a:lnTo>
                  <a:pt x="101064" y="117908"/>
                </a:lnTo>
                <a:lnTo>
                  <a:pt x="108840" y="115860"/>
                </a:lnTo>
                <a:lnTo>
                  <a:pt x="115909" y="103743"/>
                </a:lnTo>
                <a:lnTo>
                  <a:pt x="113861" y="95967"/>
                </a:lnTo>
                <a:lnTo>
                  <a:pt x="72180" y="71653"/>
                </a:lnTo>
                <a:lnTo>
                  <a:pt x="1454978" y="71653"/>
                </a:lnTo>
                <a:lnTo>
                  <a:pt x="1476748" y="58954"/>
                </a:lnTo>
                <a:lnTo>
                  <a:pt x="1454977" y="46254"/>
                </a:lnTo>
                <a:lnTo>
                  <a:pt x="72180" y="46253"/>
                </a:lnTo>
                <a:lnTo>
                  <a:pt x="113861" y="21939"/>
                </a:lnTo>
                <a:lnTo>
                  <a:pt x="115909" y="14163"/>
                </a:lnTo>
                <a:lnTo>
                  <a:pt x="109724" y="3561"/>
                </a:lnTo>
                <a:lnTo>
                  <a:pt x="104687" y="1273"/>
                </a:lnTo>
                <a:close/>
              </a:path>
              <a:path w="1477010" h="118110">
                <a:moveTo>
                  <a:pt x="1454978" y="71653"/>
                </a:moveTo>
                <a:lnTo>
                  <a:pt x="72180" y="71653"/>
                </a:lnTo>
                <a:lnTo>
                  <a:pt x="1404566" y="71654"/>
                </a:lnTo>
                <a:lnTo>
                  <a:pt x="1362885" y="95968"/>
                </a:lnTo>
                <a:lnTo>
                  <a:pt x="1360839" y="103745"/>
                </a:lnTo>
                <a:lnTo>
                  <a:pt x="1367906" y="115862"/>
                </a:lnTo>
                <a:lnTo>
                  <a:pt x="1375684" y="117908"/>
                </a:lnTo>
                <a:lnTo>
                  <a:pt x="1454978" y="71653"/>
                </a:lnTo>
                <a:close/>
              </a:path>
              <a:path w="1477010" h="118110">
                <a:moveTo>
                  <a:pt x="1375684" y="0"/>
                </a:moveTo>
                <a:lnTo>
                  <a:pt x="1367906" y="2047"/>
                </a:lnTo>
                <a:lnTo>
                  <a:pt x="1360839" y="14164"/>
                </a:lnTo>
                <a:lnTo>
                  <a:pt x="1362885" y="21940"/>
                </a:lnTo>
                <a:lnTo>
                  <a:pt x="1404566" y="46254"/>
                </a:lnTo>
                <a:lnTo>
                  <a:pt x="1454977" y="46254"/>
                </a:lnTo>
                <a:lnTo>
                  <a:pt x="13756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693434" y="5447751"/>
            <a:ext cx="20256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Arial"/>
                <a:cs typeface="Arial"/>
              </a:rPr>
              <a:t>n</a:t>
            </a:r>
            <a:endParaRPr sz="25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065783" y="4526023"/>
            <a:ext cx="1477010" cy="118110"/>
          </a:xfrm>
          <a:custGeom>
            <a:avLst/>
            <a:gdLst/>
            <a:ahLst/>
            <a:cxnLst/>
            <a:rect l="l" t="t" r="r" b="b"/>
            <a:pathLst>
              <a:path w="1477009" h="118110">
                <a:moveTo>
                  <a:pt x="104687" y="1273"/>
                </a:moveTo>
                <a:lnTo>
                  <a:pt x="98141" y="2115"/>
                </a:lnTo>
                <a:lnTo>
                  <a:pt x="96519" y="2650"/>
                </a:lnTo>
                <a:lnTo>
                  <a:pt x="0" y="58953"/>
                </a:lnTo>
                <a:lnTo>
                  <a:pt x="101064" y="117908"/>
                </a:lnTo>
                <a:lnTo>
                  <a:pt x="108840" y="115860"/>
                </a:lnTo>
                <a:lnTo>
                  <a:pt x="115909" y="103743"/>
                </a:lnTo>
                <a:lnTo>
                  <a:pt x="113861" y="95967"/>
                </a:lnTo>
                <a:lnTo>
                  <a:pt x="72180" y="71653"/>
                </a:lnTo>
                <a:lnTo>
                  <a:pt x="1454978" y="71653"/>
                </a:lnTo>
                <a:lnTo>
                  <a:pt x="1476748" y="58954"/>
                </a:lnTo>
                <a:lnTo>
                  <a:pt x="1454977" y="46254"/>
                </a:lnTo>
                <a:lnTo>
                  <a:pt x="72180" y="46253"/>
                </a:lnTo>
                <a:lnTo>
                  <a:pt x="113861" y="21939"/>
                </a:lnTo>
                <a:lnTo>
                  <a:pt x="115909" y="14163"/>
                </a:lnTo>
                <a:lnTo>
                  <a:pt x="109724" y="3561"/>
                </a:lnTo>
                <a:lnTo>
                  <a:pt x="104687" y="1273"/>
                </a:lnTo>
                <a:close/>
              </a:path>
              <a:path w="1477009" h="118110">
                <a:moveTo>
                  <a:pt x="1454978" y="71653"/>
                </a:moveTo>
                <a:lnTo>
                  <a:pt x="72180" y="71653"/>
                </a:lnTo>
                <a:lnTo>
                  <a:pt x="1404567" y="71654"/>
                </a:lnTo>
                <a:lnTo>
                  <a:pt x="1362885" y="95968"/>
                </a:lnTo>
                <a:lnTo>
                  <a:pt x="1360839" y="103745"/>
                </a:lnTo>
                <a:lnTo>
                  <a:pt x="1367908" y="115862"/>
                </a:lnTo>
                <a:lnTo>
                  <a:pt x="1375684" y="117908"/>
                </a:lnTo>
                <a:lnTo>
                  <a:pt x="1454978" y="71653"/>
                </a:lnTo>
                <a:close/>
              </a:path>
              <a:path w="1477009" h="118110">
                <a:moveTo>
                  <a:pt x="1375684" y="0"/>
                </a:moveTo>
                <a:lnTo>
                  <a:pt x="1367908" y="2047"/>
                </a:lnTo>
                <a:lnTo>
                  <a:pt x="1360839" y="14164"/>
                </a:lnTo>
                <a:lnTo>
                  <a:pt x="1362885" y="21940"/>
                </a:lnTo>
                <a:lnTo>
                  <a:pt x="1404567" y="46254"/>
                </a:lnTo>
                <a:lnTo>
                  <a:pt x="1454977" y="46254"/>
                </a:lnTo>
                <a:lnTo>
                  <a:pt x="13756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674634" y="4609551"/>
            <a:ext cx="20256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Arial"/>
                <a:cs typeface="Arial"/>
              </a:rPr>
              <a:t>n</a:t>
            </a:r>
            <a:endParaRPr sz="25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018152" y="4526023"/>
            <a:ext cx="1477010" cy="118110"/>
          </a:xfrm>
          <a:custGeom>
            <a:avLst/>
            <a:gdLst/>
            <a:ahLst/>
            <a:cxnLst/>
            <a:rect l="l" t="t" r="r" b="b"/>
            <a:pathLst>
              <a:path w="1477009" h="118110">
                <a:moveTo>
                  <a:pt x="104687" y="1273"/>
                </a:moveTo>
                <a:lnTo>
                  <a:pt x="98141" y="2115"/>
                </a:lnTo>
                <a:lnTo>
                  <a:pt x="96520" y="2650"/>
                </a:lnTo>
                <a:lnTo>
                  <a:pt x="0" y="58953"/>
                </a:lnTo>
                <a:lnTo>
                  <a:pt x="101064" y="117908"/>
                </a:lnTo>
                <a:lnTo>
                  <a:pt x="108840" y="115860"/>
                </a:lnTo>
                <a:lnTo>
                  <a:pt x="115909" y="103743"/>
                </a:lnTo>
                <a:lnTo>
                  <a:pt x="113863" y="95967"/>
                </a:lnTo>
                <a:lnTo>
                  <a:pt x="72181" y="71653"/>
                </a:lnTo>
                <a:lnTo>
                  <a:pt x="1454978" y="71653"/>
                </a:lnTo>
                <a:lnTo>
                  <a:pt x="1476748" y="58954"/>
                </a:lnTo>
                <a:lnTo>
                  <a:pt x="1454977" y="46254"/>
                </a:lnTo>
                <a:lnTo>
                  <a:pt x="72181" y="46253"/>
                </a:lnTo>
                <a:lnTo>
                  <a:pt x="113863" y="21939"/>
                </a:lnTo>
                <a:lnTo>
                  <a:pt x="115909" y="14163"/>
                </a:lnTo>
                <a:lnTo>
                  <a:pt x="109724" y="3561"/>
                </a:lnTo>
                <a:lnTo>
                  <a:pt x="104687" y="1273"/>
                </a:lnTo>
                <a:close/>
              </a:path>
              <a:path w="1477009" h="118110">
                <a:moveTo>
                  <a:pt x="1454978" y="71653"/>
                </a:moveTo>
                <a:lnTo>
                  <a:pt x="72181" y="71653"/>
                </a:lnTo>
                <a:lnTo>
                  <a:pt x="1404567" y="71654"/>
                </a:lnTo>
                <a:lnTo>
                  <a:pt x="1362886" y="95968"/>
                </a:lnTo>
                <a:lnTo>
                  <a:pt x="1360839" y="103745"/>
                </a:lnTo>
                <a:lnTo>
                  <a:pt x="1367908" y="115862"/>
                </a:lnTo>
                <a:lnTo>
                  <a:pt x="1375684" y="117908"/>
                </a:lnTo>
                <a:lnTo>
                  <a:pt x="1454978" y="71653"/>
                </a:lnTo>
                <a:close/>
              </a:path>
              <a:path w="1477009" h="118110">
                <a:moveTo>
                  <a:pt x="1375684" y="0"/>
                </a:moveTo>
                <a:lnTo>
                  <a:pt x="1367908" y="2047"/>
                </a:lnTo>
                <a:lnTo>
                  <a:pt x="1360839" y="14164"/>
                </a:lnTo>
                <a:lnTo>
                  <a:pt x="1362886" y="21940"/>
                </a:lnTo>
                <a:lnTo>
                  <a:pt x="1404567" y="46254"/>
                </a:lnTo>
                <a:lnTo>
                  <a:pt x="1454977" y="46254"/>
                </a:lnTo>
                <a:lnTo>
                  <a:pt x="13756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627002" y="4609551"/>
            <a:ext cx="20256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Arial"/>
                <a:cs typeface="Arial"/>
              </a:rPr>
              <a:t>n</a:t>
            </a:r>
            <a:endParaRPr sz="25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89570" y="3279965"/>
            <a:ext cx="2787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latin typeface="Calibri"/>
                <a:cs typeface="Calibri"/>
              </a:rPr>
              <a:t>×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30482" y="3279965"/>
            <a:ext cx="2787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latin typeface="Calibri"/>
                <a:cs typeface="Calibri"/>
              </a:rPr>
              <a:t>×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672649" y="2895541"/>
            <a:ext cx="118110" cy="1477010"/>
          </a:xfrm>
          <a:custGeom>
            <a:avLst/>
            <a:gdLst/>
            <a:ahLst/>
            <a:cxnLst/>
            <a:rect l="l" t="t" r="r" b="b"/>
            <a:pathLst>
              <a:path w="118109" h="1477010">
                <a:moveTo>
                  <a:pt x="14163" y="1360839"/>
                </a:moveTo>
                <a:lnTo>
                  <a:pt x="2045" y="1367908"/>
                </a:lnTo>
                <a:lnTo>
                  <a:pt x="0" y="1375684"/>
                </a:lnTo>
                <a:lnTo>
                  <a:pt x="58953" y="1476748"/>
                </a:lnTo>
                <a:lnTo>
                  <a:pt x="101059" y="1404567"/>
                </a:lnTo>
                <a:lnTo>
                  <a:pt x="46253" y="1404567"/>
                </a:lnTo>
                <a:lnTo>
                  <a:pt x="21939" y="1362886"/>
                </a:lnTo>
                <a:lnTo>
                  <a:pt x="14163" y="1360839"/>
                </a:lnTo>
                <a:close/>
              </a:path>
              <a:path w="118109" h="1477010">
                <a:moveTo>
                  <a:pt x="71654" y="72181"/>
                </a:moveTo>
                <a:lnTo>
                  <a:pt x="46254" y="72181"/>
                </a:lnTo>
                <a:lnTo>
                  <a:pt x="46253" y="1404567"/>
                </a:lnTo>
                <a:lnTo>
                  <a:pt x="71653" y="1404567"/>
                </a:lnTo>
                <a:lnTo>
                  <a:pt x="71654" y="72181"/>
                </a:lnTo>
                <a:close/>
              </a:path>
              <a:path w="118109" h="1477010">
                <a:moveTo>
                  <a:pt x="103745" y="1360839"/>
                </a:moveTo>
                <a:lnTo>
                  <a:pt x="95967" y="1362886"/>
                </a:lnTo>
                <a:lnTo>
                  <a:pt x="71653" y="1404567"/>
                </a:lnTo>
                <a:lnTo>
                  <a:pt x="101059" y="1404567"/>
                </a:lnTo>
                <a:lnTo>
                  <a:pt x="117908" y="1375684"/>
                </a:lnTo>
                <a:lnTo>
                  <a:pt x="115862" y="1367908"/>
                </a:lnTo>
                <a:lnTo>
                  <a:pt x="103745" y="1360839"/>
                </a:lnTo>
                <a:close/>
              </a:path>
              <a:path w="118109" h="1477010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3"/>
                </a:lnTo>
                <a:lnTo>
                  <a:pt x="46254" y="72181"/>
                </a:lnTo>
                <a:lnTo>
                  <a:pt x="101061" y="72181"/>
                </a:lnTo>
                <a:lnTo>
                  <a:pt x="58954" y="0"/>
                </a:lnTo>
                <a:close/>
              </a:path>
              <a:path w="118109" h="1477010">
                <a:moveTo>
                  <a:pt x="101061" y="72181"/>
                </a:moveTo>
                <a:lnTo>
                  <a:pt x="71654" y="72181"/>
                </a:lnTo>
                <a:lnTo>
                  <a:pt x="95968" y="113863"/>
                </a:lnTo>
                <a:lnTo>
                  <a:pt x="103745" y="115909"/>
                </a:lnTo>
                <a:lnTo>
                  <a:pt x="114348" y="109724"/>
                </a:lnTo>
                <a:lnTo>
                  <a:pt x="116635" y="104687"/>
                </a:lnTo>
                <a:lnTo>
                  <a:pt x="115793" y="98143"/>
                </a:lnTo>
                <a:lnTo>
                  <a:pt x="115258" y="96519"/>
                </a:lnTo>
                <a:lnTo>
                  <a:pt x="101061" y="721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822084" y="3499577"/>
            <a:ext cx="380365" cy="20256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500" dirty="0">
                <a:latin typeface="Arial"/>
                <a:cs typeface="Arial"/>
              </a:rPr>
              <a:t>n</a:t>
            </a:r>
            <a:endParaRPr sz="25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3611" y="2133601"/>
            <a:ext cx="1477010" cy="3048000"/>
          </a:xfrm>
          <a:prstGeom prst="rect">
            <a:avLst/>
          </a:prstGeom>
          <a:solidFill>
            <a:srgbClr val="AAE2CA"/>
          </a:solidFill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Times New Roman"/>
              <a:cs typeface="Times New Roman"/>
            </a:endParaRPr>
          </a:p>
          <a:p>
            <a:pPr marR="56515" algn="ctr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solidFill>
                  <a:srgbClr val="194A35"/>
                </a:solidFill>
                <a:latin typeface="Arial"/>
                <a:cs typeface="Arial"/>
              </a:rPr>
              <a:t>D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084641" y="2133600"/>
            <a:ext cx="1477010" cy="3048000"/>
          </a:xfrm>
          <a:prstGeom prst="rect">
            <a:avLst/>
          </a:prstGeom>
          <a:solidFill>
            <a:srgbClr val="AAE2CA"/>
          </a:solidFill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Times New Roman"/>
              <a:cs typeface="Times New Roman"/>
            </a:endParaRPr>
          </a:p>
          <a:p>
            <a:pPr marR="108585" algn="ctr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solidFill>
                  <a:srgbClr val="194A35"/>
                </a:solidFill>
                <a:latin typeface="Arial"/>
                <a:cs typeface="Arial"/>
              </a:rPr>
              <a:t>U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065841" y="2895600"/>
            <a:ext cx="1477010" cy="1447800"/>
          </a:xfrm>
          <a:prstGeom prst="rect">
            <a:avLst/>
          </a:prstGeom>
          <a:solidFill>
            <a:srgbClr val="AAE2CA"/>
          </a:solidFill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R="57785" algn="ctr">
              <a:lnSpc>
                <a:spcPct val="100000"/>
              </a:lnSpc>
              <a:spcBef>
                <a:spcPts val="1960"/>
              </a:spcBef>
            </a:pPr>
            <a:r>
              <a:rPr sz="2000" b="1" dirty="0">
                <a:solidFill>
                  <a:srgbClr val="194A35"/>
                </a:solidFill>
                <a:latin typeface="Arial"/>
                <a:cs typeface="Arial"/>
              </a:rPr>
              <a:t>W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18210" y="2895600"/>
            <a:ext cx="1477010" cy="1447800"/>
          </a:xfrm>
          <a:prstGeom prst="rect">
            <a:avLst/>
          </a:prstGeom>
          <a:solidFill>
            <a:srgbClr val="AAE2CA"/>
          </a:solidFill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30480" algn="ctr">
              <a:lnSpc>
                <a:spcPct val="100000"/>
              </a:lnSpc>
              <a:spcBef>
                <a:spcPts val="1360"/>
              </a:spcBef>
            </a:pPr>
            <a:r>
              <a:rPr sz="3000" b="1" spc="7" baseline="-16666" dirty="0">
                <a:solidFill>
                  <a:srgbClr val="194A35"/>
                </a:solidFill>
                <a:latin typeface="Arial"/>
                <a:cs typeface="Arial"/>
              </a:rPr>
              <a:t>V</a:t>
            </a:r>
            <a:r>
              <a:rPr sz="1300" b="1" spc="5" dirty="0">
                <a:solidFill>
                  <a:srgbClr val="194A35"/>
                </a:solidFill>
                <a:latin typeface="Arial"/>
                <a:cs typeface="Arial"/>
              </a:rPr>
              <a:t>T</a:t>
            </a:r>
            <a:endParaRPr sz="13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5" dirty="0">
                <a:latin typeface="黑体" panose="02010609060101010101" pitchFamily="49" charset="-122"/>
                <a:ea typeface="黑体" panose="02010609060101010101" pitchFamily="49" charset="-122"/>
              </a:rPr>
              <a:t>因式分解测量矩阵</a:t>
            </a:r>
            <a:endParaRPr spc="-1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140" y="1377836"/>
            <a:ext cx="851789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4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由于</a:t>
            </a:r>
            <a:r>
              <a:rPr sz="2400" spc="-40" dirty="0" smtClean="0">
                <a:latin typeface="Arial Unicode MS"/>
                <a:cs typeface="Arial Unicode MS"/>
              </a:rPr>
              <a:t> </a:t>
            </a:r>
            <a:r>
              <a:rPr sz="2400" spc="25" dirty="0">
                <a:latin typeface="Arial Unicode MS"/>
                <a:cs typeface="Arial Unicode MS"/>
              </a:rPr>
              <a:t>rank </a:t>
            </a:r>
            <a:r>
              <a:rPr sz="2400" spc="55" dirty="0">
                <a:latin typeface="Arial Unicode MS"/>
                <a:cs typeface="Arial Unicode MS"/>
              </a:rPr>
              <a:t>(D)=3, </a:t>
            </a:r>
            <a:r>
              <a:rPr lang="zh-CN" altLang="en-US" sz="2400" spc="5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这里只有三个非零的奇异值</a:t>
            </a:r>
            <a:r>
              <a:rPr sz="2400" spc="-20" dirty="0" smtClean="0">
                <a:latin typeface="Arial Unicode MS"/>
                <a:cs typeface="Arial Unicode MS"/>
              </a:rPr>
              <a:t> </a:t>
            </a:r>
            <a:r>
              <a:rPr sz="2400" spc="40" dirty="0">
                <a:latin typeface="Calibri"/>
                <a:cs typeface="Calibri"/>
              </a:rPr>
              <a:t>σ</a:t>
            </a:r>
            <a:r>
              <a:rPr sz="2400" spc="60" baseline="-19230" dirty="0">
                <a:latin typeface="Arial Unicode MS"/>
                <a:cs typeface="Arial Unicode MS"/>
              </a:rPr>
              <a:t>1 </a:t>
            </a:r>
            <a:r>
              <a:rPr sz="2400" spc="55" dirty="0">
                <a:latin typeface="Arial Unicode MS"/>
                <a:cs typeface="Arial Unicode MS"/>
              </a:rPr>
              <a:t>, </a:t>
            </a:r>
            <a:r>
              <a:rPr sz="2400" spc="40" dirty="0">
                <a:latin typeface="Calibri"/>
                <a:cs typeface="Calibri"/>
              </a:rPr>
              <a:t>σ</a:t>
            </a:r>
            <a:r>
              <a:rPr sz="2400" spc="60" baseline="-19230" dirty="0">
                <a:latin typeface="Arial Unicode MS"/>
                <a:cs typeface="Arial Unicode MS"/>
              </a:rPr>
              <a:t>2 </a:t>
            </a:r>
            <a:r>
              <a:rPr lang="zh-CN" altLang="en-US" sz="2400" spc="5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和</a:t>
            </a:r>
            <a:r>
              <a:rPr sz="2400" spc="400" dirty="0" smtClean="0">
                <a:latin typeface="Arial Unicode MS"/>
                <a:cs typeface="Arial Unicode MS"/>
              </a:rPr>
              <a:t> </a:t>
            </a:r>
            <a:r>
              <a:rPr sz="2400" spc="40" dirty="0">
                <a:latin typeface="Calibri"/>
                <a:cs typeface="Calibri"/>
              </a:rPr>
              <a:t>σ</a:t>
            </a:r>
            <a:r>
              <a:rPr sz="2400" spc="60" baseline="-19230" dirty="0">
                <a:latin typeface="Arial Unicode MS"/>
                <a:cs typeface="Arial Unicode MS"/>
              </a:rPr>
              <a:t>3</a:t>
            </a:r>
            <a:endParaRPr sz="2400" baseline="-19230" dirty="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1587" y="1784866"/>
            <a:ext cx="8550977" cy="4343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5" dirty="0">
                <a:latin typeface="黑体" panose="02010609060101010101" pitchFamily="49" charset="-122"/>
                <a:ea typeface="黑体" panose="02010609060101010101" pitchFamily="49" charset="-122"/>
              </a:rPr>
              <a:t>因式分解测量矩阵</a:t>
            </a:r>
            <a:endParaRPr spc="-15" dirty="0"/>
          </a:p>
        </p:txBody>
      </p:sp>
      <p:sp>
        <p:nvSpPr>
          <p:cNvPr id="10" name="object 10"/>
          <p:cNvSpPr txBox="1"/>
          <p:nvPr/>
        </p:nvSpPr>
        <p:spPr>
          <a:xfrm>
            <a:off x="8075073" y="6183452"/>
            <a:ext cx="999490" cy="2804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80"/>
              </a:lnSpc>
              <a:spcBef>
                <a:spcPts val="100"/>
              </a:spcBef>
            </a:pPr>
            <a:r>
              <a:rPr sz="1800" spc="1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[</a:t>
            </a: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Eq.</a:t>
            </a:r>
            <a:r>
              <a:rPr sz="180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25" dirty="0">
                <a:solidFill>
                  <a:srgbClr val="FF0000"/>
                </a:solidFill>
                <a:latin typeface="Arial Unicode MS"/>
                <a:cs typeface="Arial Unicode MS"/>
              </a:rPr>
              <a:t>11]</a:t>
            </a:r>
            <a:endParaRPr sz="1800" dirty="0">
              <a:latin typeface="Arial Unicode MS"/>
              <a:cs typeface="Arial Unicode M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5430886" y="5550360"/>
                <a:ext cx="2810256" cy="1266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b="0" i="1" smtClean="0">
                                        <a:latin typeface="Cambria Math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b="0" i="1" smtClean="0">
                                        <a:latin typeface="Cambria Math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b="0" i="1" smtClean="0">
                                        <a:latin typeface="Cambria Math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886" y="5550360"/>
                <a:ext cx="2810256" cy="12661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bject 7"/>
          <p:cNvSpPr txBox="1"/>
          <p:nvPr/>
        </p:nvSpPr>
        <p:spPr>
          <a:xfrm>
            <a:off x="2566494" y="5993013"/>
            <a:ext cx="2868930" cy="380873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R="5080" algn="r">
              <a:lnSpc>
                <a:spcPts val="2220"/>
              </a:lnSpc>
              <a:spcBef>
                <a:spcPts val="705"/>
              </a:spcBef>
              <a:tabLst>
                <a:tab pos="916305" algn="l"/>
                <a:tab pos="1717675" algn="l"/>
                <a:tab pos="2127250" algn="l"/>
                <a:tab pos="2715260" algn="l"/>
              </a:tabLst>
            </a:pPr>
            <a:r>
              <a:rPr lang="zh-CN" altLang="en-US" sz="2400" spc="13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其中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Symbo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0450" y="1784866"/>
            <a:ext cx="8273252" cy="41596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5" dirty="0">
                <a:latin typeface="黑体" panose="02010609060101010101" pitchFamily="49" charset="-122"/>
                <a:ea typeface="黑体" panose="02010609060101010101" pitchFamily="49" charset="-122"/>
              </a:rPr>
              <a:t>因式分解测量矩阵</a:t>
            </a:r>
            <a:endParaRPr spc="-15" dirty="0"/>
          </a:p>
        </p:txBody>
      </p:sp>
      <p:sp>
        <p:nvSpPr>
          <p:cNvPr id="4" name="object 4"/>
          <p:cNvSpPr/>
          <p:nvPr/>
        </p:nvSpPr>
        <p:spPr>
          <a:xfrm>
            <a:off x="3124200" y="1905000"/>
            <a:ext cx="228600" cy="3962400"/>
          </a:xfrm>
          <a:custGeom>
            <a:avLst/>
            <a:gdLst/>
            <a:ahLst/>
            <a:cxnLst/>
            <a:rect l="l" t="t" r="r" b="b"/>
            <a:pathLst>
              <a:path w="228600" h="3962400">
                <a:moveTo>
                  <a:pt x="0" y="3962400"/>
                </a:moveTo>
                <a:lnTo>
                  <a:pt x="228600" y="3962400"/>
                </a:lnTo>
                <a:lnTo>
                  <a:pt x="228600" y="0"/>
                </a:lnTo>
                <a:lnTo>
                  <a:pt x="0" y="0"/>
                </a:lnTo>
                <a:lnTo>
                  <a:pt x="0" y="3962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24200" y="6019800"/>
            <a:ext cx="228600" cy="76200"/>
          </a:xfrm>
          <a:custGeom>
            <a:avLst/>
            <a:gdLst/>
            <a:ahLst/>
            <a:cxnLst/>
            <a:rect l="l" t="t" r="r" b="b"/>
            <a:pathLst>
              <a:path w="228600" h="76200">
                <a:moveTo>
                  <a:pt x="0" y="76199"/>
                </a:moveTo>
                <a:lnTo>
                  <a:pt x="228600" y="76199"/>
                </a:lnTo>
                <a:lnTo>
                  <a:pt x="228600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24200" y="1752600"/>
            <a:ext cx="228600" cy="4343400"/>
          </a:xfrm>
          <a:custGeom>
            <a:avLst/>
            <a:gdLst/>
            <a:ahLst/>
            <a:cxnLst/>
            <a:rect l="l" t="t" r="r" b="b"/>
            <a:pathLst>
              <a:path w="228600" h="4343400">
                <a:moveTo>
                  <a:pt x="0" y="0"/>
                </a:moveTo>
                <a:lnTo>
                  <a:pt x="228600" y="0"/>
                </a:lnTo>
                <a:lnTo>
                  <a:pt x="228600" y="4343400"/>
                </a:lnTo>
                <a:lnTo>
                  <a:pt x="0" y="43434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14800" y="1676399"/>
            <a:ext cx="228600" cy="76200"/>
          </a:xfrm>
          <a:custGeom>
            <a:avLst/>
            <a:gdLst/>
            <a:ahLst/>
            <a:cxnLst/>
            <a:rect l="l" t="t" r="r" b="b"/>
            <a:pathLst>
              <a:path w="228600" h="76200">
                <a:moveTo>
                  <a:pt x="0" y="76200"/>
                </a:moveTo>
                <a:lnTo>
                  <a:pt x="228600" y="76200"/>
                </a:lnTo>
                <a:lnTo>
                  <a:pt x="2286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14800" y="1905000"/>
            <a:ext cx="228600" cy="3962400"/>
          </a:xfrm>
          <a:custGeom>
            <a:avLst/>
            <a:gdLst/>
            <a:ahLst/>
            <a:cxnLst/>
            <a:rect l="l" t="t" r="r" b="b"/>
            <a:pathLst>
              <a:path w="228600" h="3962400">
                <a:moveTo>
                  <a:pt x="0" y="3962400"/>
                </a:moveTo>
                <a:lnTo>
                  <a:pt x="228600" y="3962400"/>
                </a:lnTo>
                <a:lnTo>
                  <a:pt x="228600" y="0"/>
                </a:lnTo>
                <a:lnTo>
                  <a:pt x="0" y="0"/>
                </a:lnTo>
                <a:lnTo>
                  <a:pt x="0" y="3962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14800" y="1676400"/>
            <a:ext cx="228600" cy="4343400"/>
          </a:xfrm>
          <a:custGeom>
            <a:avLst/>
            <a:gdLst/>
            <a:ahLst/>
            <a:cxnLst/>
            <a:rect l="l" t="t" r="r" b="b"/>
            <a:pathLst>
              <a:path w="228600" h="4343400">
                <a:moveTo>
                  <a:pt x="0" y="0"/>
                </a:moveTo>
                <a:lnTo>
                  <a:pt x="228600" y="0"/>
                </a:lnTo>
                <a:lnTo>
                  <a:pt x="228600" y="4343400"/>
                </a:lnTo>
                <a:lnTo>
                  <a:pt x="0" y="43434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48200" y="1447799"/>
            <a:ext cx="152400" cy="304800"/>
          </a:xfrm>
          <a:custGeom>
            <a:avLst/>
            <a:gdLst/>
            <a:ahLst/>
            <a:cxnLst/>
            <a:rect l="l" t="t" r="r" b="b"/>
            <a:pathLst>
              <a:path w="152400" h="304800">
                <a:moveTo>
                  <a:pt x="0" y="304800"/>
                </a:moveTo>
                <a:lnTo>
                  <a:pt x="152400" y="304800"/>
                </a:lnTo>
                <a:lnTo>
                  <a:pt x="152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48200" y="1905000"/>
            <a:ext cx="152400" cy="762000"/>
          </a:xfrm>
          <a:custGeom>
            <a:avLst/>
            <a:gdLst/>
            <a:ahLst/>
            <a:cxnLst/>
            <a:rect l="l" t="t" r="r" b="b"/>
            <a:pathLst>
              <a:path w="152400" h="762000">
                <a:moveTo>
                  <a:pt x="0" y="762000"/>
                </a:moveTo>
                <a:lnTo>
                  <a:pt x="152400" y="762000"/>
                </a:lnTo>
                <a:lnTo>
                  <a:pt x="1524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48200" y="2895600"/>
            <a:ext cx="152400" cy="2895600"/>
          </a:xfrm>
          <a:custGeom>
            <a:avLst/>
            <a:gdLst/>
            <a:ahLst/>
            <a:cxnLst/>
            <a:rect l="l" t="t" r="r" b="b"/>
            <a:pathLst>
              <a:path w="152400" h="2895600">
                <a:moveTo>
                  <a:pt x="0" y="2895599"/>
                </a:moveTo>
                <a:lnTo>
                  <a:pt x="152400" y="2895599"/>
                </a:lnTo>
                <a:lnTo>
                  <a:pt x="152400" y="0"/>
                </a:lnTo>
                <a:lnTo>
                  <a:pt x="0" y="0"/>
                </a:lnTo>
                <a:lnTo>
                  <a:pt x="0" y="28955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48200" y="1447800"/>
            <a:ext cx="152400" cy="4343400"/>
          </a:xfrm>
          <a:custGeom>
            <a:avLst/>
            <a:gdLst/>
            <a:ahLst/>
            <a:cxnLst/>
            <a:rect l="l" t="t" r="r" b="b"/>
            <a:pathLst>
              <a:path w="152400" h="4343400">
                <a:moveTo>
                  <a:pt x="0" y="0"/>
                </a:moveTo>
                <a:lnTo>
                  <a:pt x="152400" y="0"/>
                </a:lnTo>
                <a:lnTo>
                  <a:pt x="152400" y="4343400"/>
                </a:lnTo>
                <a:lnTo>
                  <a:pt x="0" y="43434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82000" y="1981199"/>
            <a:ext cx="228600" cy="685800"/>
          </a:xfrm>
          <a:custGeom>
            <a:avLst/>
            <a:gdLst/>
            <a:ahLst/>
            <a:cxnLst/>
            <a:rect l="l" t="t" r="r" b="b"/>
            <a:pathLst>
              <a:path w="228600" h="685800">
                <a:moveTo>
                  <a:pt x="0" y="685800"/>
                </a:moveTo>
                <a:lnTo>
                  <a:pt x="228600" y="685800"/>
                </a:lnTo>
                <a:lnTo>
                  <a:pt x="22860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82000" y="2895600"/>
            <a:ext cx="228600" cy="2057400"/>
          </a:xfrm>
          <a:custGeom>
            <a:avLst/>
            <a:gdLst/>
            <a:ahLst/>
            <a:cxnLst/>
            <a:rect l="l" t="t" r="r" b="b"/>
            <a:pathLst>
              <a:path w="228600" h="2057400">
                <a:moveTo>
                  <a:pt x="0" y="2057400"/>
                </a:moveTo>
                <a:lnTo>
                  <a:pt x="228600" y="2057400"/>
                </a:lnTo>
                <a:lnTo>
                  <a:pt x="228600" y="0"/>
                </a:lnTo>
                <a:lnTo>
                  <a:pt x="0" y="0"/>
                </a:lnTo>
                <a:lnTo>
                  <a:pt x="0" y="2057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382000" y="5181600"/>
            <a:ext cx="228600" cy="1143000"/>
          </a:xfrm>
          <a:custGeom>
            <a:avLst/>
            <a:gdLst/>
            <a:ahLst/>
            <a:cxnLst/>
            <a:rect l="l" t="t" r="r" b="b"/>
            <a:pathLst>
              <a:path w="228600" h="1143000">
                <a:moveTo>
                  <a:pt x="0" y="1142999"/>
                </a:moveTo>
                <a:lnTo>
                  <a:pt x="228600" y="1142999"/>
                </a:lnTo>
                <a:lnTo>
                  <a:pt x="228600" y="0"/>
                </a:lnTo>
                <a:lnTo>
                  <a:pt x="0" y="0"/>
                </a:lnTo>
                <a:lnTo>
                  <a:pt x="0" y="1142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82000" y="1981200"/>
            <a:ext cx="228600" cy="4343400"/>
          </a:xfrm>
          <a:custGeom>
            <a:avLst/>
            <a:gdLst/>
            <a:ahLst/>
            <a:cxnLst/>
            <a:rect l="l" t="t" r="r" b="b"/>
            <a:pathLst>
              <a:path w="228600" h="4343400">
                <a:moveTo>
                  <a:pt x="0" y="0"/>
                </a:moveTo>
                <a:lnTo>
                  <a:pt x="228600" y="0"/>
                </a:lnTo>
                <a:lnTo>
                  <a:pt x="228600" y="4343400"/>
                </a:lnTo>
                <a:lnTo>
                  <a:pt x="0" y="43434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95600" y="1752600"/>
            <a:ext cx="2286000" cy="152400"/>
          </a:xfrm>
          <a:custGeom>
            <a:avLst/>
            <a:gdLst/>
            <a:ahLst/>
            <a:cxnLst/>
            <a:rect l="l" t="t" r="r" b="b"/>
            <a:pathLst>
              <a:path w="2286000" h="152400">
                <a:moveTo>
                  <a:pt x="0" y="152400"/>
                </a:moveTo>
                <a:lnTo>
                  <a:pt x="2286000" y="152400"/>
                </a:lnTo>
                <a:lnTo>
                  <a:pt x="22860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95600" y="1752600"/>
            <a:ext cx="2286000" cy="152400"/>
          </a:xfrm>
          <a:custGeom>
            <a:avLst/>
            <a:gdLst/>
            <a:ahLst/>
            <a:cxnLst/>
            <a:rect l="l" t="t" r="r" b="b"/>
            <a:pathLst>
              <a:path w="2286000" h="152400">
                <a:moveTo>
                  <a:pt x="0" y="0"/>
                </a:moveTo>
                <a:lnTo>
                  <a:pt x="2286000" y="0"/>
                </a:lnTo>
                <a:lnTo>
                  <a:pt x="228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95600" y="5867400"/>
            <a:ext cx="2057400" cy="152400"/>
          </a:xfrm>
          <a:custGeom>
            <a:avLst/>
            <a:gdLst/>
            <a:ahLst/>
            <a:cxnLst/>
            <a:rect l="l" t="t" r="r" b="b"/>
            <a:pathLst>
              <a:path w="2057400" h="152400">
                <a:moveTo>
                  <a:pt x="0" y="152400"/>
                </a:moveTo>
                <a:lnTo>
                  <a:pt x="2057400" y="152400"/>
                </a:lnTo>
                <a:lnTo>
                  <a:pt x="20574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895600" y="5867400"/>
            <a:ext cx="2057400" cy="152400"/>
          </a:xfrm>
          <a:custGeom>
            <a:avLst/>
            <a:gdLst/>
            <a:ahLst/>
            <a:cxnLst/>
            <a:rect l="l" t="t" r="r" b="b"/>
            <a:pathLst>
              <a:path w="2057400" h="152400">
                <a:moveTo>
                  <a:pt x="0" y="0"/>
                </a:moveTo>
                <a:lnTo>
                  <a:pt x="2057400" y="0"/>
                </a:lnTo>
                <a:lnTo>
                  <a:pt x="2057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91000" y="2667000"/>
            <a:ext cx="4495800" cy="228600"/>
          </a:xfrm>
          <a:custGeom>
            <a:avLst/>
            <a:gdLst/>
            <a:ahLst/>
            <a:cxnLst/>
            <a:rect l="l" t="t" r="r" b="b"/>
            <a:pathLst>
              <a:path w="4495800" h="228600">
                <a:moveTo>
                  <a:pt x="0" y="228600"/>
                </a:moveTo>
                <a:lnTo>
                  <a:pt x="4495800" y="228600"/>
                </a:lnTo>
                <a:lnTo>
                  <a:pt x="4495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191000" y="2667000"/>
            <a:ext cx="4495800" cy="228600"/>
          </a:xfrm>
          <a:custGeom>
            <a:avLst/>
            <a:gdLst/>
            <a:ahLst/>
            <a:cxnLst/>
            <a:rect l="l" t="t" r="r" b="b"/>
            <a:pathLst>
              <a:path w="4495800" h="228600">
                <a:moveTo>
                  <a:pt x="0" y="0"/>
                </a:moveTo>
                <a:lnTo>
                  <a:pt x="4495800" y="0"/>
                </a:lnTo>
                <a:lnTo>
                  <a:pt x="449580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00600" y="4953000"/>
            <a:ext cx="3962400" cy="228600"/>
          </a:xfrm>
          <a:custGeom>
            <a:avLst/>
            <a:gdLst/>
            <a:ahLst/>
            <a:cxnLst/>
            <a:rect l="l" t="t" r="r" b="b"/>
            <a:pathLst>
              <a:path w="3962400" h="228600">
                <a:moveTo>
                  <a:pt x="0" y="228600"/>
                </a:moveTo>
                <a:lnTo>
                  <a:pt x="3962400" y="228600"/>
                </a:lnTo>
                <a:lnTo>
                  <a:pt x="3962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800600" y="4953000"/>
            <a:ext cx="3962400" cy="228600"/>
          </a:xfrm>
          <a:custGeom>
            <a:avLst/>
            <a:gdLst/>
            <a:ahLst/>
            <a:cxnLst/>
            <a:rect l="l" t="t" r="r" b="b"/>
            <a:pathLst>
              <a:path w="3962400" h="228600">
                <a:moveTo>
                  <a:pt x="0" y="0"/>
                </a:moveTo>
                <a:lnTo>
                  <a:pt x="3962400" y="0"/>
                </a:lnTo>
                <a:lnTo>
                  <a:pt x="396240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0450" y="1784866"/>
            <a:ext cx="8273252" cy="41596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427076" y="5114122"/>
            <a:ext cx="4036061" cy="982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51100" algn="r">
              <a:lnSpc>
                <a:spcPct val="100000"/>
              </a:lnSpc>
              <a:spcBef>
                <a:spcPts val="100"/>
              </a:spcBef>
            </a:pPr>
            <a:r>
              <a:rPr sz="2400" b="1" spc="-45" dirty="0">
                <a:latin typeface="Arial"/>
                <a:cs typeface="Arial"/>
              </a:rPr>
              <a:t>S </a:t>
            </a:r>
            <a:r>
              <a:rPr lang="en-US" sz="2400" b="1" spc="-45" dirty="0" smtClean="0">
                <a:latin typeface="Arial"/>
                <a:cs typeface="Arial"/>
              </a:rPr>
              <a:t> </a:t>
            </a:r>
            <a:r>
              <a:rPr lang="en-US" altLang="zh-CN" sz="2400" spc="60" dirty="0" smtClean="0">
                <a:latin typeface="Arial Unicode MS"/>
                <a:cs typeface="Arial Unicode MS"/>
              </a:rPr>
              <a:t>= </a:t>
            </a:r>
            <a:r>
              <a:rPr lang="zh-CN" altLang="en-US" sz="2400" spc="6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结构</a:t>
            </a:r>
            <a:endParaRPr sz="2400" dirty="0" smtClean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400" b="1" spc="400" dirty="0" smtClean="0">
                <a:latin typeface="Arial"/>
                <a:cs typeface="Arial"/>
              </a:rPr>
              <a:t>M </a:t>
            </a:r>
            <a:r>
              <a:rPr sz="2400" spc="60" dirty="0" smtClean="0">
                <a:latin typeface="Arial Unicode MS"/>
                <a:cs typeface="Arial Unicode MS"/>
              </a:rPr>
              <a:t>= </a:t>
            </a:r>
            <a:r>
              <a:rPr lang="zh-CN" altLang="en-US" sz="2400" spc="7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运动</a:t>
            </a:r>
            <a:r>
              <a:rPr sz="2400" spc="-29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sz="240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(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摄像机</a:t>
            </a:r>
            <a:r>
              <a:rPr sz="240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)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5" dirty="0">
                <a:latin typeface="黑体" panose="02010609060101010101" pitchFamily="49" charset="-122"/>
                <a:ea typeface="黑体" panose="02010609060101010101" pitchFamily="49" charset="-122"/>
              </a:rPr>
              <a:t>因式分解测量矩阵</a:t>
            </a:r>
            <a:endParaRPr spc="-15" dirty="0"/>
          </a:p>
        </p:txBody>
      </p:sp>
      <p:sp>
        <p:nvSpPr>
          <p:cNvPr id="5" name="object 5"/>
          <p:cNvSpPr txBox="1"/>
          <p:nvPr/>
        </p:nvSpPr>
        <p:spPr>
          <a:xfrm>
            <a:off x="1755139" y="6298753"/>
            <a:ext cx="5223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50" dirty="0">
                <a:latin typeface="Arial"/>
                <a:cs typeface="Arial"/>
              </a:rPr>
              <a:t>D</a:t>
            </a:r>
            <a:r>
              <a:rPr sz="2400" b="1" spc="60" dirty="0">
                <a:latin typeface="Arial"/>
                <a:cs typeface="Arial"/>
              </a:rPr>
              <a:t> </a:t>
            </a:r>
            <a:r>
              <a:rPr sz="2400" spc="75" dirty="0">
                <a:latin typeface="Arial Unicode MS"/>
                <a:cs typeface="Arial Unicode MS"/>
              </a:rPr>
              <a:t>=</a:t>
            </a:r>
            <a:r>
              <a:rPr sz="2400" spc="65" dirty="0">
                <a:latin typeface="Arial Unicode MS"/>
                <a:cs typeface="Arial Unicode MS"/>
              </a:rPr>
              <a:t> </a:t>
            </a:r>
            <a:r>
              <a:rPr sz="2400" b="1" spc="150" dirty="0">
                <a:latin typeface="Arial"/>
                <a:cs typeface="Arial"/>
              </a:rPr>
              <a:t>U</a:t>
            </a:r>
            <a:r>
              <a:rPr sz="2400" spc="225" baseline="-19097" dirty="0">
                <a:latin typeface="Arial Unicode MS"/>
                <a:cs typeface="Arial Unicode MS"/>
              </a:rPr>
              <a:t>3</a:t>
            </a:r>
            <a:r>
              <a:rPr sz="2400" spc="52" baseline="-19097" dirty="0">
                <a:latin typeface="Arial Unicode MS"/>
                <a:cs typeface="Arial Unicode MS"/>
              </a:rPr>
              <a:t> </a:t>
            </a:r>
            <a:r>
              <a:rPr sz="2400" b="1" spc="280" dirty="0">
                <a:latin typeface="Arial"/>
                <a:cs typeface="Arial"/>
              </a:rPr>
              <a:t>W</a:t>
            </a:r>
            <a:r>
              <a:rPr sz="2400" spc="419" baseline="-19097" dirty="0">
                <a:latin typeface="Arial Unicode MS"/>
                <a:cs typeface="Arial Unicode MS"/>
              </a:rPr>
              <a:t>3</a:t>
            </a:r>
            <a:r>
              <a:rPr sz="2400" spc="52" baseline="-19097" dirty="0">
                <a:latin typeface="Arial Unicode MS"/>
                <a:cs typeface="Arial Unicode MS"/>
              </a:rPr>
              <a:t> </a:t>
            </a:r>
            <a:r>
              <a:rPr sz="2400" b="1" spc="55" dirty="0">
                <a:latin typeface="Arial"/>
                <a:cs typeface="Arial"/>
              </a:rPr>
              <a:t>V</a:t>
            </a:r>
            <a:r>
              <a:rPr sz="2400" spc="82" baseline="-19097" dirty="0">
                <a:latin typeface="Arial Unicode MS"/>
                <a:cs typeface="Arial Unicode MS"/>
              </a:rPr>
              <a:t>3</a:t>
            </a:r>
            <a:r>
              <a:rPr sz="2400" spc="82" baseline="26041" dirty="0">
                <a:latin typeface="Arial Unicode MS"/>
                <a:cs typeface="Arial Unicode MS"/>
              </a:rPr>
              <a:t>T</a:t>
            </a:r>
            <a:r>
              <a:rPr sz="2400" spc="52" baseline="26041" dirty="0">
                <a:latin typeface="Arial Unicode MS"/>
                <a:cs typeface="Arial Unicode MS"/>
              </a:rPr>
              <a:t> </a:t>
            </a:r>
            <a:r>
              <a:rPr sz="2400" spc="75" dirty="0">
                <a:latin typeface="Arial Unicode MS"/>
                <a:cs typeface="Arial Unicode MS"/>
              </a:rPr>
              <a:t>=</a:t>
            </a:r>
            <a:r>
              <a:rPr sz="2400" spc="65" dirty="0">
                <a:latin typeface="Arial Unicode MS"/>
                <a:cs typeface="Arial Unicode MS"/>
              </a:rPr>
              <a:t> </a:t>
            </a:r>
            <a:r>
              <a:rPr sz="2400" b="1" spc="150" dirty="0">
                <a:latin typeface="Arial"/>
                <a:cs typeface="Arial"/>
              </a:rPr>
              <a:t>U</a:t>
            </a:r>
            <a:r>
              <a:rPr sz="2400" spc="225" baseline="-19097" dirty="0">
                <a:latin typeface="Arial Unicode MS"/>
                <a:cs typeface="Arial Unicode MS"/>
              </a:rPr>
              <a:t>3</a:t>
            </a:r>
            <a:r>
              <a:rPr sz="2400" spc="52" baseline="-19097" dirty="0">
                <a:latin typeface="Arial Unicode MS"/>
                <a:cs typeface="Arial Unicode MS"/>
              </a:rPr>
              <a:t> </a:t>
            </a:r>
            <a:r>
              <a:rPr sz="2400" spc="210" dirty="0">
                <a:latin typeface="Arial Unicode MS"/>
                <a:cs typeface="Arial Unicode MS"/>
              </a:rPr>
              <a:t>(</a:t>
            </a:r>
            <a:r>
              <a:rPr sz="2400" b="1" spc="210" dirty="0">
                <a:latin typeface="Arial"/>
                <a:cs typeface="Arial"/>
              </a:rPr>
              <a:t>W</a:t>
            </a:r>
            <a:r>
              <a:rPr sz="2400" spc="315" baseline="-19097" dirty="0">
                <a:latin typeface="Arial Unicode MS"/>
                <a:cs typeface="Arial Unicode MS"/>
              </a:rPr>
              <a:t>3</a:t>
            </a:r>
            <a:r>
              <a:rPr sz="2400" spc="52" baseline="-19097" dirty="0">
                <a:latin typeface="Arial Unicode MS"/>
                <a:cs typeface="Arial Unicode MS"/>
              </a:rPr>
              <a:t> </a:t>
            </a:r>
            <a:r>
              <a:rPr sz="2400" b="1" spc="60" dirty="0">
                <a:latin typeface="Arial"/>
                <a:cs typeface="Arial"/>
              </a:rPr>
              <a:t>V</a:t>
            </a:r>
            <a:r>
              <a:rPr sz="2400" spc="89" baseline="-19097" dirty="0">
                <a:latin typeface="Arial Unicode MS"/>
                <a:cs typeface="Arial Unicode MS"/>
              </a:rPr>
              <a:t>3</a:t>
            </a:r>
            <a:r>
              <a:rPr sz="2400" spc="89" baseline="26041" dirty="0">
                <a:latin typeface="Arial Unicode MS"/>
                <a:cs typeface="Arial Unicode MS"/>
              </a:rPr>
              <a:t>T</a:t>
            </a:r>
            <a:r>
              <a:rPr sz="2400" spc="60" dirty="0">
                <a:latin typeface="Arial Unicode MS"/>
                <a:cs typeface="Arial Unicode MS"/>
              </a:rPr>
              <a:t>)</a:t>
            </a:r>
            <a:r>
              <a:rPr sz="2400" spc="55" dirty="0">
                <a:latin typeface="Arial Unicode MS"/>
                <a:cs typeface="Arial Unicode MS"/>
              </a:rPr>
              <a:t> </a:t>
            </a:r>
            <a:r>
              <a:rPr sz="2400" spc="75" dirty="0">
                <a:latin typeface="Arial Unicode MS"/>
                <a:cs typeface="Arial Unicode MS"/>
              </a:rPr>
              <a:t>=</a:t>
            </a:r>
            <a:r>
              <a:rPr sz="2400" spc="65" dirty="0">
                <a:latin typeface="Arial Unicode MS"/>
                <a:cs typeface="Arial Unicode MS"/>
              </a:rPr>
              <a:t> </a:t>
            </a:r>
            <a:r>
              <a:rPr sz="2400" b="1" spc="475" dirty="0">
                <a:latin typeface="Arial"/>
                <a:cs typeface="Arial"/>
              </a:rPr>
              <a:t>M</a:t>
            </a:r>
            <a:r>
              <a:rPr sz="2400" b="1" spc="60" dirty="0">
                <a:latin typeface="Arial"/>
                <a:cs typeface="Arial"/>
              </a:rPr>
              <a:t> </a:t>
            </a:r>
            <a:r>
              <a:rPr sz="2400" b="1" spc="-55" dirty="0">
                <a:latin typeface="Arial"/>
                <a:cs typeface="Arial"/>
              </a:rPr>
              <a:t>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65340" y="6349174"/>
            <a:ext cx="857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3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65" dirty="0">
                <a:solidFill>
                  <a:srgbClr val="FF0000"/>
                </a:solidFill>
                <a:latin typeface="Arial Unicode MS"/>
                <a:cs typeface="Arial Unicode MS"/>
              </a:rPr>
              <a:t>12]</a:t>
            </a:r>
            <a:endParaRPr sz="18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535940" y="3579480"/>
            <a:ext cx="8150860" cy="75405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zh-CN" altLang="en-US" sz="2400" spc="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定理：当 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D</a:t>
            </a:r>
            <a:r>
              <a:rPr lang="en-US" sz="2400" spc="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 </a:t>
            </a:r>
            <a:r>
              <a:rPr lang="zh-CN" altLang="en-US" sz="2400" spc="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的秩大于 </a:t>
            </a:r>
            <a:r>
              <a:rPr lang="en-US" altLang="zh-CN" sz="2400" spc="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3 </a:t>
            </a:r>
            <a:r>
              <a:rPr lang="zh-CN" altLang="en-US" sz="2400" spc="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时，</a:t>
            </a:r>
            <a:r>
              <a:rPr lang="en-US" altLang="zh-CN" sz="2400" spc="150" dirty="0" smtClean="0">
                <a:latin typeface="Arial"/>
                <a:cs typeface="Arial"/>
              </a:rPr>
              <a:t>U</a:t>
            </a:r>
            <a:r>
              <a:rPr lang="en-US" altLang="zh-CN" sz="2400" spc="225" baseline="-19097" dirty="0" smtClean="0">
                <a:latin typeface="Arial Unicode MS"/>
                <a:cs typeface="Arial Unicode MS"/>
              </a:rPr>
              <a:t>3</a:t>
            </a:r>
            <a:r>
              <a:rPr lang="en-US" altLang="zh-CN" sz="2400" spc="60" baseline="-19097" dirty="0" smtClean="0">
                <a:latin typeface="Arial Unicode MS"/>
                <a:cs typeface="Arial Unicode MS"/>
              </a:rPr>
              <a:t> </a:t>
            </a:r>
            <a:r>
              <a:rPr lang="en-US" altLang="zh-CN" sz="2400" spc="280" dirty="0">
                <a:latin typeface="Arial"/>
                <a:cs typeface="Arial"/>
              </a:rPr>
              <a:t>W</a:t>
            </a:r>
            <a:r>
              <a:rPr lang="en-US" altLang="zh-CN" sz="2400" spc="419" baseline="-19097" dirty="0">
                <a:latin typeface="Arial Unicode MS"/>
                <a:cs typeface="Arial Unicode MS"/>
              </a:rPr>
              <a:t>3</a:t>
            </a:r>
            <a:r>
              <a:rPr lang="en-US" altLang="zh-CN" sz="2400" spc="60" baseline="-19097" dirty="0">
                <a:latin typeface="Arial Unicode MS"/>
                <a:cs typeface="Arial Unicode MS"/>
              </a:rPr>
              <a:t> </a:t>
            </a:r>
            <a:r>
              <a:rPr lang="en-US" altLang="zh-CN" sz="2400" spc="55" dirty="0">
                <a:latin typeface="Arial"/>
                <a:cs typeface="Arial"/>
              </a:rPr>
              <a:t>V</a:t>
            </a:r>
            <a:r>
              <a:rPr lang="en-US" altLang="zh-CN" sz="2400" spc="82" baseline="-19097" dirty="0">
                <a:latin typeface="Arial Unicode MS"/>
                <a:cs typeface="Arial Unicode MS"/>
              </a:rPr>
              <a:t>3</a:t>
            </a:r>
            <a:r>
              <a:rPr lang="en-US" altLang="zh-CN" sz="2400" spc="82" baseline="26041" dirty="0">
                <a:latin typeface="Arial Unicode MS"/>
                <a:cs typeface="Arial Unicode MS"/>
              </a:rPr>
              <a:t>T</a:t>
            </a:r>
            <a:r>
              <a:rPr lang="en-US" altLang="zh-CN" sz="2400" spc="60" baseline="26041" dirty="0">
                <a:latin typeface="Arial Unicode MS"/>
                <a:cs typeface="Arial Unicode MS"/>
              </a:rPr>
              <a:t>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在</a:t>
            </a:r>
            <a:r>
              <a:rPr lang="en-US" altLang="zh-CN" sz="2400" dirty="0" err="1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Frobenius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范数的意义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上为 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D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的最佳秩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3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近似。</a:t>
            </a:r>
            <a:endParaRPr sz="2400" baseline="48888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14266" y="4911394"/>
            <a:ext cx="763270" cy="23367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80365" algn="l"/>
                <a:tab pos="664845" algn="l"/>
              </a:tabLst>
            </a:pPr>
            <a:r>
              <a:rPr sz="1350" spc="-10" dirty="0">
                <a:latin typeface="Times New Roman"/>
                <a:cs typeface="Times New Roman"/>
              </a:rPr>
              <a:t>3	3	3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3748" y="4707597"/>
            <a:ext cx="1535430" cy="3854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50" b="1" spc="-35" dirty="0">
                <a:latin typeface="Times New Roman"/>
                <a:cs typeface="Times New Roman"/>
              </a:rPr>
              <a:t>D </a:t>
            </a:r>
            <a:r>
              <a:rPr sz="2350" spc="-25" dirty="0">
                <a:latin typeface="Symbol"/>
                <a:cs typeface="Symbol"/>
              </a:rPr>
              <a:t></a:t>
            </a:r>
            <a:r>
              <a:rPr sz="2350" spc="-25" dirty="0">
                <a:latin typeface="Times New Roman"/>
                <a:cs typeface="Times New Roman"/>
              </a:rPr>
              <a:t> </a:t>
            </a:r>
            <a:r>
              <a:rPr sz="2350" b="1" spc="-35" dirty="0">
                <a:latin typeface="Times New Roman"/>
                <a:cs typeface="Times New Roman"/>
              </a:rPr>
              <a:t>U </a:t>
            </a:r>
            <a:r>
              <a:rPr sz="2350" b="1" spc="-50" dirty="0">
                <a:latin typeface="Times New Roman"/>
                <a:cs typeface="Times New Roman"/>
              </a:rPr>
              <a:t>W</a:t>
            </a:r>
            <a:r>
              <a:rPr sz="2350" b="1" spc="-405" dirty="0">
                <a:latin typeface="Times New Roman"/>
                <a:cs typeface="Times New Roman"/>
              </a:rPr>
              <a:t> </a:t>
            </a:r>
            <a:r>
              <a:rPr sz="2350" b="1" spc="15" dirty="0">
                <a:latin typeface="Times New Roman"/>
                <a:cs typeface="Times New Roman"/>
              </a:rPr>
              <a:t>V</a:t>
            </a:r>
            <a:r>
              <a:rPr sz="2025" i="1" spc="22" baseline="43209" dirty="0">
                <a:latin typeface="Times New Roman"/>
                <a:cs typeface="Times New Roman"/>
              </a:rPr>
              <a:t>T</a:t>
            </a:r>
            <a:endParaRPr sz="2025" baseline="43209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3911" y="2132796"/>
            <a:ext cx="29083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这里存在什么问题？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5" dirty="0">
                <a:latin typeface="黑体" panose="02010609060101010101" pitchFamily="49" charset="-122"/>
                <a:ea typeface="黑体" panose="02010609060101010101" pitchFamily="49" charset="-122"/>
              </a:rPr>
              <a:t>因式分解测量矩阵</a:t>
            </a:r>
            <a:endParaRPr spc="-15" dirty="0"/>
          </a:p>
        </p:txBody>
      </p:sp>
      <p:sp>
        <p:nvSpPr>
          <p:cNvPr id="16" name="object 16"/>
          <p:cNvSpPr txBox="1"/>
          <p:nvPr/>
        </p:nvSpPr>
        <p:spPr>
          <a:xfrm>
            <a:off x="3586140" y="2085976"/>
            <a:ext cx="3358221" cy="1114408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2400" b="1" dirty="0" smtClean="0">
                <a:latin typeface="Calibri"/>
                <a:cs typeface="Calibri"/>
              </a:rPr>
              <a:t>D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的秩</a:t>
            </a:r>
            <a:r>
              <a:rPr sz="2400" spc="-10" dirty="0" smtClean="0">
                <a:latin typeface="Calibri"/>
                <a:cs typeface="Calibri"/>
              </a:rPr>
              <a:t>&gt;3</a:t>
            </a:r>
            <a:r>
              <a:rPr lang="zh-CN" altLang="en-US" sz="2400" spc="-1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，因为</a:t>
            </a:r>
            <a:r>
              <a:rPr sz="2400" spc="-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: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  <a:p>
            <a:pPr marL="1741805" indent="-342900">
              <a:lnSpc>
                <a:spcPts val="2145"/>
              </a:lnSpc>
              <a:spcBef>
                <a:spcPts val="455"/>
              </a:spcBef>
              <a:buFont typeface="Arial"/>
              <a:buChar char="•"/>
              <a:tabLst>
                <a:tab pos="1741805" algn="l"/>
                <a:tab pos="1742439" algn="l"/>
              </a:tabLst>
            </a:pP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测量噪声</a:t>
            </a:r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  <a:p>
            <a:pPr marL="1741805" indent="-342900">
              <a:lnSpc>
                <a:spcPts val="2145"/>
              </a:lnSpc>
              <a:spcBef>
                <a:spcPts val="455"/>
              </a:spcBef>
              <a:buFont typeface="Arial"/>
              <a:buChar char="•"/>
              <a:tabLst>
                <a:tab pos="1741805" algn="l"/>
                <a:tab pos="1742439" algn="l"/>
              </a:tabLst>
            </a:pPr>
            <a:r>
              <a:rPr lang="zh-CN" altLang="en-US" sz="2400" spc="-1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仿射近似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172961" y="4292733"/>
            <a:ext cx="233089" cy="2330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99418" y="4611549"/>
            <a:ext cx="1333058" cy="7524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50505" y="4539136"/>
            <a:ext cx="2285998" cy="8953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15561" y="4525824"/>
            <a:ext cx="3657600" cy="1066800"/>
          </a:xfrm>
          <a:custGeom>
            <a:avLst/>
            <a:gdLst/>
            <a:ahLst/>
            <a:cxnLst/>
            <a:rect l="l" t="t" r="r" b="b"/>
            <a:pathLst>
              <a:path w="3657600" h="1066800">
                <a:moveTo>
                  <a:pt x="0" y="0"/>
                </a:moveTo>
                <a:lnTo>
                  <a:pt x="3657600" y="0"/>
                </a:lnTo>
                <a:lnTo>
                  <a:pt x="3657600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678939" y="1315720"/>
            <a:ext cx="6220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75275" algn="l"/>
              </a:tabLst>
            </a:pPr>
            <a:r>
              <a:rPr sz="2400" b="1" spc="150" dirty="0">
                <a:latin typeface="Arial"/>
                <a:cs typeface="Arial"/>
              </a:rPr>
              <a:t>D</a:t>
            </a:r>
            <a:r>
              <a:rPr sz="2400" b="1" spc="65" dirty="0">
                <a:latin typeface="Arial"/>
                <a:cs typeface="Arial"/>
              </a:rPr>
              <a:t> </a:t>
            </a:r>
            <a:r>
              <a:rPr sz="2400" spc="75" dirty="0">
                <a:latin typeface="Arial Unicode MS"/>
                <a:cs typeface="Arial Unicode MS"/>
              </a:rPr>
              <a:t>= </a:t>
            </a:r>
            <a:r>
              <a:rPr sz="2400" b="1" spc="150" dirty="0">
                <a:latin typeface="Arial"/>
                <a:cs typeface="Arial"/>
              </a:rPr>
              <a:t>U</a:t>
            </a:r>
            <a:r>
              <a:rPr sz="2400" spc="225" baseline="-19097" dirty="0">
                <a:latin typeface="Arial Unicode MS"/>
                <a:cs typeface="Arial Unicode MS"/>
              </a:rPr>
              <a:t>3</a:t>
            </a:r>
            <a:r>
              <a:rPr sz="2400" spc="60" baseline="-19097" dirty="0">
                <a:latin typeface="Arial Unicode MS"/>
                <a:cs typeface="Arial Unicode MS"/>
              </a:rPr>
              <a:t> </a:t>
            </a:r>
            <a:r>
              <a:rPr sz="2400" b="1" spc="280" dirty="0">
                <a:latin typeface="Arial"/>
                <a:cs typeface="Arial"/>
              </a:rPr>
              <a:t>W</a:t>
            </a:r>
            <a:r>
              <a:rPr sz="2400" spc="419" baseline="-19097" dirty="0">
                <a:latin typeface="Arial Unicode MS"/>
                <a:cs typeface="Arial Unicode MS"/>
              </a:rPr>
              <a:t>3</a:t>
            </a:r>
            <a:r>
              <a:rPr sz="2400" spc="60" baseline="-19097" dirty="0">
                <a:latin typeface="Arial Unicode MS"/>
                <a:cs typeface="Arial Unicode MS"/>
              </a:rPr>
              <a:t> </a:t>
            </a:r>
            <a:r>
              <a:rPr sz="2400" b="1" spc="55" dirty="0">
                <a:latin typeface="Arial"/>
                <a:cs typeface="Arial"/>
              </a:rPr>
              <a:t>V</a:t>
            </a:r>
            <a:r>
              <a:rPr sz="2400" spc="82" baseline="-19097" dirty="0">
                <a:latin typeface="Arial Unicode MS"/>
                <a:cs typeface="Arial Unicode MS"/>
              </a:rPr>
              <a:t>3</a:t>
            </a:r>
            <a:r>
              <a:rPr sz="2400" spc="82" baseline="26041" dirty="0">
                <a:latin typeface="Arial Unicode MS"/>
                <a:cs typeface="Arial Unicode MS"/>
              </a:rPr>
              <a:t>T</a:t>
            </a:r>
            <a:r>
              <a:rPr sz="2400" spc="60" baseline="26041" dirty="0">
                <a:latin typeface="Arial Unicode MS"/>
                <a:cs typeface="Arial Unicode MS"/>
              </a:rPr>
              <a:t> </a:t>
            </a:r>
            <a:r>
              <a:rPr sz="2400" spc="75" dirty="0">
                <a:latin typeface="Arial Unicode MS"/>
                <a:cs typeface="Arial Unicode MS"/>
              </a:rPr>
              <a:t>= </a:t>
            </a:r>
            <a:r>
              <a:rPr sz="2400" b="1" spc="150" dirty="0">
                <a:latin typeface="Arial"/>
                <a:cs typeface="Arial"/>
              </a:rPr>
              <a:t>U</a:t>
            </a:r>
            <a:r>
              <a:rPr sz="2400" spc="225" baseline="-19097" dirty="0">
                <a:latin typeface="Arial Unicode MS"/>
                <a:cs typeface="Arial Unicode MS"/>
              </a:rPr>
              <a:t>3</a:t>
            </a:r>
            <a:r>
              <a:rPr sz="2400" spc="60" baseline="-19097" dirty="0">
                <a:latin typeface="Arial Unicode MS"/>
                <a:cs typeface="Arial Unicode MS"/>
              </a:rPr>
              <a:t> </a:t>
            </a:r>
            <a:r>
              <a:rPr sz="2400" spc="210" dirty="0">
                <a:latin typeface="Arial Unicode MS"/>
                <a:cs typeface="Arial Unicode MS"/>
              </a:rPr>
              <a:t>(</a:t>
            </a:r>
            <a:r>
              <a:rPr sz="2400" b="1" spc="210" dirty="0">
                <a:latin typeface="Arial"/>
                <a:cs typeface="Arial"/>
              </a:rPr>
              <a:t>W</a:t>
            </a:r>
            <a:r>
              <a:rPr sz="2400" spc="315" baseline="-19097" dirty="0">
                <a:latin typeface="Arial Unicode MS"/>
                <a:cs typeface="Arial Unicode MS"/>
              </a:rPr>
              <a:t>3</a:t>
            </a:r>
            <a:r>
              <a:rPr sz="2400" spc="60" baseline="-19097" dirty="0">
                <a:latin typeface="Arial Unicode MS"/>
                <a:cs typeface="Arial Unicode MS"/>
              </a:rPr>
              <a:t> </a:t>
            </a:r>
            <a:r>
              <a:rPr sz="2400" b="1" spc="60" dirty="0">
                <a:latin typeface="Arial"/>
                <a:cs typeface="Arial"/>
              </a:rPr>
              <a:t>V</a:t>
            </a:r>
            <a:r>
              <a:rPr sz="2400" spc="89" baseline="-19097" dirty="0">
                <a:latin typeface="Arial Unicode MS"/>
                <a:cs typeface="Arial Unicode MS"/>
              </a:rPr>
              <a:t>3</a:t>
            </a:r>
            <a:r>
              <a:rPr sz="2400" spc="89" baseline="26041" dirty="0">
                <a:latin typeface="Arial Unicode MS"/>
                <a:cs typeface="Arial Unicode MS"/>
              </a:rPr>
              <a:t>T</a:t>
            </a:r>
            <a:r>
              <a:rPr sz="2400" spc="60" dirty="0">
                <a:latin typeface="Arial Unicode MS"/>
                <a:cs typeface="Arial Unicode MS"/>
              </a:rPr>
              <a:t>) </a:t>
            </a:r>
            <a:r>
              <a:rPr sz="2400" spc="75" dirty="0">
                <a:latin typeface="Arial Unicode MS"/>
                <a:cs typeface="Arial Unicode MS"/>
              </a:rPr>
              <a:t>= </a:t>
            </a:r>
            <a:r>
              <a:rPr sz="2400" b="1" spc="475" dirty="0">
                <a:latin typeface="Arial"/>
                <a:cs typeface="Arial"/>
              </a:rPr>
              <a:t>M</a:t>
            </a:r>
            <a:r>
              <a:rPr sz="2400" b="1" spc="65" dirty="0">
                <a:latin typeface="Arial"/>
                <a:cs typeface="Arial"/>
              </a:rPr>
              <a:t> </a:t>
            </a:r>
            <a:r>
              <a:rPr sz="2400" b="1" spc="-55" dirty="0">
                <a:latin typeface="Arial"/>
                <a:cs typeface="Arial"/>
              </a:rPr>
              <a:t>S	</a:t>
            </a:r>
            <a:r>
              <a:rPr sz="2700" spc="15" baseline="7716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700" spc="-44" baseline="7716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700" spc="97" baseline="7716" dirty="0">
                <a:solidFill>
                  <a:srgbClr val="FF0000"/>
                </a:solidFill>
                <a:latin typeface="Arial Unicode MS"/>
                <a:cs typeface="Arial Unicode MS"/>
              </a:rPr>
              <a:t>12]</a:t>
            </a:r>
            <a:endParaRPr sz="2700" baseline="7716" dirty="0">
              <a:latin typeface="Arial Unicode MS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419907" y="4689892"/>
                <a:ext cx="1818447" cy="916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/>
                                  </a:rPr>
                                  <m:t>𝑀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  <a:ea typeface="Cambria Math"/>
                                  </a:rPr>
                                  <m:t>≈</m:t>
                                </m:r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  <a:ea typeface="Cambria Math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  <a:ea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𝑆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  <a:ea typeface="Cambria Math"/>
                                  </a:rPr>
                                  <m:t>≈</m:t>
                                </m:r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  <a:ea typeface="Cambria Math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  <a:ea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/>
                                        <a:ea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907" y="4689892"/>
                <a:ext cx="1818447" cy="91614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2251" y="1185043"/>
            <a:ext cx="2233490" cy="50291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00600" y="990626"/>
            <a:ext cx="3048000" cy="25916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4540" y="210820"/>
            <a:ext cx="42957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zh-CN" altLang="en-US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重构结果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81600" y="3810000"/>
            <a:ext cx="2158536" cy="2057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40739" y="6276848"/>
            <a:ext cx="6695440" cy="45085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0"/>
              </a:spcBef>
            </a:pPr>
            <a:r>
              <a:rPr sz="1400" dirty="0">
                <a:latin typeface="Arial"/>
                <a:cs typeface="Arial"/>
              </a:rPr>
              <a:t>C. </a:t>
            </a:r>
            <a:r>
              <a:rPr sz="1400" spc="-30" dirty="0">
                <a:latin typeface="Arial"/>
                <a:cs typeface="Arial"/>
              </a:rPr>
              <a:t>Tomasi </a:t>
            </a:r>
            <a:r>
              <a:rPr sz="1400" spc="-5" dirty="0">
                <a:latin typeface="Arial"/>
                <a:cs typeface="Arial"/>
              </a:rPr>
              <a:t>and </a:t>
            </a:r>
            <a:r>
              <a:rPr sz="1400" spc="-80" dirty="0">
                <a:latin typeface="Arial"/>
                <a:cs typeface="Arial"/>
              </a:rPr>
              <a:t>T. </a:t>
            </a:r>
            <a:r>
              <a:rPr sz="1400" spc="-5" dirty="0">
                <a:latin typeface="Arial"/>
                <a:cs typeface="Arial"/>
              </a:rPr>
              <a:t>Kanade.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Shape and motion from image streams under orthography:  </a:t>
            </a:r>
            <a:r>
              <a:rPr sz="14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A </a:t>
            </a:r>
            <a:r>
              <a:rPr sz="14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factorization method.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IJCV</a:t>
            </a:r>
            <a:r>
              <a:rPr sz="1400" spc="-5" dirty="0">
                <a:latin typeface="Arial"/>
                <a:cs typeface="Arial"/>
              </a:rPr>
              <a:t>, 9(2):137-154, November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1992.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77917" y="0"/>
            <a:ext cx="5161280" cy="1043234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35"/>
              </a:spcBef>
            </a:pPr>
            <a:r>
              <a:rPr lang="zh-CN" altLang="en-US" spc="85" dirty="0">
                <a:latin typeface="黑体" panose="02010609060101010101" pitchFamily="49" charset="-122"/>
                <a:ea typeface="黑体" panose="02010609060101010101" pitchFamily="49" charset="-122"/>
              </a:rPr>
              <a:t>仿射运动恢复结构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/>
            </a:r>
            <a:b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2400" spc="5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400" spc="5" dirty="0">
                <a:latin typeface="黑体" panose="02010609060101010101" pitchFamily="49" charset="-122"/>
                <a:ea typeface="黑体" panose="02010609060101010101" pitchFamily="49" charset="-122"/>
              </a:rPr>
              <a:t>更简单的问题</a:t>
            </a:r>
            <a:r>
              <a:rPr lang="en-US" altLang="zh-CN" sz="2400" spc="50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sz="2400" dirty="0">
              <a:latin typeface="Arial Unicode MS"/>
              <a:cs typeface="Arial Unicode MS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297939" y="1447800"/>
            <a:ext cx="5856606" cy="2971800"/>
            <a:chOff x="1297939" y="1447800"/>
            <a:chExt cx="5856606" cy="2971800"/>
          </a:xfrm>
        </p:grpSpPr>
        <p:sp>
          <p:nvSpPr>
            <p:cNvPr id="3" name="object 3"/>
            <p:cNvSpPr/>
            <p:nvPr/>
          </p:nvSpPr>
          <p:spPr>
            <a:xfrm>
              <a:off x="2686843" y="2299493"/>
              <a:ext cx="63501" cy="793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55243" y="1934368"/>
              <a:ext cx="63501" cy="777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44837" y="2798762"/>
              <a:ext cx="50800" cy="68580"/>
            </a:xfrm>
            <a:custGeom>
              <a:avLst/>
              <a:gdLst/>
              <a:ahLst/>
              <a:cxnLst/>
              <a:rect l="l" t="t" r="r" b="b"/>
              <a:pathLst>
                <a:path w="50800" h="68580">
                  <a:moveTo>
                    <a:pt x="42718" y="0"/>
                  </a:moveTo>
                  <a:lnTo>
                    <a:pt x="25400" y="8098"/>
                  </a:lnTo>
                  <a:lnTo>
                    <a:pt x="8082" y="8098"/>
                  </a:lnTo>
                  <a:lnTo>
                    <a:pt x="0" y="25454"/>
                  </a:lnTo>
                  <a:lnTo>
                    <a:pt x="0" y="60163"/>
                  </a:lnTo>
                  <a:lnTo>
                    <a:pt x="8082" y="68262"/>
                  </a:lnTo>
                  <a:lnTo>
                    <a:pt x="25400" y="68262"/>
                  </a:lnTo>
                  <a:lnTo>
                    <a:pt x="42718" y="60163"/>
                  </a:lnTo>
                  <a:lnTo>
                    <a:pt x="50800" y="42809"/>
                  </a:lnTo>
                  <a:lnTo>
                    <a:pt x="50800" y="8098"/>
                  </a:lnTo>
                  <a:lnTo>
                    <a:pt x="427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44837" y="2798762"/>
              <a:ext cx="50800" cy="68580"/>
            </a:xfrm>
            <a:custGeom>
              <a:avLst/>
              <a:gdLst/>
              <a:ahLst/>
              <a:cxnLst/>
              <a:rect l="l" t="t" r="r" b="b"/>
              <a:pathLst>
                <a:path w="50800" h="68580">
                  <a:moveTo>
                    <a:pt x="25400" y="8098"/>
                  </a:moveTo>
                  <a:lnTo>
                    <a:pt x="42718" y="0"/>
                  </a:lnTo>
                  <a:lnTo>
                    <a:pt x="50800" y="8098"/>
                  </a:lnTo>
                  <a:lnTo>
                    <a:pt x="50800" y="25453"/>
                  </a:lnTo>
                  <a:lnTo>
                    <a:pt x="50800" y="42808"/>
                  </a:lnTo>
                  <a:lnTo>
                    <a:pt x="42718" y="60163"/>
                  </a:lnTo>
                  <a:lnTo>
                    <a:pt x="25400" y="68262"/>
                  </a:lnTo>
                  <a:lnTo>
                    <a:pt x="8081" y="68262"/>
                  </a:lnTo>
                  <a:lnTo>
                    <a:pt x="0" y="60163"/>
                  </a:lnTo>
                  <a:lnTo>
                    <a:pt x="0" y="42808"/>
                  </a:lnTo>
                  <a:lnTo>
                    <a:pt x="0" y="25453"/>
                  </a:lnTo>
                  <a:lnTo>
                    <a:pt x="8081" y="8098"/>
                  </a:lnTo>
                  <a:lnTo>
                    <a:pt x="25400" y="8098"/>
                  </a:lnTo>
                  <a:close/>
                </a:path>
              </a:pathLst>
            </a:custGeom>
            <a:ln w="111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62200" y="1447800"/>
              <a:ext cx="1925955" cy="1862455"/>
            </a:xfrm>
            <a:custGeom>
              <a:avLst/>
              <a:gdLst/>
              <a:ahLst/>
              <a:cxnLst/>
              <a:rect l="l" t="t" r="r" b="b"/>
              <a:pathLst>
                <a:path w="1925954" h="1862454">
                  <a:moveTo>
                    <a:pt x="0" y="665409"/>
                  </a:moveTo>
                  <a:lnTo>
                    <a:pt x="1925638" y="0"/>
                  </a:lnTo>
                  <a:lnTo>
                    <a:pt x="1925638" y="1195720"/>
                  </a:lnTo>
                  <a:lnTo>
                    <a:pt x="0" y="1862138"/>
                  </a:lnTo>
                  <a:lnTo>
                    <a:pt x="0" y="665409"/>
                  </a:lnTo>
                  <a:close/>
                </a:path>
              </a:pathLst>
            </a:custGeom>
            <a:ln w="111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57537" y="2827338"/>
              <a:ext cx="2076450" cy="24130"/>
            </a:xfrm>
            <a:custGeom>
              <a:avLst/>
              <a:gdLst/>
              <a:ahLst/>
              <a:cxnLst/>
              <a:rect l="l" t="t" r="r" b="b"/>
              <a:pathLst>
                <a:path w="2076450" h="24130">
                  <a:moveTo>
                    <a:pt x="0" y="23812"/>
                  </a:moveTo>
                  <a:lnTo>
                    <a:pt x="207645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05100" y="2317750"/>
              <a:ext cx="2076450" cy="25400"/>
            </a:xfrm>
            <a:custGeom>
              <a:avLst/>
              <a:gdLst/>
              <a:ahLst/>
              <a:cxnLst/>
              <a:rect l="l" t="t" r="r" b="b"/>
              <a:pathLst>
                <a:path w="2076450" h="25400">
                  <a:moveTo>
                    <a:pt x="0" y="25400"/>
                  </a:moveTo>
                  <a:lnTo>
                    <a:pt x="207645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884612" y="1962150"/>
              <a:ext cx="2076450" cy="25400"/>
            </a:xfrm>
            <a:custGeom>
              <a:avLst/>
              <a:gdLst/>
              <a:ahLst/>
              <a:cxnLst/>
              <a:rect l="l" t="t" r="r" b="b"/>
              <a:pathLst>
                <a:path w="2076450" h="25400">
                  <a:moveTo>
                    <a:pt x="0" y="25400"/>
                  </a:moveTo>
                  <a:lnTo>
                    <a:pt x="207645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1297939" y="2890520"/>
              <a:ext cx="88455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10" dirty="0">
                  <a:latin typeface="Arial Unicode MS"/>
                  <a:cs typeface="Arial Unicode MS"/>
                </a:rPr>
                <a:t>Image</a:t>
              </a:r>
              <a:r>
                <a:rPr sz="1800" spc="-25" dirty="0">
                  <a:latin typeface="Arial Unicode MS"/>
                  <a:cs typeface="Arial Unicode MS"/>
                </a:rPr>
                <a:t> </a:t>
              </a:r>
              <a:r>
                <a:rPr sz="1800" spc="100" dirty="0">
                  <a:latin typeface="Arial Unicode MS"/>
                  <a:cs typeface="Arial Unicode MS"/>
                </a:rPr>
                <a:t>1</a:t>
              </a:r>
              <a:endParaRPr sz="1800">
                <a:latin typeface="Arial Unicode MS"/>
                <a:cs typeface="Arial Unicode MS"/>
              </a:endParaRPr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5641340" y="1498282"/>
              <a:ext cx="151320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75" dirty="0">
                  <a:latin typeface="Arial Unicode MS"/>
                  <a:cs typeface="Arial Unicode MS"/>
                </a:rPr>
                <a:t>World </a:t>
              </a:r>
              <a:r>
                <a:rPr sz="1800" spc="30" dirty="0">
                  <a:latin typeface="Arial Unicode MS"/>
                  <a:cs typeface="Arial Unicode MS"/>
                </a:rPr>
                <a:t>point</a:t>
              </a:r>
              <a:r>
                <a:rPr sz="1800" spc="-65" dirty="0">
                  <a:latin typeface="Arial Unicode MS"/>
                  <a:cs typeface="Arial Unicode MS"/>
                </a:rPr>
                <a:t> </a:t>
              </a:r>
              <a:r>
                <a:rPr sz="1800" spc="-30" dirty="0">
                  <a:latin typeface="Arial Unicode MS"/>
                  <a:cs typeface="Arial Unicode MS"/>
                </a:rPr>
                <a:t>X</a:t>
              </a:r>
              <a:r>
                <a:rPr sz="1800" spc="-44" baseline="-20833" dirty="0">
                  <a:latin typeface="Arial Unicode MS"/>
                  <a:cs typeface="Arial Unicode MS"/>
                </a:rPr>
                <a:t>j</a:t>
              </a:r>
              <a:endParaRPr sz="1800" baseline="-20833" dirty="0">
                <a:latin typeface="Arial Unicode MS"/>
                <a:cs typeface="Arial Unicode M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810000" y="3124200"/>
              <a:ext cx="1828800" cy="1295400"/>
            </a:xfrm>
            <a:custGeom>
              <a:avLst/>
              <a:gdLst/>
              <a:ahLst/>
              <a:cxnLst/>
              <a:rect l="l" t="t" r="r" b="b"/>
              <a:pathLst>
                <a:path w="1828800" h="1295400">
                  <a:moveTo>
                    <a:pt x="0" y="0"/>
                  </a:moveTo>
                  <a:lnTo>
                    <a:pt x="1828800" y="0"/>
                  </a:lnTo>
                  <a:lnTo>
                    <a:pt x="1828800" y="1295400"/>
                  </a:lnTo>
                  <a:lnTo>
                    <a:pt x="0" y="12954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76768" y="2247968"/>
              <a:ext cx="762000" cy="1447800"/>
            </a:xfrm>
            <a:custGeom>
              <a:avLst/>
              <a:gdLst/>
              <a:ahLst/>
              <a:cxnLst/>
              <a:rect l="l" t="t" r="r" b="b"/>
              <a:pathLst>
                <a:path w="762000" h="1447800">
                  <a:moveTo>
                    <a:pt x="40467" y="1371600"/>
                  </a:moveTo>
                  <a:lnTo>
                    <a:pt x="3953" y="1392593"/>
                  </a:lnTo>
                  <a:lnTo>
                    <a:pt x="0" y="1407196"/>
                  </a:lnTo>
                  <a:lnTo>
                    <a:pt x="1887" y="1421679"/>
                  </a:lnTo>
                  <a:lnTo>
                    <a:pt x="9067" y="1434398"/>
                  </a:lnTo>
                  <a:lnTo>
                    <a:pt x="20993" y="1443709"/>
                  </a:lnTo>
                  <a:lnTo>
                    <a:pt x="35596" y="1447663"/>
                  </a:lnTo>
                  <a:lnTo>
                    <a:pt x="50080" y="1445776"/>
                  </a:lnTo>
                  <a:lnTo>
                    <a:pt x="62799" y="1438595"/>
                  </a:lnTo>
                  <a:lnTo>
                    <a:pt x="72109" y="1426669"/>
                  </a:lnTo>
                  <a:lnTo>
                    <a:pt x="75644" y="1415770"/>
                  </a:lnTo>
                  <a:lnTo>
                    <a:pt x="75816" y="1404707"/>
                  </a:lnTo>
                  <a:lnTo>
                    <a:pt x="72856" y="1394173"/>
                  </a:lnTo>
                  <a:lnTo>
                    <a:pt x="66996" y="1384863"/>
                  </a:lnTo>
                  <a:lnTo>
                    <a:pt x="65283" y="1383526"/>
                  </a:lnTo>
                  <a:lnTo>
                    <a:pt x="70962" y="1372167"/>
                  </a:lnTo>
                  <a:lnTo>
                    <a:pt x="42564" y="1372167"/>
                  </a:lnTo>
                  <a:lnTo>
                    <a:pt x="40467" y="1371600"/>
                  </a:lnTo>
                  <a:close/>
                </a:path>
                <a:path w="762000" h="1447800">
                  <a:moveTo>
                    <a:pt x="76355" y="1304584"/>
                  </a:moveTo>
                  <a:lnTo>
                    <a:pt x="42564" y="1372167"/>
                  </a:lnTo>
                  <a:lnTo>
                    <a:pt x="70962" y="1372167"/>
                  </a:lnTo>
                  <a:lnTo>
                    <a:pt x="99074" y="1315944"/>
                  </a:lnTo>
                  <a:lnTo>
                    <a:pt x="76355" y="1304584"/>
                  </a:lnTo>
                  <a:close/>
                </a:path>
                <a:path w="762000" h="1447800">
                  <a:moveTo>
                    <a:pt x="155870" y="1145556"/>
                  </a:moveTo>
                  <a:lnTo>
                    <a:pt x="110433" y="1236430"/>
                  </a:lnTo>
                  <a:lnTo>
                    <a:pt x="133152" y="1247788"/>
                  </a:lnTo>
                  <a:lnTo>
                    <a:pt x="178589" y="1156915"/>
                  </a:lnTo>
                  <a:lnTo>
                    <a:pt x="155870" y="1145556"/>
                  </a:lnTo>
                  <a:close/>
                </a:path>
                <a:path w="762000" h="1447800">
                  <a:moveTo>
                    <a:pt x="235384" y="986527"/>
                  </a:moveTo>
                  <a:lnTo>
                    <a:pt x="189947" y="1077400"/>
                  </a:lnTo>
                  <a:lnTo>
                    <a:pt x="212666" y="1088759"/>
                  </a:lnTo>
                  <a:lnTo>
                    <a:pt x="258103" y="997885"/>
                  </a:lnTo>
                  <a:lnTo>
                    <a:pt x="235384" y="986527"/>
                  </a:lnTo>
                  <a:close/>
                </a:path>
                <a:path w="762000" h="1447800">
                  <a:moveTo>
                    <a:pt x="314899" y="827497"/>
                  </a:moveTo>
                  <a:lnTo>
                    <a:pt x="269462" y="918371"/>
                  </a:lnTo>
                  <a:lnTo>
                    <a:pt x="292181" y="929730"/>
                  </a:lnTo>
                  <a:lnTo>
                    <a:pt x="337618" y="838856"/>
                  </a:lnTo>
                  <a:lnTo>
                    <a:pt x="314899" y="827497"/>
                  </a:lnTo>
                  <a:close/>
                </a:path>
                <a:path w="762000" h="1447800">
                  <a:moveTo>
                    <a:pt x="394414" y="668468"/>
                  </a:moveTo>
                  <a:lnTo>
                    <a:pt x="348977" y="759341"/>
                  </a:lnTo>
                  <a:lnTo>
                    <a:pt x="371696" y="770702"/>
                  </a:lnTo>
                  <a:lnTo>
                    <a:pt x="417133" y="679827"/>
                  </a:lnTo>
                  <a:lnTo>
                    <a:pt x="394414" y="668468"/>
                  </a:lnTo>
                  <a:close/>
                </a:path>
                <a:path w="762000" h="1447800">
                  <a:moveTo>
                    <a:pt x="473928" y="509438"/>
                  </a:moveTo>
                  <a:lnTo>
                    <a:pt x="428492" y="600312"/>
                  </a:lnTo>
                  <a:lnTo>
                    <a:pt x="451209" y="611672"/>
                  </a:lnTo>
                  <a:lnTo>
                    <a:pt x="496647" y="520799"/>
                  </a:lnTo>
                  <a:lnTo>
                    <a:pt x="473928" y="509438"/>
                  </a:lnTo>
                  <a:close/>
                </a:path>
                <a:path w="762000" h="1447800">
                  <a:moveTo>
                    <a:pt x="553443" y="350409"/>
                  </a:moveTo>
                  <a:lnTo>
                    <a:pt x="508006" y="441284"/>
                  </a:lnTo>
                  <a:lnTo>
                    <a:pt x="530724" y="452643"/>
                  </a:lnTo>
                  <a:lnTo>
                    <a:pt x="576161" y="361769"/>
                  </a:lnTo>
                  <a:lnTo>
                    <a:pt x="553443" y="350409"/>
                  </a:lnTo>
                  <a:close/>
                </a:path>
                <a:path w="762000" h="1447800">
                  <a:moveTo>
                    <a:pt x="632958" y="191381"/>
                  </a:moveTo>
                  <a:lnTo>
                    <a:pt x="587521" y="282254"/>
                  </a:lnTo>
                  <a:lnTo>
                    <a:pt x="610239" y="293613"/>
                  </a:lnTo>
                  <a:lnTo>
                    <a:pt x="655676" y="202740"/>
                  </a:lnTo>
                  <a:lnTo>
                    <a:pt x="632958" y="191381"/>
                  </a:lnTo>
                  <a:close/>
                </a:path>
                <a:path w="762000" h="1447800">
                  <a:moveTo>
                    <a:pt x="726267" y="0"/>
                  </a:moveTo>
                  <a:lnTo>
                    <a:pt x="689753" y="20993"/>
                  </a:lnTo>
                  <a:lnTo>
                    <a:pt x="686047" y="42955"/>
                  </a:lnTo>
                  <a:lnTo>
                    <a:pt x="689006" y="53489"/>
                  </a:lnTo>
                  <a:lnTo>
                    <a:pt x="694866" y="62798"/>
                  </a:lnTo>
                  <a:lnTo>
                    <a:pt x="696580" y="64136"/>
                  </a:lnTo>
                  <a:lnTo>
                    <a:pt x="667036" y="123225"/>
                  </a:lnTo>
                  <a:lnTo>
                    <a:pt x="689753" y="134584"/>
                  </a:lnTo>
                  <a:lnTo>
                    <a:pt x="719299" y="75495"/>
                  </a:lnTo>
                  <a:lnTo>
                    <a:pt x="728330" y="75495"/>
                  </a:lnTo>
                  <a:lnTo>
                    <a:pt x="761863" y="40466"/>
                  </a:lnTo>
                  <a:lnTo>
                    <a:pt x="759976" y="25983"/>
                  </a:lnTo>
                  <a:lnTo>
                    <a:pt x="752796" y="13263"/>
                  </a:lnTo>
                  <a:lnTo>
                    <a:pt x="740870" y="3953"/>
                  </a:lnTo>
                  <a:lnTo>
                    <a:pt x="736166" y="1601"/>
                  </a:lnTo>
                  <a:lnTo>
                    <a:pt x="731206" y="313"/>
                  </a:lnTo>
                  <a:lnTo>
                    <a:pt x="726267" y="0"/>
                  </a:lnTo>
                  <a:close/>
                </a:path>
                <a:path w="762000" h="1447800">
                  <a:moveTo>
                    <a:pt x="728330" y="75495"/>
                  </a:moveTo>
                  <a:lnTo>
                    <a:pt x="719299" y="75495"/>
                  </a:lnTo>
                  <a:lnTo>
                    <a:pt x="721395" y="76062"/>
                  </a:lnTo>
                  <a:lnTo>
                    <a:pt x="728330" y="754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57768" y="2781368"/>
              <a:ext cx="762000" cy="1447800"/>
            </a:xfrm>
            <a:custGeom>
              <a:avLst/>
              <a:gdLst/>
              <a:ahLst/>
              <a:cxnLst/>
              <a:rect l="l" t="t" r="r" b="b"/>
              <a:pathLst>
                <a:path w="762000" h="1447800">
                  <a:moveTo>
                    <a:pt x="40467" y="1371600"/>
                  </a:moveTo>
                  <a:lnTo>
                    <a:pt x="3953" y="1392593"/>
                  </a:lnTo>
                  <a:lnTo>
                    <a:pt x="0" y="1407196"/>
                  </a:lnTo>
                  <a:lnTo>
                    <a:pt x="1887" y="1421679"/>
                  </a:lnTo>
                  <a:lnTo>
                    <a:pt x="9067" y="1434398"/>
                  </a:lnTo>
                  <a:lnTo>
                    <a:pt x="20993" y="1443709"/>
                  </a:lnTo>
                  <a:lnTo>
                    <a:pt x="35596" y="1447663"/>
                  </a:lnTo>
                  <a:lnTo>
                    <a:pt x="50080" y="1445776"/>
                  </a:lnTo>
                  <a:lnTo>
                    <a:pt x="62799" y="1438595"/>
                  </a:lnTo>
                  <a:lnTo>
                    <a:pt x="72109" y="1426669"/>
                  </a:lnTo>
                  <a:lnTo>
                    <a:pt x="75644" y="1415770"/>
                  </a:lnTo>
                  <a:lnTo>
                    <a:pt x="75816" y="1404707"/>
                  </a:lnTo>
                  <a:lnTo>
                    <a:pt x="72856" y="1394173"/>
                  </a:lnTo>
                  <a:lnTo>
                    <a:pt x="66996" y="1384863"/>
                  </a:lnTo>
                  <a:lnTo>
                    <a:pt x="65283" y="1383526"/>
                  </a:lnTo>
                  <a:lnTo>
                    <a:pt x="70962" y="1372167"/>
                  </a:lnTo>
                  <a:lnTo>
                    <a:pt x="42564" y="1372167"/>
                  </a:lnTo>
                  <a:lnTo>
                    <a:pt x="40467" y="1371600"/>
                  </a:lnTo>
                  <a:close/>
                </a:path>
                <a:path w="762000" h="1447800">
                  <a:moveTo>
                    <a:pt x="76355" y="1304584"/>
                  </a:moveTo>
                  <a:lnTo>
                    <a:pt x="42564" y="1372167"/>
                  </a:lnTo>
                  <a:lnTo>
                    <a:pt x="70962" y="1372167"/>
                  </a:lnTo>
                  <a:lnTo>
                    <a:pt x="99074" y="1315944"/>
                  </a:lnTo>
                  <a:lnTo>
                    <a:pt x="76355" y="1304584"/>
                  </a:lnTo>
                  <a:close/>
                </a:path>
                <a:path w="762000" h="1447800">
                  <a:moveTo>
                    <a:pt x="155870" y="1145556"/>
                  </a:moveTo>
                  <a:lnTo>
                    <a:pt x="110433" y="1236430"/>
                  </a:lnTo>
                  <a:lnTo>
                    <a:pt x="133152" y="1247788"/>
                  </a:lnTo>
                  <a:lnTo>
                    <a:pt x="178589" y="1156915"/>
                  </a:lnTo>
                  <a:lnTo>
                    <a:pt x="155870" y="1145556"/>
                  </a:lnTo>
                  <a:close/>
                </a:path>
                <a:path w="762000" h="1447800">
                  <a:moveTo>
                    <a:pt x="235384" y="986527"/>
                  </a:moveTo>
                  <a:lnTo>
                    <a:pt x="189947" y="1077400"/>
                  </a:lnTo>
                  <a:lnTo>
                    <a:pt x="212666" y="1088759"/>
                  </a:lnTo>
                  <a:lnTo>
                    <a:pt x="258103" y="997885"/>
                  </a:lnTo>
                  <a:lnTo>
                    <a:pt x="235384" y="986527"/>
                  </a:lnTo>
                  <a:close/>
                </a:path>
                <a:path w="762000" h="1447800">
                  <a:moveTo>
                    <a:pt x="314899" y="827497"/>
                  </a:moveTo>
                  <a:lnTo>
                    <a:pt x="269462" y="918371"/>
                  </a:lnTo>
                  <a:lnTo>
                    <a:pt x="292181" y="929730"/>
                  </a:lnTo>
                  <a:lnTo>
                    <a:pt x="337618" y="838856"/>
                  </a:lnTo>
                  <a:lnTo>
                    <a:pt x="314899" y="827497"/>
                  </a:lnTo>
                  <a:close/>
                </a:path>
                <a:path w="762000" h="1447800">
                  <a:moveTo>
                    <a:pt x="394414" y="668468"/>
                  </a:moveTo>
                  <a:lnTo>
                    <a:pt x="348977" y="759341"/>
                  </a:lnTo>
                  <a:lnTo>
                    <a:pt x="371696" y="770702"/>
                  </a:lnTo>
                  <a:lnTo>
                    <a:pt x="417133" y="679827"/>
                  </a:lnTo>
                  <a:lnTo>
                    <a:pt x="394414" y="668468"/>
                  </a:lnTo>
                  <a:close/>
                </a:path>
                <a:path w="762000" h="1447800">
                  <a:moveTo>
                    <a:pt x="473928" y="509438"/>
                  </a:moveTo>
                  <a:lnTo>
                    <a:pt x="428492" y="600312"/>
                  </a:lnTo>
                  <a:lnTo>
                    <a:pt x="451209" y="611672"/>
                  </a:lnTo>
                  <a:lnTo>
                    <a:pt x="496647" y="520799"/>
                  </a:lnTo>
                  <a:lnTo>
                    <a:pt x="473928" y="509438"/>
                  </a:lnTo>
                  <a:close/>
                </a:path>
                <a:path w="762000" h="1447800">
                  <a:moveTo>
                    <a:pt x="553443" y="350409"/>
                  </a:moveTo>
                  <a:lnTo>
                    <a:pt x="508006" y="441284"/>
                  </a:lnTo>
                  <a:lnTo>
                    <a:pt x="530724" y="452643"/>
                  </a:lnTo>
                  <a:lnTo>
                    <a:pt x="576161" y="361769"/>
                  </a:lnTo>
                  <a:lnTo>
                    <a:pt x="553443" y="350409"/>
                  </a:lnTo>
                  <a:close/>
                </a:path>
                <a:path w="762000" h="1447800">
                  <a:moveTo>
                    <a:pt x="632958" y="191381"/>
                  </a:moveTo>
                  <a:lnTo>
                    <a:pt x="587521" y="282254"/>
                  </a:lnTo>
                  <a:lnTo>
                    <a:pt x="610239" y="293613"/>
                  </a:lnTo>
                  <a:lnTo>
                    <a:pt x="655676" y="202740"/>
                  </a:lnTo>
                  <a:lnTo>
                    <a:pt x="632958" y="191381"/>
                  </a:lnTo>
                  <a:close/>
                </a:path>
                <a:path w="762000" h="1447800">
                  <a:moveTo>
                    <a:pt x="726267" y="0"/>
                  </a:moveTo>
                  <a:lnTo>
                    <a:pt x="689753" y="20993"/>
                  </a:lnTo>
                  <a:lnTo>
                    <a:pt x="686047" y="42955"/>
                  </a:lnTo>
                  <a:lnTo>
                    <a:pt x="689006" y="53489"/>
                  </a:lnTo>
                  <a:lnTo>
                    <a:pt x="694866" y="62798"/>
                  </a:lnTo>
                  <a:lnTo>
                    <a:pt x="696580" y="64136"/>
                  </a:lnTo>
                  <a:lnTo>
                    <a:pt x="667036" y="123225"/>
                  </a:lnTo>
                  <a:lnTo>
                    <a:pt x="689753" y="134584"/>
                  </a:lnTo>
                  <a:lnTo>
                    <a:pt x="719299" y="75495"/>
                  </a:lnTo>
                  <a:lnTo>
                    <a:pt x="728330" y="75495"/>
                  </a:lnTo>
                  <a:lnTo>
                    <a:pt x="761863" y="40466"/>
                  </a:lnTo>
                  <a:lnTo>
                    <a:pt x="759976" y="25983"/>
                  </a:lnTo>
                  <a:lnTo>
                    <a:pt x="752796" y="13263"/>
                  </a:lnTo>
                  <a:lnTo>
                    <a:pt x="740870" y="3953"/>
                  </a:lnTo>
                  <a:lnTo>
                    <a:pt x="736166" y="1601"/>
                  </a:lnTo>
                  <a:lnTo>
                    <a:pt x="731206" y="313"/>
                  </a:lnTo>
                  <a:lnTo>
                    <a:pt x="726267" y="0"/>
                  </a:lnTo>
                  <a:close/>
                </a:path>
                <a:path w="762000" h="1447800">
                  <a:moveTo>
                    <a:pt x="728330" y="75495"/>
                  </a:moveTo>
                  <a:lnTo>
                    <a:pt x="719299" y="75495"/>
                  </a:lnTo>
                  <a:lnTo>
                    <a:pt x="721395" y="76062"/>
                  </a:lnTo>
                  <a:lnTo>
                    <a:pt x="728330" y="754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19768" y="1943168"/>
              <a:ext cx="762000" cy="1447800"/>
            </a:xfrm>
            <a:custGeom>
              <a:avLst/>
              <a:gdLst/>
              <a:ahLst/>
              <a:cxnLst/>
              <a:rect l="l" t="t" r="r" b="b"/>
              <a:pathLst>
                <a:path w="762000" h="1447800">
                  <a:moveTo>
                    <a:pt x="40467" y="1371600"/>
                  </a:moveTo>
                  <a:lnTo>
                    <a:pt x="3953" y="1392593"/>
                  </a:lnTo>
                  <a:lnTo>
                    <a:pt x="0" y="1407196"/>
                  </a:lnTo>
                  <a:lnTo>
                    <a:pt x="1887" y="1421679"/>
                  </a:lnTo>
                  <a:lnTo>
                    <a:pt x="9067" y="1434398"/>
                  </a:lnTo>
                  <a:lnTo>
                    <a:pt x="20993" y="1443709"/>
                  </a:lnTo>
                  <a:lnTo>
                    <a:pt x="35596" y="1447663"/>
                  </a:lnTo>
                  <a:lnTo>
                    <a:pt x="50080" y="1445776"/>
                  </a:lnTo>
                  <a:lnTo>
                    <a:pt x="62799" y="1438595"/>
                  </a:lnTo>
                  <a:lnTo>
                    <a:pt x="72109" y="1426669"/>
                  </a:lnTo>
                  <a:lnTo>
                    <a:pt x="75644" y="1415770"/>
                  </a:lnTo>
                  <a:lnTo>
                    <a:pt x="75816" y="1404707"/>
                  </a:lnTo>
                  <a:lnTo>
                    <a:pt x="72856" y="1394173"/>
                  </a:lnTo>
                  <a:lnTo>
                    <a:pt x="66996" y="1384863"/>
                  </a:lnTo>
                  <a:lnTo>
                    <a:pt x="65283" y="1383526"/>
                  </a:lnTo>
                  <a:lnTo>
                    <a:pt x="70962" y="1372167"/>
                  </a:lnTo>
                  <a:lnTo>
                    <a:pt x="42564" y="1372167"/>
                  </a:lnTo>
                  <a:lnTo>
                    <a:pt x="40467" y="1371600"/>
                  </a:lnTo>
                  <a:close/>
                </a:path>
                <a:path w="762000" h="1447800">
                  <a:moveTo>
                    <a:pt x="76355" y="1304584"/>
                  </a:moveTo>
                  <a:lnTo>
                    <a:pt x="42564" y="1372167"/>
                  </a:lnTo>
                  <a:lnTo>
                    <a:pt x="70962" y="1372167"/>
                  </a:lnTo>
                  <a:lnTo>
                    <a:pt x="99074" y="1315944"/>
                  </a:lnTo>
                  <a:lnTo>
                    <a:pt x="76355" y="1304584"/>
                  </a:lnTo>
                  <a:close/>
                </a:path>
                <a:path w="762000" h="1447800">
                  <a:moveTo>
                    <a:pt x="155870" y="1145556"/>
                  </a:moveTo>
                  <a:lnTo>
                    <a:pt x="110433" y="1236430"/>
                  </a:lnTo>
                  <a:lnTo>
                    <a:pt x="133152" y="1247788"/>
                  </a:lnTo>
                  <a:lnTo>
                    <a:pt x="178589" y="1156915"/>
                  </a:lnTo>
                  <a:lnTo>
                    <a:pt x="155870" y="1145556"/>
                  </a:lnTo>
                  <a:close/>
                </a:path>
                <a:path w="762000" h="1447800">
                  <a:moveTo>
                    <a:pt x="235384" y="986527"/>
                  </a:moveTo>
                  <a:lnTo>
                    <a:pt x="189947" y="1077400"/>
                  </a:lnTo>
                  <a:lnTo>
                    <a:pt x="212666" y="1088759"/>
                  </a:lnTo>
                  <a:lnTo>
                    <a:pt x="258103" y="997885"/>
                  </a:lnTo>
                  <a:lnTo>
                    <a:pt x="235384" y="986527"/>
                  </a:lnTo>
                  <a:close/>
                </a:path>
                <a:path w="762000" h="1447800">
                  <a:moveTo>
                    <a:pt x="314899" y="827497"/>
                  </a:moveTo>
                  <a:lnTo>
                    <a:pt x="269462" y="918371"/>
                  </a:lnTo>
                  <a:lnTo>
                    <a:pt x="292181" y="929730"/>
                  </a:lnTo>
                  <a:lnTo>
                    <a:pt x="337618" y="838856"/>
                  </a:lnTo>
                  <a:lnTo>
                    <a:pt x="314899" y="827497"/>
                  </a:lnTo>
                  <a:close/>
                </a:path>
                <a:path w="762000" h="1447800">
                  <a:moveTo>
                    <a:pt x="394414" y="668468"/>
                  </a:moveTo>
                  <a:lnTo>
                    <a:pt x="348977" y="759341"/>
                  </a:lnTo>
                  <a:lnTo>
                    <a:pt x="371696" y="770702"/>
                  </a:lnTo>
                  <a:lnTo>
                    <a:pt x="417133" y="679827"/>
                  </a:lnTo>
                  <a:lnTo>
                    <a:pt x="394414" y="668468"/>
                  </a:lnTo>
                  <a:close/>
                </a:path>
                <a:path w="762000" h="1447800">
                  <a:moveTo>
                    <a:pt x="473928" y="509438"/>
                  </a:moveTo>
                  <a:lnTo>
                    <a:pt x="428492" y="600312"/>
                  </a:lnTo>
                  <a:lnTo>
                    <a:pt x="451209" y="611672"/>
                  </a:lnTo>
                  <a:lnTo>
                    <a:pt x="496647" y="520799"/>
                  </a:lnTo>
                  <a:lnTo>
                    <a:pt x="473928" y="509438"/>
                  </a:lnTo>
                  <a:close/>
                </a:path>
                <a:path w="762000" h="1447800">
                  <a:moveTo>
                    <a:pt x="553443" y="350409"/>
                  </a:moveTo>
                  <a:lnTo>
                    <a:pt x="508006" y="441284"/>
                  </a:lnTo>
                  <a:lnTo>
                    <a:pt x="530724" y="452643"/>
                  </a:lnTo>
                  <a:lnTo>
                    <a:pt x="576161" y="361769"/>
                  </a:lnTo>
                  <a:lnTo>
                    <a:pt x="553443" y="350409"/>
                  </a:lnTo>
                  <a:close/>
                </a:path>
                <a:path w="762000" h="1447800">
                  <a:moveTo>
                    <a:pt x="632958" y="191381"/>
                  </a:moveTo>
                  <a:lnTo>
                    <a:pt x="587521" y="282254"/>
                  </a:lnTo>
                  <a:lnTo>
                    <a:pt x="610239" y="293613"/>
                  </a:lnTo>
                  <a:lnTo>
                    <a:pt x="655676" y="202740"/>
                  </a:lnTo>
                  <a:lnTo>
                    <a:pt x="632958" y="191381"/>
                  </a:lnTo>
                  <a:close/>
                </a:path>
                <a:path w="762000" h="1447800">
                  <a:moveTo>
                    <a:pt x="726267" y="0"/>
                  </a:moveTo>
                  <a:lnTo>
                    <a:pt x="689753" y="20993"/>
                  </a:lnTo>
                  <a:lnTo>
                    <a:pt x="686047" y="42955"/>
                  </a:lnTo>
                  <a:lnTo>
                    <a:pt x="689006" y="53489"/>
                  </a:lnTo>
                  <a:lnTo>
                    <a:pt x="694866" y="62798"/>
                  </a:lnTo>
                  <a:lnTo>
                    <a:pt x="696580" y="64136"/>
                  </a:lnTo>
                  <a:lnTo>
                    <a:pt x="667036" y="123225"/>
                  </a:lnTo>
                  <a:lnTo>
                    <a:pt x="689753" y="134584"/>
                  </a:lnTo>
                  <a:lnTo>
                    <a:pt x="719299" y="75495"/>
                  </a:lnTo>
                  <a:lnTo>
                    <a:pt x="728330" y="75495"/>
                  </a:lnTo>
                  <a:lnTo>
                    <a:pt x="761863" y="40466"/>
                  </a:lnTo>
                  <a:lnTo>
                    <a:pt x="759976" y="25983"/>
                  </a:lnTo>
                  <a:lnTo>
                    <a:pt x="752796" y="13263"/>
                  </a:lnTo>
                  <a:lnTo>
                    <a:pt x="740870" y="3953"/>
                  </a:lnTo>
                  <a:lnTo>
                    <a:pt x="736166" y="1601"/>
                  </a:lnTo>
                  <a:lnTo>
                    <a:pt x="731206" y="313"/>
                  </a:lnTo>
                  <a:lnTo>
                    <a:pt x="726267" y="0"/>
                  </a:lnTo>
                  <a:close/>
                </a:path>
                <a:path w="762000" h="1447800">
                  <a:moveTo>
                    <a:pt x="728330" y="75495"/>
                  </a:moveTo>
                  <a:lnTo>
                    <a:pt x="719299" y="75495"/>
                  </a:lnTo>
                  <a:lnTo>
                    <a:pt x="721395" y="76062"/>
                  </a:lnTo>
                  <a:lnTo>
                    <a:pt x="728330" y="754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711700" y="2197100"/>
              <a:ext cx="177800" cy="177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854700" y="1892300"/>
              <a:ext cx="177800" cy="177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092700" y="2730500"/>
              <a:ext cx="177800" cy="177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853565" y="3631439"/>
              <a:ext cx="309880" cy="261620"/>
            </a:xfrm>
            <a:custGeom>
              <a:avLst/>
              <a:gdLst/>
              <a:ahLst/>
              <a:cxnLst/>
              <a:rect l="l" t="t" r="r" b="b"/>
              <a:pathLst>
                <a:path w="309880" h="261620">
                  <a:moveTo>
                    <a:pt x="29074" y="0"/>
                  </a:moveTo>
                  <a:lnTo>
                    <a:pt x="15720" y="1369"/>
                  </a:lnTo>
                  <a:lnTo>
                    <a:pt x="10335" y="4224"/>
                  </a:lnTo>
                  <a:lnTo>
                    <a:pt x="1858" y="14638"/>
                  </a:lnTo>
                  <a:lnTo>
                    <a:pt x="0" y="20587"/>
                  </a:lnTo>
                  <a:lnTo>
                    <a:pt x="1334" y="33615"/>
                  </a:lnTo>
                  <a:lnTo>
                    <a:pt x="4318" y="39028"/>
                  </a:lnTo>
                  <a:lnTo>
                    <a:pt x="14820" y="47579"/>
                  </a:lnTo>
                  <a:lnTo>
                    <a:pt x="20680" y="49363"/>
                  </a:lnTo>
                  <a:lnTo>
                    <a:pt x="33872" y="48012"/>
                  </a:lnTo>
                  <a:lnTo>
                    <a:pt x="39329" y="45065"/>
                  </a:lnTo>
                  <a:lnTo>
                    <a:pt x="47732" y="34743"/>
                  </a:lnTo>
                  <a:lnTo>
                    <a:pt x="49474" y="28845"/>
                  </a:lnTo>
                  <a:lnTo>
                    <a:pt x="48105" y="15492"/>
                  </a:lnTo>
                  <a:lnTo>
                    <a:pt x="45204" y="10071"/>
                  </a:lnTo>
                  <a:lnTo>
                    <a:pt x="34970" y="1739"/>
                  </a:lnTo>
                  <a:lnTo>
                    <a:pt x="29074" y="0"/>
                  </a:lnTo>
                  <a:close/>
                </a:path>
                <a:path w="309880" h="261620">
                  <a:moveTo>
                    <a:pt x="115792" y="70592"/>
                  </a:moveTo>
                  <a:lnTo>
                    <a:pt x="102439" y="71962"/>
                  </a:lnTo>
                  <a:lnTo>
                    <a:pt x="97054" y="74818"/>
                  </a:lnTo>
                  <a:lnTo>
                    <a:pt x="88649" y="85142"/>
                  </a:lnTo>
                  <a:lnTo>
                    <a:pt x="86836" y="91128"/>
                  </a:lnTo>
                  <a:lnTo>
                    <a:pt x="88188" y="104319"/>
                  </a:lnTo>
                  <a:lnTo>
                    <a:pt x="91170" y="109731"/>
                  </a:lnTo>
                  <a:lnTo>
                    <a:pt x="101673" y="118282"/>
                  </a:lnTo>
                  <a:lnTo>
                    <a:pt x="107534" y="120067"/>
                  </a:lnTo>
                  <a:lnTo>
                    <a:pt x="120724" y="118715"/>
                  </a:lnTo>
                  <a:lnTo>
                    <a:pt x="126183" y="115769"/>
                  </a:lnTo>
                  <a:lnTo>
                    <a:pt x="134586" y="105446"/>
                  </a:lnTo>
                  <a:lnTo>
                    <a:pt x="136326" y="99548"/>
                  </a:lnTo>
                  <a:lnTo>
                    <a:pt x="134959" y="86196"/>
                  </a:lnTo>
                  <a:lnTo>
                    <a:pt x="132012" y="80737"/>
                  </a:lnTo>
                  <a:lnTo>
                    <a:pt x="121688" y="72334"/>
                  </a:lnTo>
                  <a:lnTo>
                    <a:pt x="115792" y="70592"/>
                  </a:lnTo>
                  <a:close/>
                </a:path>
                <a:path w="309880" h="261620">
                  <a:moveTo>
                    <a:pt x="202646" y="141296"/>
                  </a:moveTo>
                  <a:lnTo>
                    <a:pt x="189292" y="142665"/>
                  </a:lnTo>
                  <a:lnTo>
                    <a:pt x="183907" y="145521"/>
                  </a:lnTo>
                  <a:lnTo>
                    <a:pt x="175503" y="155845"/>
                  </a:lnTo>
                  <a:lnTo>
                    <a:pt x="173690" y="161832"/>
                  </a:lnTo>
                  <a:lnTo>
                    <a:pt x="175041" y="175022"/>
                  </a:lnTo>
                  <a:lnTo>
                    <a:pt x="178023" y="180435"/>
                  </a:lnTo>
                  <a:lnTo>
                    <a:pt x="188437" y="188912"/>
                  </a:lnTo>
                  <a:lnTo>
                    <a:pt x="194252" y="190661"/>
                  </a:lnTo>
                  <a:lnTo>
                    <a:pt x="207444" y="189308"/>
                  </a:lnTo>
                  <a:lnTo>
                    <a:pt x="212901" y="186363"/>
                  </a:lnTo>
                  <a:lnTo>
                    <a:pt x="221305" y="176039"/>
                  </a:lnTo>
                  <a:lnTo>
                    <a:pt x="223046" y="170143"/>
                  </a:lnTo>
                  <a:lnTo>
                    <a:pt x="221677" y="156789"/>
                  </a:lnTo>
                  <a:lnTo>
                    <a:pt x="218776" y="151368"/>
                  </a:lnTo>
                  <a:lnTo>
                    <a:pt x="208542" y="143037"/>
                  </a:lnTo>
                  <a:lnTo>
                    <a:pt x="202646" y="141296"/>
                  </a:lnTo>
                  <a:close/>
                </a:path>
                <a:path w="309880" h="261620">
                  <a:moveTo>
                    <a:pt x="289267" y="211811"/>
                  </a:moveTo>
                  <a:lnTo>
                    <a:pt x="275915" y="213180"/>
                  </a:lnTo>
                  <a:lnTo>
                    <a:pt x="270530" y="216037"/>
                  </a:lnTo>
                  <a:lnTo>
                    <a:pt x="262053" y="226449"/>
                  </a:lnTo>
                  <a:lnTo>
                    <a:pt x="260193" y="232401"/>
                  </a:lnTo>
                  <a:lnTo>
                    <a:pt x="261529" y="245428"/>
                  </a:lnTo>
                  <a:lnTo>
                    <a:pt x="264511" y="250841"/>
                  </a:lnTo>
                  <a:lnTo>
                    <a:pt x="275014" y="259391"/>
                  </a:lnTo>
                  <a:lnTo>
                    <a:pt x="280875" y="261176"/>
                  </a:lnTo>
                  <a:lnTo>
                    <a:pt x="294065" y="259824"/>
                  </a:lnTo>
                  <a:lnTo>
                    <a:pt x="299524" y="256879"/>
                  </a:lnTo>
                  <a:lnTo>
                    <a:pt x="307928" y="246555"/>
                  </a:lnTo>
                  <a:lnTo>
                    <a:pt x="309667" y="240658"/>
                  </a:lnTo>
                  <a:lnTo>
                    <a:pt x="308300" y="227304"/>
                  </a:lnTo>
                  <a:lnTo>
                    <a:pt x="305399" y="221884"/>
                  </a:lnTo>
                  <a:lnTo>
                    <a:pt x="295165" y="213553"/>
                  </a:lnTo>
                  <a:lnTo>
                    <a:pt x="289267" y="2118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654300" y="2273300"/>
              <a:ext cx="112712" cy="115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797300" y="1892300"/>
              <a:ext cx="112712" cy="115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111500" y="2806700"/>
              <a:ext cx="112712" cy="115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025900" y="3568700"/>
              <a:ext cx="112712" cy="115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06900" y="4102100"/>
              <a:ext cx="112712" cy="115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168900" y="3263900"/>
              <a:ext cx="112712" cy="115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5184140" y="3445065"/>
              <a:ext cx="1409700" cy="96456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3600" b="1" baseline="12731" dirty="0">
                  <a:latin typeface="Times New Roman"/>
                  <a:cs typeface="Times New Roman"/>
                </a:rPr>
                <a:t>x</a:t>
              </a:r>
              <a:r>
                <a:rPr sz="1600" i="1" dirty="0">
                  <a:latin typeface="Times New Roman"/>
                  <a:cs typeface="Times New Roman"/>
                </a:rPr>
                <a:t>ij</a:t>
              </a:r>
              <a:endParaRPr sz="1600">
                <a:latin typeface="Times New Roman"/>
                <a:cs typeface="Times New Roman"/>
              </a:endParaRPr>
            </a:p>
            <a:p>
              <a:pPr marL="622300">
                <a:lnSpc>
                  <a:spcPct val="100000"/>
                </a:lnSpc>
                <a:spcBef>
                  <a:spcPts val="2350"/>
                </a:spcBef>
              </a:pPr>
              <a:r>
                <a:rPr sz="1800" spc="10" dirty="0">
                  <a:latin typeface="Arial Unicode MS"/>
                  <a:cs typeface="Arial Unicode MS"/>
                </a:rPr>
                <a:t>Image</a:t>
              </a:r>
              <a:r>
                <a:rPr sz="1800" spc="-25" dirty="0">
                  <a:latin typeface="Arial Unicode MS"/>
                  <a:cs typeface="Arial Unicode MS"/>
                </a:rPr>
                <a:t> </a:t>
              </a:r>
              <a:r>
                <a:rPr sz="1800" spc="40" dirty="0">
                  <a:latin typeface="Arial Unicode MS"/>
                  <a:cs typeface="Arial Unicode MS"/>
                </a:rPr>
                <a:t>i</a:t>
              </a:r>
              <a:endParaRPr sz="1800">
                <a:latin typeface="Arial Unicode MS"/>
                <a:cs typeface="Arial Unicode MS"/>
              </a:endParaRPr>
            </a:p>
          </p:txBody>
        </p:sp>
      </p:grpSp>
      <p:sp>
        <p:nvSpPr>
          <p:cNvPr id="30" name="object 20"/>
          <p:cNvSpPr txBox="1"/>
          <p:nvPr/>
        </p:nvSpPr>
        <p:spPr>
          <a:xfrm>
            <a:off x="459740" y="5279813"/>
            <a:ext cx="5980430" cy="1349728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400" spc="-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从 </a:t>
            </a:r>
            <a:r>
              <a:rPr lang="en-US" altLang="zh-CN" sz="2400" i="1" spc="-95" dirty="0">
                <a:latin typeface="Arial"/>
                <a:cs typeface="Arial"/>
              </a:rPr>
              <a:t>m</a:t>
            </a:r>
            <a:r>
              <a:rPr lang="zh-CN" altLang="en-US" sz="2400" spc="-95" dirty="0">
                <a:latin typeface="Arial"/>
                <a:cs typeface="Arial"/>
              </a:rPr>
              <a:t> </a:t>
            </a:r>
            <a:r>
              <a:rPr lang="en-US" altLang="zh-CN" sz="2400" spc="-95" dirty="0">
                <a:latin typeface="Arial"/>
                <a:cs typeface="Arial"/>
              </a:rPr>
              <a:t>× </a:t>
            </a:r>
            <a:r>
              <a:rPr lang="en-US" altLang="zh-CN" sz="2400" i="1" spc="-95" dirty="0">
                <a:latin typeface="Arial"/>
                <a:cs typeface="Arial"/>
              </a:rPr>
              <a:t>n  </a:t>
            </a:r>
            <a:r>
              <a:rPr lang="zh-CN" altLang="en-US" sz="2400" spc="-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个观测值 </a:t>
            </a:r>
            <a:r>
              <a:rPr lang="en-US" altLang="zh-CN" sz="2400" b="1" dirty="0" err="1">
                <a:latin typeface="Times New Roman"/>
                <a:cs typeface="Times New Roman"/>
              </a:rPr>
              <a:t>X</a:t>
            </a:r>
            <a:r>
              <a:rPr lang="en-US" altLang="zh-CN" sz="2400" i="1" baseline="-19097" dirty="0" err="1">
                <a:latin typeface="Times New Roman"/>
                <a:cs typeface="Times New Roman"/>
              </a:rPr>
              <a:t>ij</a:t>
            </a:r>
            <a:r>
              <a:rPr lang="zh-CN" altLang="en-US" sz="2400" spc="38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估计</a:t>
            </a:r>
            <a:r>
              <a:rPr lang="en-US" altLang="zh-CN" sz="2400" spc="-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: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242570" indent="-229870">
              <a:spcBef>
                <a:spcPts val="585"/>
              </a:spcBef>
              <a:buSzPct val="95833"/>
              <a:buFont typeface="Arial Unicode MS"/>
              <a:buChar char="•"/>
              <a:tabLst>
                <a:tab pos="243204" algn="l"/>
              </a:tabLst>
            </a:pPr>
            <a:r>
              <a:rPr lang="en-US" altLang="zh-CN" sz="2400" i="1" spc="-95" dirty="0" smtClean="0">
                <a:latin typeface="Arial"/>
                <a:cs typeface="Arial"/>
              </a:rPr>
              <a:t>m </a:t>
            </a:r>
            <a:r>
              <a:rPr lang="zh-CN" altLang="en-US" sz="2400" spc="-95" dirty="0" smtClean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个</a:t>
            </a:r>
            <a:r>
              <a:rPr lang="zh-CN" altLang="en-US" sz="2400" spc="3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投影矩阵 </a:t>
            </a:r>
            <a:r>
              <a:rPr lang="en-US" altLang="zh-CN" sz="2400" b="1" spc="-5" dirty="0" err="1" smtClean="0">
                <a:latin typeface="Times New Roman"/>
                <a:cs typeface="Times New Roman"/>
              </a:rPr>
              <a:t>M</a:t>
            </a:r>
            <a:r>
              <a:rPr lang="en-US" altLang="zh-CN" sz="2400" i="1" spc="-7" baseline="-19097" dirty="0" err="1" smtClean="0">
                <a:latin typeface="Times New Roman"/>
                <a:cs typeface="Times New Roman"/>
              </a:rPr>
              <a:t>i</a:t>
            </a:r>
            <a:r>
              <a:rPr lang="en-US" altLang="zh-CN" sz="2400" i="1" spc="-7" baseline="-19097" dirty="0" smtClean="0">
                <a:latin typeface="Times New Roman"/>
                <a:cs typeface="Times New Roman"/>
              </a:rPr>
              <a:t> </a:t>
            </a:r>
            <a:r>
              <a:rPr lang="zh-CN" altLang="en-US" sz="2400" spc="3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（仿射摄像机） </a:t>
            </a:r>
            <a:endParaRPr lang="en-US" altLang="zh-CN" sz="2400" spc="35" dirty="0" smtClean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242570" indent="-229870">
              <a:spcBef>
                <a:spcPts val="585"/>
              </a:spcBef>
              <a:buSzPct val="95833"/>
              <a:buFont typeface="Arial Unicode MS"/>
              <a:buChar char="•"/>
              <a:tabLst>
                <a:tab pos="243204" algn="l"/>
              </a:tabLst>
            </a:pPr>
            <a:r>
              <a:rPr lang="en-US" altLang="zh-CN" sz="2400" i="1" spc="-15" dirty="0">
                <a:latin typeface="Arial"/>
                <a:cs typeface="Arial"/>
              </a:rPr>
              <a:t>n  </a:t>
            </a:r>
            <a:r>
              <a:rPr lang="zh-CN" altLang="en-US" sz="2400" spc="-1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个</a:t>
            </a:r>
            <a:r>
              <a:rPr lang="en-US" altLang="zh-CN" sz="2400" spc="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3D</a:t>
            </a:r>
            <a:r>
              <a:rPr lang="zh-CN" altLang="en-US" sz="2400" spc="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点</a:t>
            </a:r>
            <a:r>
              <a:rPr lang="zh-CN" altLang="en-US" sz="2400" spc="1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lang="en-US" altLang="zh-CN" sz="2400" b="1" dirty="0" err="1" smtClean="0">
                <a:latin typeface="Times New Roman"/>
                <a:cs typeface="Times New Roman"/>
              </a:rPr>
              <a:t>X</a:t>
            </a:r>
            <a:r>
              <a:rPr lang="en-US" altLang="zh-CN" sz="2400" i="1" baseline="-19097" dirty="0" err="1" smtClean="0">
                <a:latin typeface="Times New Roman"/>
                <a:cs typeface="Times New Roman"/>
              </a:rPr>
              <a:t>j</a:t>
            </a:r>
            <a:endParaRPr lang="en-US" altLang="zh-CN" sz="2400" baseline="-19097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38254" y="305945"/>
            <a:ext cx="31349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仿射歧义</a:t>
            </a:r>
            <a:endParaRPr spc="-5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02939" y="1967400"/>
            <a:ext cx="2787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latin typeface="Calibri"/>
                <a:cs typeface="Calibri"/>
              </a:rPr>
              <a:t>=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57400" y="1433135"/>
            <a:ext cx="914400" cy="1752600"/>
          </a:xfrm>
          <a:prstGeom prst="rect">
            <a:avLst/>
          </a:prstGeom>
          <a:solidFill>
            <a:srgbClr val="AAE2CA"/>
          </a:solidFill>
          <a:ln w="4233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67945" algn="ctr">
              <a:lnSpc>
                <a:spcPct val="100000"/>
              </a:lnSpc>
              <a:spcBef>
                <a:spcPts val="1515"/>
              </a:spcBef>
            </a:pPr>
            <a:r>
              <a:rPr sz="1800" b="1" dirty="0"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10000" y="1433135"/>
            <a:ext cx="381000" cy="1752600"/>
          </a:xfrm>
          <a:prstGeom prst="rect">
            <a:avLst/>
          </a:prstGeom>
          <a:solidFill>
            <a:srgbClr val="FFFF00"/>
          </a:solidFill>
          <a:ln w="4233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90805">
              <a:lnSpc>
                <a:spcPct val="100000"/>
              </a:lnSpc>
              <a:spcBef>
                <a:spcPts val="1625"/>
              </a:spcBef>
            </a:pPr>
            <a:r>
              <a:rPr sz="1800" b="1" dirty="0"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19600" y="2209800"/>
            <a:ext cx="1371600" cy="381000"/>
          </a:xfrm>
          <a:prstGeom prst="rect">
            <a:avLst/>
          </a:prstGeom>
          <a:solidFill>
            <a:srgbClr val="FFFF00"/>
          </a:solidFill>
          <a:ln w="4233">
            <a:solidFill>
              <a:srgbClr val="000000"/>
            </a:solidFill>
          </a:ln>
        </p:spPr>
        <p:txBody>
          <a:bodyPr vert="horz" wrap="square" lIns="0" tIns="52705" rIns="0" bIns="0" rtlCol="0">
            <a:spAutoFit/>
          </a:bodyPr>
          <a:lstStyle/>
          <a:p>
            <a:pPr marR="37465" algn="ctr">
              <a:lnSpc>
                <a:spcPct val="100000"/>
              </a:lnSpc>
              <a:spcBef>
                <a:spcPts val="415"/>
              </a:spcBef>
            </a:pPr>
            <a:r>
              <a:rPr sz="1800" b="1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38254" y="305945"/>
            <a:ext cx="31349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0" dirty="0">
                <a:latin typeface="黑体" panose="02010609060101010101" pitchFamily="49" charset="-122"/>
                <a:ea typeface="黑体" panose="02010609060101010101" pitchFamily="49" charset="-122"/>
              </a:rPr>
              <a:t>仿射歧义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307340" y="4053451"/>
            <a:ext cx="8418195" cy="2147896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55600" marR="27940" indent="-342900">
              <a:lnSpc>
                <a:spcPct val="100699"/>
              </a:lnSpc>
              <a:spcBef>
                <a:spcPts val="80"/>
              </a:spcBef>
              <a:buChar char="•"/>
              <a:tabLst>
                <a:tab pos="354965" algn="l"/>
                <a:tab pos="355600" algn="l"/>
              </a:tabLst>
            </a:pP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分解不唯一。通过以下变换可以得到相同的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D</a:t>
            </a:r>
            <a:r>
              <a:rPr sz="2400" spc="-1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: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  <a:p>
            <a:pPr marL="2755900" marR="4418330">
              <a:lnSpc>
                <a:spcPts val="3470"/>
              </a:lnSpc>
              <a:spcBef>
                <a:spcPts val="175"/>
              </a:spcBef>
            </a:pPr>
            <a:r>
              <a:rPr sz="2400" b="1" dirty="0">
                <a:latin typeface="Calibri"/>
                <a:cs typeface="Calibri"/>
              </a:rPr>
              <a:t>M* = M</a:t>
            </a:r>
            <a:r>
              <a:rPr sz="2400" b="1" spc="-114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H  S* =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H</a:t>
            </a:r>
            <a:r>
              <a:rPr sz="2400" b="1" spc="-7" baseline="26041" dirty="0">
                <a:latin typeface="Calibri"/>
                <a:cs typeface="Calibri"/>
              </a:rPr>
              <a:t>-1</a:t>
            </a:r>
            <a:r>
              <a:rPr sz="2400" b="1" spc="-5" dirty="0">
                <a:latin typeface="Calibri"/>
                <a:cs typeface="Calibri"/>
              </a:rPr>
              <a:t>S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其中 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H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是描述仿射变换的任意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3×3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矩阵</a:t>
            </a:r>
            <a:endParaRPr sz="1800" dirty="0" smtClean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40"/>
              </a:spcBef>
              <a:buChar char="•"/>
              <a:tabLst>
                <a:tab pos="354965" algn="l"/>
                <a:tab pos="355600" algn="l"/>
              </a:tabLst>
            </a:pPr>
            <a:r>
              <a:rPr lang="zh-CN" altLang="en-US" sz="2400" spc="-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必须利用其他约束条件来解决歧义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02939" y="1967400"/>
            <a:ext cx="2787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latin typeface="Calibri"/>
                <a:cs typeface="Calibri"/>
              </a:rPr>
              <a:t>=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28368" y="2009512"/>
            <a:ext cx="2787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latin typeface="Calibri"/>
                <a:cs typeface="Calibri"/>
              </a:rPr>
              <a:t>×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57400" y="1433135"/>
            <a:ext cx="914400" cy="1752600"/>
          </a:xfrm>
          <a:prstGeom prst="rect">
            <a:avLst/>
          </a:prstGeom>
          <a:solidFill>
            <a:srgbClr val="AAE2CA"/>
          </a:solidFill>
          <a:ln w="4233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67945" algn="ctr">
              <a:lnSpc>
                <a:spcPct val="100000"/>
              </a:lnSpc>
              <a:spcBef>
                <a:spcPts val="1515"/>
              </a:spcBef>
            </a:pPr>
            <a:r>
              <a:rPr sz="1800" b="1" dirty="0"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10000" y="1433135"/>
            <a:ext cx="381000" cy="1752600"/>
          </a:xfrm>
          <a:prstGeom prst="rect">
            <a:avLst/>
          </a:prstGeom>
          <a:solidFill>
            <a:srgbClr val="FFFF00"/>
          </a:solidFill>
          <a:ln w="4233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90805">
              <a:lnSpc>
                <a:spcPct val="100000"/>
              </a:lnSpc>
              <a:spcBef>
                <a:spcPts val="1625"/>
              </a:spcBef>
            </a:pPr>
            <a:r>
              <a:rPr sz="1800" b="1" dirty="0"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63267" y="2178227"/>
            <a:ext cx="1371600" cy="381000"/>
          </a:xfrm>
          <a:prstGeom prst="rect">
            <a:avLst/>
          </a:prstGeom>
          <a:solidFill>
            <a:srgbClr val="FFFF00"/>
          </a:solidFill>
          <a:ln w="4233">
            <a:solidFill>
              <a:srgbClr val="000000"/>
            </a:solidFill>
          </a:ln>
        </p:spPr>
        <p:txBody>
          <a:bodyPr vert="horz" wrap="square" lIns="0" tIns="52705" rIns="0" bIns="0" rtlCol="0">
            <a:spAutoFit/>
          </a:bodyPr>
          <a:lstStyle/>
          <a:p>
            <a:pPr marR="37465" algn="ctr">
              <a:lnSpc>
                <a:spcPct val="100000"/>
              </a:lnSpc>
              <a:spcBef>
                <a:spcPts val="415"/>
              </a:spcBef>
            </a:pPr>
            <a:r>
              <a:rPr sz="1800" b="1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42133" y="2168702"/>
            <a:ext cx="347980" cy="362585"/>
          </a:xfrm>
          <a:prstGeom prst="rect">
            <a:avLst/>
          </a:prstGeom>
          <a:solidFill>
            <a:srgbClr val="FFFF00"/>
          </a:solidFill>
          <a:ln w="4233">
            <a:solidFill>
              <a:srgbClr val="000000"/>
            </a:solidFill>
          </a:ln>
        </p:spPr>
        <p:txBody>
          <a:bodyPr vert="horz" wrap="square" lIns="0" tIns="36194" rIns="0" bIns="0" rtlCol="0">
            <a:spAutoFit/>
          </a:bodyPr>
          <a:lstStyle/>
          <a:p>
            <a:pPr marL="51435">
              <a:lnSpc>
                <a:spcPct val="100000"/>
              </a:lnSpc>
              <a:spcBef>
                <a:spcPts val="284"/>
              </a:spcBef>
            </a:pPr>
            <a:r>
              <a:rPr sz="2000" b="1" dirty="0">
                <a:latin typeface="Calibri"/>
                <a:cs typeface="Calibri"/>
              </a:rPr>
              <a:t>H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19360" y="2178229"/>
            <a:ext cx="356235" cy="371475"/>
          </a:xfrm>
          <a:prstGeom prst="rect">
            <a:avLst/>
          </a:prstGeom>
          <a:solidFill>
            <a:srgbClr val="FFFF00"/>
          </a:solidFill>
          <a:ln w="4233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0165">
              <a:lnSpc>
                <a:spcPts val="2010"/>
              </a:lnSpc>
            </a:pPr>
            <a:r>
              <a:rPr sz="3000" b="1" baseline="-16666" dirty="0">
                <a:latin typeface="Calibri"/>
                <a:cs typeface="Calibri"/>
              </a:rPr>
              <a:t>H</a:t>
            </a:r>
            <a:r>
              <a:rPr sz="1300" b="1" spc="5" dirty="0">
                <a:latin typeface="Calibri"/>
                <a:cs typeface="Calibri"/>
              </a:rPr>
              <a:t>-1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884683" y="3305590"/>
            <a:ext cx="1068705" cy="268605"/>
          </a:xfrm>
          <a:custGeom>
            <a:avLst/>
            <a:gdLst/>
            <a:ahLst/>
            <a:cxnLst/>
            <a:rect l="l" t="t" r="r" b="b"/>
            <a:pathLst>
              <a:path w="1068704" h="268604">
                <a:moveTo>
                  <a:pt x="1068319" y="0"/>
                </a:moveTo>
                <a:lnTo>
                  <a:pt x="1061680" y="42399"/>
                </a:lnTo>
                <a:lnTo>
                  <a:pt x="1043193" y="79223"/>
                </a:lnTo>
                <a:lnTo>
                  <a:pt x="1015003" y="108261"/>
                </a:lnTo>
                <a:lnTo>
                  <a:pt x="979255" y="127305"/>
                </a:lnTo>
                <a:lnTo>
                  <a:pt x="938094" y="134144"/>
                </a:lnTo>
                <a:lnTo>
                  <a:pt x="664383" y="134144"/>
                </a:lnTo>
                <a:lnTo>
                  <a:pt x="623222" y="140982"/>
                </a:lnTo>
                <a:lnTo>
                  <a:pt x="587474" y="160026"/>
                </a:lnTo>
                <a:lnTo>
                  <a:pt x="559285" y="189064"/>
                </a:lnTo>
                <a:lnTo>
                  <a:pt x="540798" y="225888"/>
                </a:lnTo>
                <a:lnTo>
                  <a:pt x="534159" y="268288"/>
                </a:lnTo>
                <a:lnTo>
                  <a:pt x="527520" y="225888"/>
                </a:lnTo>
                <a:lnTo>
                  <a:pt x="509033" y="189064"/>
                </a:lnTo>
                <a:lnTo>
                  <a:pt x="480844" y="160026"/>
                </a:lnTo>
                <a:lnTo>
                  <a:pt x="445096" y="140982"/>
                </a:lnTo>
                <a:lnTo>
                  <a:pt x="403935" y="134144"/>
                </a:lnTo>
                <a:lnTo>
                  <a:pt x="130224" y="134144"/>
                </a:lnTo>
                <a:lnTo>
                  <a:pt x="89063" y="127305"/>
                </a:lnTo>
                <a:lnTo>
                  <a:pt x="53315" y="108261"/>
                </a:lnTo>
                <a:lnTo>
                  <a:pt x="25125" y="79223"/>
                </a:lnTo>
                <a:lnTo>
                  <a:pt x="6638" y="42399"/>
                </a:ln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78419" y="3315177"/>
            <a:ext cx="1957070" cy="268605"/>
          </a:xfrm>
          <a:custGeom>
            <a:avLst/>
            <a:gdLst/>
            <a:ahLst/>
            <a:cxnLst/>
            <a:rect l="l" t="t" r="r" b="b"/>
            <a:pathLst>
              <a:path w="1957070" h="268604">
                <a:moveTo>
                  <a:pt x="1956451" y="2"/>
                </a:moveTo>
                <a:lnTo>
                  <a:pt x="1949812" y="42402"/>
                </a:lnTo>
                <a:lnTo>
                  <a:pt x="1931325" y="79226"/>
                </a:lnTo>
                <a:lnTo>
                  <a:pt x="1903135" y="108264"/>
                </a:lnTo>
                <a:lnTo>
                  <a:pt x="1867387" y="127308"/>
                </a:lnTo>
                <a:lnTo>
                  <a:pt x="1826226" y="134147"/>
                </a:lnTo>
                <a:lnTo>
                  <a:pt x="1108450" y="134145"/>
                </a:lnTo>
                <a:lnTo>
                  <a:pt x="1067289" y="140983"/>
                </a:lnTo>
                <a:lnTo>
                  <a:pt x="1031541" y="160027"/>
                </a:lnTo>
                <a:lnTo>
                  <a:pt x="1003351" y="189065"/>
                </a:lnTo>
                <a:lnTo>
                  <a:pt x="984864" y="225889"/>
                </a:lnTo>
                <a:lnTo>
                  <a:pt x="978225" y="268290"/>
                </a:lnTo>
                <a:lnTo>
                  <a:pt x="971586" y="225889"/>
                </a:lnTo>
                <a:lnTo>
                  <a:pt x="953099" y="189065"/>
                </a:lnTo>
                <a:lnTo>
                  <a:pt x="924909" y="160027"/>
                </a:lnTo>
                <a:lnTo>
                  <a:pt x="889161" y="140983"/>
                </a:lnTo>
                <a:lnTo>
                  <a:pt x="848000" y="134145"/>
                </a:lnTo>
                <a:lnTo>
                  <a:pt x="130224" y="134145"/>
                </a:lnTo>
                <a:lnTo>
                  <a:pt x="89063" y="127306"/>
                </a:lnTo>
                <a:lnTo>
                  <a:pt x="53315" y="108262"/>
                </a:lnTo>
                <a:lnTo>
                  <a:pt x="25125" y="79224"/>
                </a:lnTo>
                <a:lnTo>
                  <a:pt x="6638" y="42400"/>
                </a:ln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297818" y="3637987"/>
            <a:ext cx="305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M*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44883" y="3621834"/>
            <a:ext cx="267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S*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91035" y="259998"/>
            <a:ext cx="383159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0" dirty="0">
                <a:latin typeface="黑体" panose="02010609060101010101" pitchFamily="49" charset="-122"/>
                <a:ea typeface="黑体" panose="02010609060101010101" pitchFamily="49" charset="-122"/>
              </a:rPr>
              <a:t>仿射歧义</a:t>
            </a:r>
            <a:endParaRPr dirty="0"/>
          </a:p>
        </p:txBody>
      </p:sp>
      <p:grpSp>
        <p:nvGrpSpPr>
          <p:cNvPr id="18" name="组合 17"/>
          <p:cNvGrpSpPr/>
          <p:nvPr/>
        </p:nvGrpSpPr>
        <p:grpSpPr>
          <a:xfrm>
            <a:off x="1142999" y="1391920"/>
            <a:ext cx="6324601" cy="3942424"/>
            <a:chOff x="1142999" y="1391920"/>
            <a:chExt cx="6324601" cy="3942424"/>
          </a:xfrm>
        </p:grpSpPr>
        <p:sp>
          <p:nvSpPr>
            <p:cNvPr id="3" name="object 3"/>
            <p:cNvSpPr/>
            <p:nvPr/>
          </p:nvSpPr>
          <p:spPr>
            <a:xfrm>
              <a:off x="1524000" y="1447801"/>
              <a:ext cx="5943600" cy="3429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95398" y="2819400"/>
              <a:ext cx="2943225" cy="2280920"/>
            </a:xfrm>
            <a:custGeom>
              <a:avLst/>
              <a:gdLst/>
              <a:ahLst/>
              <a:cxnLst/>
              <a:rect l="l" t="t" r="r" b="b"/>
              <a:pathLst>
                <a:path w="2943225" h="2280920">
                  <a:moveTo>
                    <a:pt x="462403" y="0"/>
                  </a:moveTo>
                  <a:lnTo>
                    <a:pt x="0" y="1531934"/>
                  </a:lnTo>
                  <a:lnTo>
                    <a:pt x="2480275" y="2280585"/>
                  </a:lnTo>
                  <a:lnTo>
                    <a:pt x="2942677" y="748651"/>
                  </a:lnTo>
                  <a:lnTo>
                    <a:pt x="4624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42999" y="2895600"/>
              <a:ext cx="476123" cy="124681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42999" y="2895600"/>
              <a:ext cx="1800798" cy="154563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42999" y="4142414"/>
              <a:ext cx="1800798" cy="29882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09800" y="3657600"/>
              <a:ext cx="1981200" cy="152400"/>
            </a:xfrm>
            <a:custGeom>
              <a:avLst/>
              <a:gdLst/>
              <a:ahLst/>
              <a:cxnLst/>
              <a:rect l="l" t="t" r="r" b="b"/>
              <a:pathLst>
                <a:path w="1981200" h="152400">
                  <a:moveTo>
                    <a:pt x="1981200" y="15240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86000" y="3962400"/>
              <a:ext cx="1676400" cy="533400"/>
            </a:xfrm>
            <a:custGeom>
              <a:avLst/>
              <a:gdLst/>
              <a:ahLst/>
              <a:cxnLst/>
              <a:rect l="l" t="t" r="r" b="b"/>
              <a:pathLst>
                <a:path w="1676400" h="533400">
                  <a:moveTo>
                    <a:pt x="1676400" y="53340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4117340" y="4668520"/>
              <a:ext cx="84328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spc="-5" dirty="0">
                  <a:latin typeface="Calibri"/>
                  <a:cs typeface="Calibri"/>
                </a:rPr>
                <a:t>S* </a:t>
              </a:r>
              <a:r>
                <a:rPr sz="1800" b="1" dirty="0">
                  <a:latin typeface="Calibri"/>
                  <a:cs typeface="Calibri"/>
                </a:rPr>
                <a:t>=</a:t>
              </a:r>
              <a:r>
                <a:rPr sz="1800" b="1" spc="-55" dirty="0">
                  <a:latin typeface="Calibri"/>
                  <a:cs typeface="Calibri"/>
                </a:rPr>
                <a:t> </a:t>
              </a:r>
              <a:r>
                <a:rPr sz="1800" b="1" spc="-5" dirty="0">
                  <a:latin typeface="Calibri"/>
                  <a:cs typeface="Calibri"/>
                </a:rPr>
                <a:t>H</a:t>
              </a:r>
              <a:r>
                <a:rPr sz="1800" b="1" spc="-7" baseline="25462" dirty="0">
                  <a:latin typeface="Calibri"/>
                  <a:cs typeface="Calibri"/>
                </a:rPr>
                <a:t>-1</a:t>
              </a:r>
              <a:r>
                <a:rPr sz="1800" b="1" spc="-5" dirty="0">
                  <a:latin typeface="Calibri"/>
                  <a:cs typeface="Calibri"/>
                </a:rPr>
                <a:t>S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2209800" y="4023704"/>
              <a:ext cx="807720" cy="853440"/>
            </a:xfrm>
            <a:custGeom>
              <a:avLst/>
              <a:gdLst/>
              <a:ahLst/>
              <a:cxnLst/>
              <a:rect l="l" t="t" r="r" b="b"/>
              <a:pathLst>
                <a:path w="807719" h="853439">
                  <a:moveTo>
                    <a:pt x="234858" y="0"/>
                  </a:moveTo>
                  <a:lnTo>
                    <a:pt x="0" y="644331"/>
                  </a:lnTo>
                  <a:lnTo>
                    <a:pt x="572739" y="853094"/>
                  </a:lnTo>
                  <a:lnTo>
                    <a:pt x="807598" y="208763"/>
                  </a:lnTo>
                  <a:lnTo>
                    <a:pt x="2348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38398" y="4480904"/>
              <a:ext cx="807720" cy="853440"/>
            </a:xfrm>
            <a:custGeom>
              <a:avLst/>
              <a:gdLst/>
              <a:ahLst/>
              <a:cxnLst/>
              <a:rect l="l" t="t" r="r" b="b"/>
              <a:pathLst>
                <a:path w="807719" h="853439">
                  <a:moveTo>
                    <a:pt x="234858" y="0"/>
                  </a:moveTo>
                  <a:lnTo>
                    <a:pt x="0" y="644331"/>
                  </a:lnTo>
                  <a:lnTo>
                    <a:pt x="572739" y="853095"/>
                  </a:lnTo>
                  <a:lnTo>
                    <a:pt x="807598" y="208763"/>
                  </a:lnTo>
                  <a:lnTo>
                    <a:pt x="2348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1755139" y="4439920"/>
              <a:ext cx="742950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dirty="0">
                  <a:latin typeface="Calibri"/>
                  <a:cs typeface="Calibri"/>
                </a:rPr>
                <a:t>A* = A</a:t>
              </a:r>
              <a:r>
                <a:rPr sz="1600" b="1" spc="-85" dirty="0">
                  <a:latin typeface="Calibri"/>
                  <a:cs typeface="Calibri"/>
                </a:rPr>
                <a:t> </a:t>
              </a:r>
              <a:r>
                <a:rPr sz="1600" b="1" dirty="0">
                  <a:latin typeface="Calibri"/>
                  <a:cs typeface="Calibri"/>
                </a:rPr>
                <a:t>H</a:t>
              </a:r>
              <a:endParaRPr sz="1600">
                <a:latin typeface="Calibri"/>
                <a:cs typeface="Calibri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6479540" y="4744720"/>
              <a:ext cx="829310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spc="-25" dirty="0">
                  <a:latin typeface="Calibri"/>
                  <a:cs typeface="Calibri"/>
                </a:rPr>
                <a:t>A’* </a:t>
              </a:r>
              <a:r>
                <a:rPr sz="1600" b="1" dirty="0">
                  <a:latin typeface="Calibri"/>
                  <a:cs typeface="Calibri"/>
                </a:rPr>
                <a:t>= </a:t>
              </a:r>
              <a:r>
                <a:rPr sz="1600" b="1" spc="-35" dirty="0">
                  <a:latin typeface="Calibri"/>
                  <a:cs typeface="Calibri"/>
                </a:rPr>
                <a:t>A’</a:t>
              </a:r>
              <a:r>
                <a:rPr sz="1600" b="1" spc="-65" dirty="0">
                  <a:latin typeface="Calibri"/>
                  <a:cs typeface="Calibri"/>
                </a:rPr>
                <a:t> </a:t>
              </a:r>
              <a:r>
                <a:rPr sz="1600" b="1" dirty="0">
                  <a:latin typeface="Calibri"/>
                  <a:cs typeface="Calibri"/>
                </a:rPr>
                <a:t>H</a:t>
              </a:r>
              <a:endParaRPr sz="1600">
                <a:latin typeface="Calibri"/>
                <a:cs typeface="Calibri"/>
              </a:endParaRPr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2059939" y="2458720"/>
              <a:ext cx="148590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dirty="0">
                  <a:latin typeface="Calibri"/>
                  <a:cs typeface="Calibri"/>
                </a:rPr>
                <a:t>A</a:t>
              </a:r>
              <a:endParaRPr sz="1600">
                <a:latin typeface="Calibri"/>
                <a:cs typeface="Calibri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6784340" y="2687320"/>
              <a:ext cx="193040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spc="-70" dirty="0">
                  <a:latin typeface="Calibri"/>
                  <a:cs typeface="Calibri"/>
                </a:rPr>
                <a:t>A</a:t>
              </a:r>
              <a:r>
                <a:rPr sz="1600" b="1" dirty="0">
                  <a:latin typeface="Calibri"/>
                  <a:cs typeface="Calibri"/>
                </a:rPr>
                <a:t>’</a:t>
              </a:r>
              <a:endParaRPr sz="1600">
                <a:latin typeface="Calibri"/>
                <a:cs typeface="Calibri"/>
              </a:endParaRP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4269740" y="1391920"/>
              <a:ext cx="121920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dirty="0">
                  <a:latin typeface="Calibri"/>
                  <a:cs typeface="Calibri"/>
                </a:rPr>
                <a:t>S</a:t>
              </a:r>
              <a:endParaRPr sz="1600"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6580" y="270139"/>
            <a:ext cx="763524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35"/>
              </a:spcBef>
            </a:pPr>
            <a:r>
              <a:rPr lang="zh-CN" altLang="en-US" spc="85" dirty="0">
                <a:latin typeface="黑体" panose="02010609060101010101" pitchFamily="49" charset="-122"/>
                <a:ea typeface="黑体" panose="02010609060101010101" pitchFamily="49" charset="-122"/>
              </a:rPr>
              <a:t>仿射运动恢复</a:t>
            </a:r>
            <a:r>
              <a:rPr lang="zh-CN" altLang="en-US" spc="85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结构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问题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12140" y="1087120"/>
            <a:ext cx="681735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给定有</a:t>
            </a:r>
            <a:r>
              <a:rPr lang="en-US" altLang="zh-CN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n</a:t>
            </a:r>
            <a:r>
              <a:rPr lang="zh-CN" altLang="en-US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个固定</a:t>
            </a:r>
            <a:r>
              <a:rPr lang="en-US" altLang="zh-CN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3D</a:t>
            </a:r>
            <a:r>
              <a:rPr lang="zh-CN" altLang="en-US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点的</a:t>
            </a:r>
            <a:r>
              <a:rPr lang="en-US" altLang="zh-CN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m</a:t>
            </a:r>
            <a:r>
              <a:rPr lang="zh-CN" altLang="en-US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个</a:t>
            </a:r>
            <a:r>
              <a:rPr lang="zh-CN" altLang="en-US" sz="2400" spc="2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图像，可以写出：</a:t>
            </a:r>
            <a:endParaRPr lang="zh-CN" altLang="en-US" sz="2400" dirty="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2140" y="2906395"/>
            <a:ext cx="7564120" cy="21826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问题：</a:t>
            </a:r>
            <a:r>
              <a:rPr lang="zh-CN" altLang="en-US" sz="2400" spc="-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从 </a:t>
            </a:r>
            <a:r>
              <a:rPr lang="en-US" altLang="zh-CN" sz="2400" spc="-95" dirty="0">
                <a:latin typeface="Arial"/>
                <a:cs typeface="Arial"/>
              </a:rPr>
              <a:t>m</a:t>
            </a:r>
            <a:r>
              <a:rPr lang="zh-CN" altLang="en-US" sz="2400" spc="-95" dirty="0">
                <a:latin typeface="Arial"/>
                <a:cs typeface="Arial"/>
              </a:rPr>
              <a:t> </a:t>
            </a:r>
            <a:r>
              <a:rPr lang="en-US" altLang="zh-CN" sz="2400" spc="-95" dirty="0">
                <a:latin typeface="Arial"/>
                <a:cs typeface="Arial"/>
              </a:rPr>
              <a:t>× n  </a:t>
            </a:r>
            <a:r>
              <a:rPr lang="zh-CN" altLang="en-US" sz="2400" spc="-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个观测值 </a:t>
            </a:r>
            <a:r>
              <a:rPr lang="en-US" altLang="zh-CN" sz="2400" b="1" spc="175" dirty="0" err="1">
                <a:latin typeface="Arial"/>
                <a:cs typeface="Arial"/>
              </a:rPr>
              <a:t>x</a:t>
            </a:r>
            <a:r>
              <a:rPr lang="en-US" altLang="zh-CN" sz="2400" spc="262" baseline="-19097" dirty="0" err="1">
                <a:latin typeface="Arial Unicode MS"/>
                <a:cs typeface="Arial Unicode MS"/>
              </a:rPr>
              <a:t>ij</a:t>
            </a:r>
            <a:r>
              <a:rPr lang="zh-CN" altLang="en-US" sz="2400" spc="38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估计</a:t>
            </a:r>
            <a:r>
              <a:rPr sz="2400" spc="-25" dirty="0" smtClean="0">
                <a:latin typeface="Arial Unicode MS"/>
                <a:cs typeface="Arial Unicode MS"/>
              </a:rPr>
              <a:t> </a:t>
            </a:r>
            <a:r>
              <a:rPr sz="2400" spc="-105" dirty="0" smtClean="0">
                <a:latin typeface="Arial Unicode MS"/>
                <a:cs typeface="Arial Unicode MS"/>
              </a:rPr>
              <a:t>m</a:t>
            </a:r>
            <a:r>
              <a:rPr lang="en-US" sz="2400" spc="-105" dirty="0" smtClean="0">
                <a:latin typeface="Arial Unicode MS"/>
                <a:cs typeface="Arial Unicode MS"/>
              </a:rPr>
              <a:t> </a:t>
            </a:r>
            <a:r>
              <a:rPr lang="zh-CN" altLang="en-US" sz="2400" spc="-10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个矩阵</a:t>
            </a:r>
            <a:r>
              <a:rPr sz="2400" spc="-1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sz="2400" spc="90" dirty="0" smtClean="0">
                <a:latin typeface="Arial Unicode MS"/>
                <a:cs typeface="Arial Unicode MS"/>
              </a:rPr>
              <a:t>A</a:t>
            </a:r>
            <a:r>
              <a:rPr sz="2400" spc="135" baseline="-19097" dirty="0" smtClean="0">
                <a:latin typeface="Arial Unicode MS"/>
                <a:cs typeface="Arial Unicode MS"/>
              </a:rPr>
              <a:t>i</a:t>
            </a:r>
            <a:r>
              <a:rPr lang="en-US" sz="2400" spc="135" baseline="-19097" dirty="0" smtClean="0">
                <a:latin typeface="Arial Unicode MS"/>
                <a:cs typeface="Arial Unicode MS"/>
              </a:rPr>
              <a:t> </a:t>
            </a:r>
            <a:r>
              <a:rPr sz="2400" spc="90" dirty="0" smtClean="0">
                <a:latin typeface="Arial Unicode MS"/>
                <a:cs typeface="Arial Unicode MS"/>
              </a:rPr>
              <a:t>, </a:t>
            </a:r>
            <a:r>
              <a:rPr sz="2400" spc="-105" dirty="0">
                <a:latin typeface="Arial Unicode MS"/>
                <a:cs typeface="Arial Unicode MS"/>
              </a:rPr>
              <a:t>m </a:t>
            </a:r>
            <a:r>
              <a:rPr lang="zh-CN" altLang="en-US" sz="2400" spc="-10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个矩阵</a:t>
            </a:r>
            <a:r>
              <a:rPr lang="zh-CN" altLang="en-US" sz="2400" spc="-105" dirty="0" smtClean="0">
                <a:latin typeface="Arial Unicode MS"/>
                <a:cs typeface="Arial Unicode MS"/>
              </a:rPr>
              <a:t> </a:t>
            </a:r>
            <a:r>
              <a:rPr sz="2400" spc="65" dirty="0" smtClean="0">
                <a:latin typeface="Arial Unicode MS"/>
                <a:cs typeface="Arial Unicode MS"/>
              </a:rPr>
              <a:t>b</a:t>
            </a:r>
            <a:r>
              <a:rPr sz="2400" spc="97" baseline="-19097" dirty="0" smtClean="0">
                <a:latin typeface="Arial Unicode MS"/>
                <a:cs typeface="Arial Unicode MS"/>
              </a:rPr>
              <a:t>i</a:t>
            </a:r>
            <a:r>
              <a:rPr sz="2400" spc="50" dirty="0" smtClean="0">
                <a:latin typeface="Arial Unicode MS"/>
                <a:cs typeface="Arial Unicode MS"/>
              </a:rPr>
              <a:t> </a:t>
            </a:r>
            <a:r>
              <a:rPr lang="zh-CN" altLang="en-US" sz="2400" spc="5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和</a:t>
            </a:r>
            <a:r>
              <a:rPr sz="240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sz="2400" spc="-2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n</a:t>
            </a:r>
            <a:r>
              <a:rPr lang="en-US" sz="2400" spc="-2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lang="zh-CN" altLang="en-US" sz="2400" spc="-2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个位置</a:t>
            </a:r>
            <a:r>
              <a:rPr sz="2400" spc="-1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sz="2400" b="1" spc="175" dirty="0" err="1" smtClean="0">
                <a:latin typeface="Arial"/>
                <a:cs typeface="Arial"/>
              </a:rPr>
              <a:t>X</a:t>
            </a:r>
            <a:r>
              <a:rPr sz="2400" spc="262" baseline="-19097" dirty="0" err="1" smtClean="0">
                <a:latin typeface="Arial Unicode MS"/>
                <a:cs typeface="Arial Unicode MS"/>
              </a:rPr>
              <a:t>j</a:t>
            </a:r>
            <a:endParaRPr sz="2400" dirty="0">
              <a:latin typeface="Arial Unicode MS"/>
              <a:cs typeface="Arial Unicode MS"/>
            </a:endParaRPr>
          </a:p>
          <a:p>
            <a:pPr marL="112395">
              <a:lnSpc>
                <a:spcPct val="100000"/>
              </a:lnSpc>
              <a:spcBef>
                <a:spcPts val="2725"/>
              </a:spcBef>
            </a:pPr>
            <a:r>
              <a:rPr lang="zh-CN" altLang="en-US" sz="2400" spc="1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有多少方程和多少未知参数？</a:t>
            </a:r>
            <a:endParaRPr lang="en-US" sz="2400" spc="15" dirty="0" smtClean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112395">
              <a:lnSpc>
                <a:spcPct val="100000"/>
              </a:lnSpc>
              <a:spcBef>
                <a:spcPts val="2725"/>
              </a:spcBef>
            </a:pPr>
            <a:r>
              <a:rPr sz="2400" spc="1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2m</a:t>
            </a:r>
            <a:r>
              <a:rPr lang="en-US" altLang="zh-CN" sz="2400" spc="-95" dirty="0" smtClean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×</a:t>
            </a:r>
            <a:r>
              <a:rPr sz="2400" spc="-2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n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方程</a:t>
            </a:r>
            <a:r>
              <a:rPr sz="2400" spc="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lang="zh-CN" altLang="en-US" sz="2400" spc="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，</a:t>
            </a:r>
            <a:r>
              <a:rPr sz="2400" spc="1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8m</a:t>
            </a:r>
            <a:r>
              <a:rPr lang="en-US" altLang="zh-CN" sz="2400" spc="1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+</a:t>
            </a:r>
            <a:r>
              <a:rPr sz="2400" spc="5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3n</a:t>
            </a:r>
            <a:r>
              <a:rPr lang="en-US" altLang="zh-CN" sz="2400" spc="5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-</a:t>
            </a:r>
            <a:r>
              <a:rPr sz="2400" spc="14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8</a:t>
            </a:r>
            <a:r>
              <a:rPr lang="zh-CN" altLang="en-US" sz="2400" spc="1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未知</a:t>
            </a:r>
            <a:r>
              <a:rPr lang="zh-CN" altLang="en-US" sz="2400" spc="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参数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78300" y="1892300"/>
            <a:ext cx="406400" cy="330200"/>
          </a:xfrm>
          <a:custGeom>
            <a:avLst/>
            <a:gdLst/>
            <a:ahLst/>
            <a:cxnLst/>
            <a:rect l="l" t="t" r="r" b="b"/>
            <a:pathLst>
              <a:path w="406400" h="330200">
                <a:moveTo>
                  <a:pt x="40071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324514"/>
                </a:lnTo>
                <a:lnTo>
                  <a:pt x="5685" y="330200"/>
                </a:lnTo>
                <a:lnTo>
                  <a:pt x="400714" y="330200"/>
                </a:lnTo>
                <a:lnTo>
                  <a:pt x="406400" y="324514"/>
                </a:lnTo>
                <a:lnTo>
                  <a:pt x="406400" y="304800"/>
                </a:lnTo>
                <a:lnTo>
                  <a:pt x="25400" y="304800"/>
                </a:lnTo>
                <a:lnTo>
                  <a:pt x="25400" y="25400"/>
                </a:lnTo>
                <a:lnTo>
                  <a:pt x="406400" y="25400"/>
                </a:lnTo>
                <a:lnTo>
                  <a:pt x="406400" y="5685"/>
                </a:lnTo>
                <a:lnTo>
                  <a:pt x="400714" y="0"/>
                </a:lnTo>
                <a:close/>
              </a:path>
              <a:path w="406400" h="330200">
                <a:moveTo>
                  <a:pt x="406400" y="25400"/>
                </a:moveTo>
                <a:lnTo>
                  <a:pt x="381000" y="25400"/>
                </a:lnTo>
                <a:lnTo>
                  <a:pt x="381000" y="304800"/>
                </a:lnTo>
                <a:lnTo>
                  <a:pt x="406400" y="304800"/>
                </a:lnTo>
                <a:lnTo>
                  <a:pt x="406400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30900" y="1892300"/>
            <a:ext cx="299720" cy="330200"/>
          </a:xfrm>
          <a:custGeom>
            <a:avLst/>
            <a:gdLst/>
            <a:ahLst/>
            <a:cxnLst/>
            <a:rect l="l" t="t" r="r" b="b"/>
            <a:pathLst>
              <a:path w="299720" h="330200">
                <a:moveTo>
                  <a:pt x="29403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324514"/>
                </a:lnTo>
                <a:lnTo>
                  <a:pt x="5685" y="330200"/>
                </a:lnTo>
                <a:lnTo>
                  <a:pt x="294034" y="330200"/>
                </a:lnTo>
                <a:lnTo>
                  <a:pt x="299720" y="324514"/>
                </a:lnTo>
                <a:lnTo>
                  <a:pt x="299720" y="304800"/>
                </a:lnTo>
                <a:lnTo>
                  <a:pt x="25400" y="304800"/>
                </a:lnTo>
                <a:lnTo>
                  <a:pt x="25400" y="25400"/>
                </a:lnTo>
                <a:lnTo>
                  <a:pt x="299720" y="25400"/>
                </a:lnTo>
                <a:lnTo>
                  <a:pt x="299720" y="5685"/>
                </a:lnTo>
                <a:lnTo>
                  <a:pt x="294034" y="0"/>
                </a:lnTo>
                <a:close/>
              </a:path>
              <a:path w="299720" h="330200">
                <a:moveTo>
                  <a:pt x="299720" y="25400"/>
                </a:moveTo>
                <a:lnTo>
                  <a:pt x="274320" y="25400"/>
                </a:lnTo>
                <a:lnTo>
                  <a:pt x="274320" y="304800"/>
                </a:lnTo>
                <a:lnTo>
                  <a:pt x="299720" y="304800"/>
                </a:lnTo>
                <a:lnTo>
                  <a:pt x="299720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21291" y="1789994"/>
            <a:ext cx="1777364" cy="4013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b="1" spc="30" dirty="0">
                <a:latin typeface="Times New Roman"/>
                <a:cs typeface="Times New Roman"/>
              </a:rPr>
              <a:t>x</a:t>
            </a:r>
            <a:r>
              <a:rPr sz="2100" i="1" spc="44" baseline="-23809" dirty="0">
                <a:latin typeface="Times New Roman"/>
                <a:cs typeface="Times New Roman"/>
              </a:rPr>
              <a:t>ij</a:t>
            </a:r>
            <a:r>
              <a:rPr sz="2100" i="1" spc="97" baseline="-23809" dirty="0">
                <a:latin typeface="Times New Roman"/>
                <a:cs typeface="Times New Roman"/>
              </a:rPr>
              <a:t> </a:t>
            </a:r>
            <a:r>
              <a:rPr sz="2450" spc="5" dirty="0">
                <a:latin typeface="Symbol"/>
                <a:cs typeface="Symbol"/>
              </a:rPr>
              <a:t></a:t>
            </a:r>
            <a:r>
              <a:rPr sz="2450" spc="-125" dirty="0">
                <a:latin typeface="Times New Roman"/>
                <a:cs typeface="Times New Roman"/>
              </a:rPr>
              <a:t> </a:t>
            </a:r>
            <a:r>
              <a:rPr sz="2450" b="1" spc="55" dirty="0">
                <a:latin typeface="Times New Roman"/>
                <a:cs typeface="Times New Roman"/>
              </a:rPr>
              <a:t>A</a:t>
            </a:r>
            <a:r>
              <a:rPr sz="2100" i="1" spc="82" baseline="-23809" dirty="0">
                <a:latin typeface="Times New Roman"/>
                <a:cs typeface="Times New Roman"/>
              </a:rPr>
              <a:t>i</a:t>
            </a:r>
            <a:r>
              <a:rPr sz="2450" b="1" spc="55" dirty="0">
                <a:latin typeface="Times New Roman"/>
                <a:cs typeface="Times New Roman"/>
              </a:rPr>
              <a:t>X</a:t>
            </a:r>
            <a:r>
              <a:rPr sz="2450" b="1" spc="-320" dirty="0">
                <a:latin typeface="Times New Roman"/>
                <a:cs typeface="Times New Roman"/>
              </a:rPr>
              <a:t> </a:t>
            </a:r>
            <a:r>
              <a:rPr sz="2100" i="1" spc="0" baseline="-23809" dirty="0">
                <a:latin typeface="Times New Roman"/>
                <a:cs typeface="Times New Roman"/>
              </a:rPr>
              <a:t>j</a:t>
            </a:r>
            <a:r>
              <a:rPr sz="2100" i="1" baseline="-23809" dirty="0">
                <a:latin typeface="Times New Roman"/>
                <a:cs typeface="Times New Roman"/>
              </a:rPr>
              <a:t> </a:t>
            </a:r>
            <a:r>
              <a:rPr sz="2450" spc="5" dirty="0">
                <a:latin typeface="Symbol"/>
                <a:cs typeface="Symbol"/>
              </a:rPr>
              <a:t></a:t>
            </a:r>
            <a:r>
              <a:rPr sz="2450" spc="-250" dirty="0">
                <a:latin typeface="Times New Roman"/>
                <a:cs typeface="Times New Roman"/>
              </a:rPr>
              <a:t> </a:t>
            </a:r>
            <a:r>
              <a:rPr sz="2450" b="1" spc="25" dirty="0">
                <a:latin typeface="Times New Roman"/>
                <a:cs typeface="Times New Roman"/>
              </a:rPr>
              <a:t>b</a:t>
            </a:r>
            <a:r>
              <a:rPr sz="2100" i="1" spc="37" baseline="-23809" dirty="0">
                <a:latin typeface="Times New Roman"/>
                <a:cs typeface="Times New Roman"/>
              </a:rPr>
              <a:t>i</a:t>
            </a:r>
            <a:endParaRPr sz="2100" baseline="-23809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50539" y="1733359"/>
            <a:ext cx="3784600" cy="770255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  <a:tabLst>
                <a:tab pos="1661160" algn="l"/>
              </a:tabLst>
            </a:pPr>
            <a:r>
              <a:rPr sz="1800" spc="60" dirty="0">
                <a:latin typeface="Arial Unicode MS"/>
                <a:cs typeface="Arial Unicode MS"/>
              </a:rPr>
              <a:t>for </a:t>
            </a:r>
            <a:r>
              <a:rPr sz="1800" spc="40" dirty="0">
                <a:latin typeface="Arial Unicode MS"/>
                <a:cs typeface="Arial Unicode MS"/>
              </a:rPr>
              <a:t>i </a:t>
            </a:r>
            <a:r>
              <a:rPr sz="1800" spc="50" dirty="0">
                <a:latin typeface="Arial Unicode MS"/>
                <a:cs typeface="Arial Unicode MS"/>
              </a:rPr>
              <a:t>=</a:t>
            </a:r>
            <a:r>
              <a:rPr sz="1800" spc="55" dirty="0">
                <a:latin typeface="Arial Unicode MS"/>
                <a:cs typeface="Arial Unicode MS"/>
              </a:rPr>
              <a:t> </a:t>
            </a:r>
            <a:r>
              <a:rPr sz="1800" spc="35" dirty="0">
                <a:latin typeface="Arial Unicode MS"/>
                <a:cs typeface="Arial Unicode MS"/>
              </a:rPr>
              <a:t>1,</a:t>
            </a:r>
            <a:r>
              <a:rPr sz="1800" spc="40" dirty="0">
                <a:latin typeface="Arial Unicode MS"/>
                <a:cs typeface="Arial Unicode MS"/>
              </a:rPr>
              <a:t> </a:t>
            </a:r>
            <a:r>
              <a:rPr sz="1800" spc="-50" dirty="0">
                <a:latin typeface="Arial Unicode MS"/>
                <a:cs typeface="Arial Unicode MS"/>
              </a:rPr>
              <a:t>…,m	</a:t>
            </a:r>
            <a:r>
              <a:rPr sz="1800" spc="35" dirty="0">
                <a:latin typeface="Arial Unicode MS"/>
                <a:cs typeface="Arial Unicode MS"/>
              </a:rPr>
              <a:t>and </a:t>
            </a:r>
            <a:r>
              <a:rPr sz="1800" spc="40" dirty="0">
                <a:latin typeface="Arial Unicode MS"/>
                <a:cs typeface="Arial Unicode MS"/>
              </a:rPr>
              <a:t>j </a:t>
            </a:r>
            <a:r>
              <a:rPr sz="1800" spc="50" dirty="0">
                <a:latin typeface="Arial Unicode MS"/>
                <a:cs typeface="Arial Unicode MS"/>
              </a:rPr>
              <a:t>= </a:t>
            </a:r>
            <a:r>
              <a:rPr sz="1800" spc="35" dirty="0">
                <a:latin typeface="Arial Unicode MS"/>
                <a:cs typeface="Arial Unicode MS"/>
              </a:rPr>
              <a:t>1, </a:t>
            </a:r>
            <a:r>
              <a:rPr sz="1800" spc="-105" dirty="0">
                <a:latin typeface="Arial Unicode MS"/>
                <a:cs typeface="Arial Unicode MS"/>
              </a:rPr>
              <a:t>…</a:t>
            </a:r>
            <a:r>
              <a:rPr sz="1800" spc="10" dirty="0">
                <a:latin typeface="Arial Unicode MS"/>
                <a:cs typeface="Arial Unicode MS"/>
              </a:rPr>
              <a:t> ,n</a:t>
            </a:r>
            <a:endParaRPr sz="1800" dirty="0">
              <a:latin typeface="Arial Unicode MS"/>
              <a:cs typeface="Arial Unicode MS"/>
            </a:endParaRPr>
          </a:p>
          <a:p>
            <a:pPr marL="927100">
              <a:lnSpc>
                <a:spcPct val="100000"/>
              </a:lnSpc>
              <a:spcBef>
                <a:spcPts val="840"/>
              </a:spcBef>
              <a:tabLst>
                <a:tab pos="2679065" algn="l"/>
              </a:tabLst>
            </a:pPr>
            <a:r>
              <a:rPr lang="zh-CN" altLang="en-US" sz="1600" spc="12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相机数量</a:t>
            </a:r>
            <a:r>
              <a:rPr sz="1600" spc="-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	</a:t>
            </a:r>
            <a:r>
              <a:rPr lang="en-US" sz="1600" spc="-1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lang="zh-CN" altLang="en-US" sz="1600" spc="-1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点个数</a:t>
            </a:r>
            <a:endParaRPr sz="16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1721046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4683" y="301020"/>
            <a:ext cx="375475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0" dirty="0">
                <a:latin typeface="黑体" panose="02010609060101010101" pitchFamily="49" charset="-122"/>
                <a:ea typeface="黑体" panose="02010609060101010101" pitchFamily="49" charset="-122"/>
              </a:rPr>
              <a:t>相似</a:t>
            </a:r>
            <a:r>
              <a:rPr lang="zh-CN" altLang="en-US" spc="-1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歧义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416849" y="5639971"/>
            <a:ext cx="7817484" cy="1172116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00"/>
              </a:spcBef>
              <a:buChar char="•"/>
              <a:tabLst>
                <a:tab pos="354965" algn="l"/>
                <a:tab pos="355600" algn="l"/>
              </a:tabLst>
            </a:pPr>
            <a:r>
              <a:rPr lang="zh-CN" altLang="en-US" sz="2400" spc="-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甚至（内参）已标定的摄像机也存在歧义</a:t>
            </a:r>
            <a:endParaRPr lang="en-US" altLang="zh-CN" sz="2400" spc="-5" dirty="0" smtClean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Char char="•"/>
              <a:tabLst>
                <a:tab pos="354965" algn="l"/>
                <a:tab pos="355600" algn="l"/>
              </a:tabLst>
            </a:pP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对于已标定的摄像机，相似歧义是唯一的歧义</a:t>
            </a:r>
            <a:endParaRPr sz="2400" dirty="0" smtClean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495"/>
              </a:spcBef>
            </a:pPr>
            <a:r>
              <a:rPr sz="1400" spc="-5" dirty="0" smtClean="0">
                <a:latin typeface="Arial Unicode MS"/>
                <a:cs typeface="Arial Unicode MS"/>
              </a:rPr>
              <a:t>[</a:t>
            </a:r>
            <a:r>
              <a:rPr sz="1400" spc="-5" dirty="0" err="1" smtClean="0">
                <a:latin typeface="Arial Unicode MS"/>
                <a:cs typeface="Arial Unicode MS"/>
              </a:rPr>
              <a:t>Longuet</a:t>
            </a:r>
            <a:r>
              <a:rPr sz="1400" spc="-5" dirty="0" smtClean="0">
                <a:latin typeface="Arial Unicode MS"/>
                <a:cs typeface="Arial Unicode MS"/>
              </a:rPr>
              <a:t>-Higgins</a:t>
            </a:r>
            <a:r>
              <a:rPr sz="1400" spc="-55" dirty="0" smtClean="0">
                <a:latin typeface="Arial Unicode MS"/>
                <a:cs typeface="Arial Unicode MS"/>
              </a:rPr>
              <a:t> </a:t>
            </a:r>
            <a:r>
              <a:rPr sz="1400" spc="75" dirty="0" smtClean="0">
                <a:latin typeface="Arial Unicode MS"/>
                <a:cs typeface="Arial Unicode MS"/>
              </a:rPr>
              <a:t>’81]</a:t>
            </a:r>
            <a:endParaRPr sz="1400" dirty="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3586" y="1195128"/>
            <a:ext cx="8077834" cy="744371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98450" marR="5080" indent="-285750">
              <a:lnSpc>
                <a:spcPct val="100699"/>
              </a:lnSpc>
              <a:spcBef>
                <a:spcPts val="8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场景由图像仅经过相似变换（旋转，平移，均匀伸缩）</a:t>
            </a:r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  <a:p>
            <a:pPr marL="298450" marR="5080" indent="-285750">
              <a:lnSpc>
                <a:spcPct val="100699"/>
              </a:lnSpc>
              <a:spcBef>
                <a:spcPts val="8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这叫做</a:t>
            </a: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度量重构</a:t>
            </a:r>
            <a:endParaRPr sz="2500" b="1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62200" y="3028913"/>
            <a:ext cx="3926782" cy="1409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4829026" y="3998963"/>
            <a:ext cx="349250" cy="503555"/>
          </a:xfrm>
          <a:custGeom>
            <a:avLst/>
            <a:gdLst/>
            <a:ahLst/>
            <a:cxnLst/>
            <a:rect l="l" t="t" r="r" b="b"/>
            <a:pathLst>
              <a:path w="349250" h="503554">
                <a:moveTo>
                  <a:pt x="0" y="0"/>
                </a:moveTo>
                <a:lnTo>
                  <a:pt x="349047" y="0"/>
                </a:lnTo>
                <a:lnTo>
                  <a:pt x="349047" y="503433"/>
                </a:lnTo>
                <a:lnTo>
                  <a:pt x="0" y="50343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77309" y="4527568"/>
            <a:ext cx="503555" cy="0"/>
          </a:xfrm>
          <a:custGeom>
            <a:avLst/>
            <a:gdLst/>
            <a:ahLst/>
            <a:cxnLst/>
            <a:rect l="l" t="t" r="r" b="b"/>
            <a:pathLst>
              <a:path w="503554">
                <a:moveTo>
                  <a:pt x="0" y="0"/>
                </a:moveTo>
                <a:lnTo>
                  <a:pt x="503432" y="0"/>
                </a:lnTo>
              </a:path>
            </a:pathLst>
          </a:custGeom>
          <a:ln w="5034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7309" y="4502396"/>
            <a:ext cx="503555" cy="50800"/>
          </a:xfrm>
          <a:custGeom>
            <a:avLst/>
            <a:gdLst/>
            <a:ahLst/>
            <a:cxnLst/>
            <a:rect l="l" t="t" r="r" b="b"/>
            <a:pathLst>
              <a:path w="503554" h="50800">
                <a:moveTo>
                  <a:pt x="0" y="0"/>
                </a:moveTo>
                <a:lnTo>
                  <a:pt x="503433" y="0"/>
                </a:lnTo>
                <a:lnTo>
                  <a:pt x="503433" y="50343"/>
                </a:lnTo>
                <a:lnTo>
                  <a:pt x="0" y="5034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37188" y="4149992"/>
            <a:ext cx="349250" cy="503555"/>
          </a:xfrm>
          <a:custGeom>
            <a:avLst/>
            <a:gdLst/>
            <a:ahLst/>
            <a:cxnLst/>
            <a:rect l="l" t="t" r="r" b="b"/>
            <a:pathLst>
              <a:path w="349250" h="503554">
                <a:moveTo>
                  <a:pt x="0" y="0"/>
                </a:moveTo>
                <a:lnTo>
                  <a:pt x="349047" y="0"/>
                </a:lnTo>
                <a:lnTo>
                  <a:pt x="349047" y="503433"/>
                </a:lnTo>
                <a:lnTo>
                  <a:pt x="0" y="50343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65634" y="4250679"/>
            <a:ext cx="598170" cy="503555"/>
          </a:xfrm>
          <a:custGeom>
            <a:avLst/>
            <a:gdLst/>
            <a:ahLst/>
            <a:cxnLst/>
            <a:rect l="l" t="t" r="r" b="b"/>
            <a:pathLst>
              <a:path w="598170" h="503554">
                <a:moveTo>
                  <a:pt x="0" y="0"/>
                </a:moveTo>
                <a:lnTo>
                  <a:pt x="598018" y="0"/>
                </a:lnTo>
                <a:lnTo>
                  <a:pt x="598018" y="503433"/>
                </a:lnTo>
                <a:lnTo>
                  <a:pt x="0" y="50343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24218" y="4623221"/>
            <a:ext cx="566362" cy="527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68380" y="4393318"/>
            <a:ext cx="531495" cy="990600"/>
          </a:xfrm>
          <a:custGeom>
            <a:avLst/>
            <a:gdLst/>
            <a:ahLst/>
            <a:cxnLst/>
            <a:rect l="l" t="t" r="r" b="b"/>
            <a:pathLst>
              <a:path w="531495" h="990600">
                <a:moveTo>
                  <a:pt x="530955" y="990086"/>
                </a:moveTo>
                <a:lnTo>
                  <a:pt x="0" y="741737"/>
                </a:lnTo>
                <a:lnTo>
                  <a:pt x="0" y="0"/>
                </a:lnTo>
                <a:lnTo>
                  <a:pt x="530955" y="248348"/>
                </a:lnTo>
                <a:lnTo>
                  <a:pt x="530955" y="99008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29712" y="4426881"/>
            <a:ext cx="497205" cy="956944"/>
          </a:xfrm>
          <a:custGeom>
            <a:avLst/>
            <a:gdLst/>
            <a:ahLst/>
            <a:cxnLst/>
            <a:rect l="l" t="t" r="r" b="b"/>
            <a:pathLst>
              <a:path w="497204" h="956945">
                <a:moveTo>
                  <a:pt x="0" y="956523"/>
                </a:moveTo>
                <a:lnTo>
                  <a:pt x="496721" y="724187"/>
                </a:lnTo>
                <a:lnTo>
                  <a:pt x="496721" y="0"/>
                </a:lnTo>
                <a:lnTo>
                  <a:pt x="0" y="232335"/>
                </a:lnTo>
                <a:lnTo>
                  <a:pt x="0" y="956523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10122" y="4758141"/>
            <a:ext cx="36830" cy="40005"/>
          </a:xfrm>
          <a:custGeom>
            <a:avLst/>
            <a:gdLst/>
            <a:ahLst/>
            <a:cxnLst/>
            <a:rect l="l" t="t" r="r" b="b"/>
            <a:pathLst>
              <a:path w="36829" h="40004">
                <a:moveTo>
                  <a:pt x="18122" y="0"/>
                </a:moveTo>
                <a:lnTo>
                  <a:pt x="11068" y="1553"/>
                </a:lnTo>
                <a:lnTo>
                  <a:pt x="5308" y="5790"/>
                </a:lnTo>
                <a:lnTo>
                  <a:pt x="1424" y="12075"/>
                </a:lnTo>
                <a:lnTo>
                  <a:pt x="0" y="19771"/>
                </a:lnTo>
                <a:lnTo>
                  <a:pt x="1424" y="27466"/>
                </a:lnTo>
                <a:lnTo>
                  <a:pt x="5308" y="33750"/>
                </a:lnTo>
                <a:lnTo>
                  <a:pt x="11068" y="37987"/>
                </a:lnTo>
                <a:lnTo>
                  <a:pt x="18122" y="39541"/>
                </a:lnTo>
                <a:lnTo>
                  <a:pt x="25177" y="37987"/>
                </a:lnTo>
                <a:lnTo>
                  <a:pt x="30937" y="33750"/>
                </a:lnTo>
                <a:lnTo>
                  <a:pt x="34821" y="27466"/>
                </a:lnTo>
                <a:lnTo>
                  <a:pt x="36245" y="19771"/>
                </a:lnTo>
                <a:lnTo>
                  <a:pt x="34821" y="12075"/>
                </a:lnTo>
                <a:lnTo>
                  <a:pt x="30937" y="5790"/>
                </a:lnTo>
                <a:lnTo>
                  <a:pt x="25177" y="1553"/>
                </a:lnTo>
                <a:lnTo>
                  <a:pt x="181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10122" y="4758141"/>
            <a:ext cx="36830" cy="40005"/>
          </a:xfrm>
          <a:custGeom>
            <a:avLst/>
            <a:gdLst/>
            <a:ahLst/>
            <a:cxnLst/>
            <a:rect l="l" t="t" r="r" b="b"/>
            <a:pathLst>
              <a:path w="36829" h="40004">
                <a:moveTo>
                  <a:pt x="0" y="19771"/>
                </a:moveTo>
                <a:lnTo>
                  <a:pt x="1424" y="12075"/>
                </a:lnTo>
                <a:lnTo>
                  <a:pt x="5308" y="5790"/>
                </a:lnTo>
                <a:lnTo>
                  <a:pt x="11069" y="1553"/>
                </a:lnTo>
                <a:lnTo>
                  <a:pt x="18123" y="0"/>
                </a:lnTo>
                <a:lnTo>
                  <a:pt x="25177" y="1553"/>
                </a:lnTo>
                <a:lnTo>
                  <a:pt x="30938" y="5790"/>
                </a:lnTo>
                <a:lnTo>
                  <a:pt x="34822" y="12075"/>
                </a:lnTo>
                <a:lnTo>
                  <a:pt x="36247" y="19771"/>
                </a:lnTo>
                <a:lnTo>
                  <a:pt x="34822" y="27466"/>
                </a:lnTo>
                <a:lnTo>
                  <a:pt x="30938" y="33751"/>
                </a:lnTo>
                <a:lnTo>
                  <a:pt x="25177" y="37988"/>
                </a:lnTo>
                <a:lnTo>
                  <a:pt x="18123" y="39542"/>
                </a:lnTo>
                <a:lnTo>
                  <a:pt x="11069" y="37988"/>
                </a:lnTo>
                <a:lnTo>
                  <a:pt x="5308" y="33751"/>
                </a:lnTo>
                <a:lnTo>
                  <a:pt x="1424" y="27466"/>
                </a:lnTo>
                <a:lnTo>
                  <a:pt x="0" y="19771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10122" y="5126653"/>
            <a:ext cx="36830" cy="40005"/>
          </a:xfrm>
          <a:custGeom>
            <a:avLst/>
            <a:gdLst/>
            <a:ahLst/>
            <a:cxnLst/>
            <a:rect l="l" t="t" r="r" b="b"/>
            <a:pathLst>
              <a:path w="36829" h="40004">
                <a:moveTo>
                  <a:pt x="18122" y="0"/>
                </a:moveTo>
                <a:lnTo>
                  <a:pt x="11068" y="1553"/>
                </a:lnTo>
                <a:lnTo>
                  <a:pt x="5308" y="5790"/>
                </a:lnTo>
                <a:lnTo>
                  <a:pt x="1424" y="12075"/>
                </a:lnTo>
                <a:lnTo>
                  <a:pt x="0" y="19771"/>
                </a:lnTo>
                <a:lnTo>
                  <a:pt x="1424" y="27467"/>
                </a:lnTo>
                <a:lnTo>
                  <a:pt x="5308" y="33751"/>
                </a:lnTo>
                <a:lnTo>
                  <a:pt x="11068" y="37988"/>
                </a:lnTo>
                <a:lnTo>
                  <a:pt x="18122" y="39542"/>
                </a:lnTo>
                <a:lnTo>
                  <a:pt x="25177" y="37988"/>
                </a:lnTo>
                <a:lnTo>
                  <a:pt x="30937" y="33751"/>
                </a:lnTo>
                <a:lnTo>
                  <a:pt x="34821" y="27467"/>
                </a:lnTo>
                <a:lnTo>
                  <a:pt x="36245" y="19771"/>
                </a:lnTo>
                <a:lnTo>
                  <a:pt x="34821" y="12075"/>
                </a:lnTo>
                <a:lnTo>
                  <a:pt x="30937" y="5790"/>
                </a:lnTo>
                <a:lnTo>
                  <a:pt x="25177" y="1553"/>
                </a:lnTo>
                <a:lnTo>
                  <a:pt x="181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10122" y="5126653"/>
            <a:ext cx="36830" cy="40005"/>
          </a:xfrm>
          <a:custGeom>
            <a:avLst/>
            <a:gdLst/>
            <a:ahLst/>
            <a:cxnLst/>
            <a:rect l="l" t="t" r="r" b="b"/>
            <a:pathLst>
              <a:path w="36829" h="40004">
                <a:moveTo>
                  <a:pt x="0" y="19771"/>
                </a:moveTo>
                <a:lnTo>
                  <a:pt x="1424" y="12075"/>
                </a:lnTo>
                <a:lnTo>
                  <a:pt x="5308" y="5790"/>
                </a:lnTo>
                <a:lnTo>
                  <a:pt x="11069" y="1553"/>
                </a:lnTo>
                <a:lnTo>
                  <a:pt x="18123" y="0"/>
                </a:lnTo>
                <a:lnTo>
                  <a:pt x="25177" y="1553"/>
                </a:lnTo>
                <a:lnTo>
                  <a:pt x="30938" y="5790"/>
                </a:lnTo>
                <a:lnTo>
                  <a:pt x="34822" y="12075"/>
                </a:lnTo>
                <a:lnTo>
                  <a:pt x="36247" y="19771"/>
                </a:lnTo>
                <a:lnTo>
                  <a:pt x="34822" y="27466"/>
                </a:lnTo>
                <a:lnTo>
                  <a:pt x="30938" y="33751"/>
                </a:lnTo>
                <a:lnTo>
                  <a:pt x="25177" y="37988"/>
                </a:lnTo>
                <a:lnTo>
                  <a:pt x="18123" y="39542"/>
                </a:lnTo>
                <a:lnTo>
                  <a:pt x="11069" y="37988"/>
                </a:lnTo>
                <a:lnTo>
                  <a:pt x="5308" y="33751"/>
                </a:lnTo>
                <a:lnTo>
                  <a:pt x="1424" y="27466"/>
                </a:lnTo>
                <a:lnTo>
                  <a:pt x="0" y="19771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01216" y="4891101"/>
            <a:ext cx="64942" cy="649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53459" y="4838208"/>
            <a:ext cx="776605" cy="85725"/>
          </a:xfrm>
          <a:custGeom>
            <a:avLst/>
            <a:gdLst/>
            <a:ahLst/>
            <a:cxnLst/>
            <a:rect l="l" t="t" r="r" b="b"/>
            <a:pathLst>
              <a:path w="776604" h="85725">
                <a:moveTo>
                  <a:pt x="0" y="85366"/>
                </a:moveTo>
                <a:lnTo>
                  <a:pt x="7764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47668" y="4937554"/>
            <a:ext cx="795020" cy="92075"/>
          </a:xfrm>
          <a:custGeom>
            <a:avLst/>
            <a:gdLst/>
            <a:ahLst/>
            <a:cxnLst/>
            <a:rect l="l" t="t" r="r" b="b"/>
            <a:pathLst>
              <a:path w="795020" h="92075">
                <a:moveTo>
                  <a:pt x="0" y="0"/>
                </a:moveTo>
                <a:lnTo>
                  <a:pt x="794565" y="9146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72849" y="4888415"/>
            <a:ext cx="68896" cy="688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40389" y="4783518"/>
            <a:ext cx="789940" cy="61594"/>
          </a:xfrm>
          <a:custGeom>
            <a:avLst/>
            <a:gdLst/>
            <a:ahLst/>
            <a:cxnLst/>
            <a:rect l="l" t="t" r="r" b="b"/>
            <a:pathLst>
              <a:path w="789939" h="61595">
                <a:moveTo>
                  <a:pt x="0" y="0"/>
                </a:moveTo>
                <a:lnTo>
                  <a:pt x="789324" y="6121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140389" y="5031002"/>
            <a:ext cx="794385" cy="107950"/>
          </a:xfrm>
          <a:custGeom>
            <a:avLst/>
            <a:gdLst/>
            <a:ahLst/>
            <a:cxnLst/>
            <a:rect l="l" t="t" r="r" b="b"/>
            <a:pathLst>
              <a:path w="794385" h="107950">
                <a:moveTo>
                  <a:pt x="0" y="107782"/>
                </a:moveTo>
                <a:lnTo>
                  <a:pt x="79435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792148" y="4783923"/>
            <a:ext cx="322580" cy="20955"/>
          </a:xfrm>
          <a:custGeom>
            <a:avLst/>
            <a:gdLst/>
            <a:ahLst/>
            <a:cxnLst/>
            <a:rect l="l" t="t" r="r" b="b"/>
            <a:pathLst>
              <a:path w="322579" h="20954">
                <a:moveTo>
                  <a:pt x="0" y="20532"/>
                </a:moveTo>
                <a:lnTo>
                  <a:pt x="32239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96986" y="5084893"/>
            <a:ext cx="327660" cy="45720"/>
          </a:xfrm>
          <a:custGeom>
            <a:avLst/>
            <a:gdLst/>
            <a:ahLst/>
            <a:cxnLst/>
            <a:rect l="l" t="t" r="r" b="b"/>
            <a:pathLst>
              <a:path w="327660" h="45720">
                <a:moveTo>
                  <a:pt x="0" y="0"/>
                </a:moveTo>
                <a:lnTo>
                  <a:pt x="327232" y="4510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411410" y="4791757"/>
            <a:ext cx="64942" cy="649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11410" y="5007227"/>
            <a:ext cx="64942" cy="649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120284" y="4872558"/>
            <a:ext cx="665480" cy="48260"/>
          </a:xfrm>
          <a:custGeom>
            <a:avLst/>
            <a:gdLst/>
            <a:ahLst/>
            <a:cxnLst/>
            <a:rect l="l" t="t" r="r" b="b"/>
            <a:pathLst>
              <a:path w="665479" h="48260">
                <a:moveTo>
                  <a:pt x="0" y="0"/>
                </a:moveTo>
                <a:lnTo>
                  <a:pt x="665265" y="4808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120284" y="4922863"/>
            <a:ext cx="665480" cy="95250"/>
          </a:xfrm>
          <a:custGeom>
            <a:avLst/>
            <a:gdLst/>
            <a:ahLst/>
            <a:cxnLst/>
            <a:rect l="l" t="t" r="r" b="b"/>
            <a:pathLst>
              <a:path w="665479" h="95250">
                <a:moveTo>
                  <a:pt x="0" y="94683"/>
                </a:moveTo>
                <a:lnTo>
                  <a:pt x="665265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068041" y="4840085"/>
            <a:ext cx="64942" cy="649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68041" y="4985075"/>
            <a:ext cx="64942" cy="649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554218" y="4392805"/>
            <a:ext cx="323215" cy="76200"/>
          </a:xfrm>
          <a:custGeom>
            <a:avLst/>
            <a:gdLst/>
            <a:ahLst/>
            <a:cxnLst/>
            <a:rect l="l" t="t" r="r" b="b"/>
            <a:pathLst>
              <a:path w="323214" h="76200">
                <a:moveTo>
                  <a:pt x="0" y="0"/>
                </a:moveTo>
                <a:lnTo>
                  <a:pt x="322582" y="0"/>
                </a:lnTo>
                <a:lnTo>
                  <a:pt x="322582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828339" y="4036476"/>
            <a:ext cx="97895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Similarity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6058" y="1078674"/>
            <a:ext cx="7677784" cy="365356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55600" marR="5080" indent="-342900">
              <a:lnSpc>
                <a:spcPct val="100699"/>
              </a:lnSpc>
              <a:spcBef>
                <a:spcPts val="80"/>
              </a:spcBef>
              <a:buChar char="•"/>
              <a:tabLst>
                <a:tab pos="354965" algn="l"/>
                <a:tab pos="355600" algn="l"/>
              </a:tabLst>
            </a:pPr>
            <a:r>
              <a:rPr lang="zh-CN" altLang="en-US" sz="2400" spc="-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仅凭图像无法估计场景的绝对尺度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4683" y="301020"/>
            <a:ext cx="375475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3600" spc="-10" dirty="0">
                <a:latin typeface="黑体" panose="02010609060101010101" pitchFamily="49" charset="-122"/>
                <a:ea typeface="黑体" panose="02010609060101010101" pitchFamily="49" charset="-122"/>
              </a:rPr>
              <a:t>相似歧义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2306400"/>
            <a:ext cx="5052377" cy="4522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43598" y="3506161"/>
            <a:ext cx="450215" cy="593090"/>
          </a:xfrm>
          <a:custGeom>
            <a:avLst/>
            <a:gdLst/>
            <a:ahLst/>
            <a:cxnLst/>
            <a:rect l="l" t="t" r="r" b="b"/>
            <a:pathLst>
              <a:path w="450214" h="593089">
                <a:moveTo>
                  <a:pt x="240004" y="0"/>
                </a:moveTo>
                <a:lnTo>
                  <a:pt x="0" y="102692"/>
                </a:lnTo>
                <a:lnTo>
                  <a:pt x="209829" y="593087"/>
                </a:lnTo>
                <a:lnTo>
                  <a:pt x="449833" y="490395"/>
                </a:lnTo>
                <a:lnTo>
                  <a:pt x="2400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29164" y="3491726"/>
            <a:ext cx="478790" cy="622300"/>
          </a:xfrm>
          <a:custGeom>
            <a:avLst/>
            <a:gdLst/>
            <a:ahLst/>
            <a:cxnLst/>
            <a:rect l="l" t="t" r="r" b="b"/>
            <a:pathLst>
              <a:path w="478789" h="622300">
                <a:moveTo>
                  <a:pt x="255891" y="0"/>
                </a:moveTo>
                <a:lnTo>
                  <a:pt x="2990" y="108210"/>
                </a:lnTo>
                <a:lnTo>
                  <a:pt x="0" y="115674"/>
                </a:lnTo>
                <a:lnTo>
                  <a:pt x="215347" y="618966"/>
                </a:lnTo>
                <a:lnTo>
                  <a:pt x="222812" y="621957"/>
                </a:lnTo>
                <a:lnTo>
                  <a:pt x="295514" y="590849"/>
                </a:lnTo>
                <a:lnTo>
                  <a:pt x="230944" y="590849"/>
                </a:lnTo>
                <a:lnTo>
                  <a:pt x="31107" y="123807"/>
                </a:lnTo>
                <a:lnTo>
                  <a:pt x="247759" y="31107"/>
                </a:lnTo>
                <a:lnTo>
                  <a:pt x="275386" y="31107"/>
                </a:lnTo>
                <a:lnTo>
                  <a:pt x="263356" y="2990"/>
                </a:lnTo>
                <a:lnTo>
                  <a:pt x="255891" y="0"/>
                </a:lnTo>
                <a:close/>
              </a:path>
              <a:path w="478789" h="622300">
                <a:moveTo>
                  <a:pt x="275386" y="31107"/>
                </a:moveTo>
                <a:lnTo>
                  <a:pt x="247759" y="31107"/>
                </a:lnTo>
                <a:lnTo>
                  <a:pt x="447596" y="498149"/>
                </a:lnTo>
                <a:lnTo>
                  <a:pt x="230944" y="590849"/>
                </a:lnTo>
                <a:lnTo>
                  <a:pt x="295514" y="590849"/>
                </a:lnTo>
                <a:lnTo>
                  <a:pt x="475712" y="513746"/>
                </a:lnTo>
                <a:lnTo>
                  <a:pt x="478703" y="506281"/>
                </a:lnTo>
                <a:lnTo>
                  <a:pt x="275386" y="311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43000" y="2209786"/>
            <a:ext cx="7162800" cy="46482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74139" y="231965"/>
            <a:ext cx="62668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解决相似歧义</a:t>
            </a:r>
            <a:endParaRPr spc="-5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8523" y="5574474"/>
            <a:ext cx="7209790" cy="399468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36345" marR="5080" indent="-1224280" algn="ctr">
              <a:lnSpc>
                <a:spcPts val="3329"/>
              </a:lnSpc>
              <a:spcBef>
                <a:spcPts val="235"/>
              </a:spcBef>
            </a:pPr>
            <a:r>
              <a:rPr lang="zh-CN" altLang="en-US" sz="2400" spc="-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标定相机时，我们会假设世界几何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42925" y="1404868"/>
            <a:ext cx="8296275" cy="3776732"/>
            <a:chOff x="542925" y="1404868"/>
            <a:chExt cx="8296275" cy="3776732"/>
          </a:xfrm>
        </p:grpSpPr>
        <p:sp>
          <p:nvSpPr>
            <p:cNvPr id="2" name="object 2"/>
            <p:cNvSpPr/>
            <p:nvPr/>
          </p:nvSpPr>
          <p:spPr>
            <a:xfrm>
              <a:off x="542925" y="1404868"/>
              <a:ext cx="7981950" cy="35528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5638800" y="1752600"/>
              <a:ext cx="3200400" cy="3429000"/>
            </a:xfrm>
            <a:custGeom>
              <a:avLst/>
              <a:gdLst/>
              <a:ahLst/>
              <a:cxnLst/>
              <a:rect l="l" t="t" r="r" b="b"/>
              <a:pathLst>
                <a:path w="3200400" h="3429000">
                  <a:moveTo>
                    <a:pt x="0" y="3429000"/>
                  </a:moveTo>
                  <a:lnTo>
                    <a:pt x="3200400" y="3429000"/>
                  </a:lnTo>
                  <a:lnTo>
                    <a:pt x="3200400" y="0"/>
                  </a:lnTo>
                  <a:lnTo>
                    <a:pt x="0" y="0"/>
                  </a:lnTo>
                  <a:lnTo>
                    <a:pt x="0" y="3429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5092065" y="1696143"/>
              <a:ext cx="1366520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zh-CN" altLang="en-US" spc="30" dirty="0" smtClean="0">
                  <a:latin typeface="黑体" panose="02010609060101010101" pitchFamily="49" charset="-122"/>
                  <a:ea typeface="黑体" panose="02010609060101010101" pitchFamily="49" charset="-122"/>
                  <a:cs typeface="Arial Unicode MS"/>
                </a:rPr>
                <a:t>标定装置</a:t>
              </a:r>
              <a:endParaRPr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197100" y="2458967"/>
              <a:ext cx="177800" cy="17780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77000" y="3386067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40"/>
                  </a:lnTo>
                  <a:lnTo>
                    <a:pt x="0" y="76201"/>
                  </a:lnTo>
                  <a:lnTo>
                    <a:pt x="5988" y="105861"/>
                  </a:lnTo>
                  <a:lnTo>
                    <a:pt x="22318" y="130082"/>
                  </a:lnTo>
                  <a:lnTo>
                    <a:pt x="46539" y="146413"/>
                  </a:lnTo>
                  <a:lnTo>
                    <a:pt x="76200" y="152401"/>
                  </a:lnTo>
                  <a:lnTo>
                    <a:pt x="105860" y="146413"/>
                  </a:lnTo>
                  <a:lnTo>
                    <a:pt x="130081" y="130082"/>
                  </a:lnTo>
                  <a:lnTo>
                    <a:pt x="146411" y="105861"/>
                  </a:lnTo>
                  <a:lnTo>
                    <a:pt x="152400" y="76201"/>
                  </a:lnTo>
                  <a:lnTo>
                    <a:pt x="146411" y="46540"/>
                  </a:lnTo>
                  <a:lnTo>
                    <a:pt x="130081" y="22318"/>
                  </a:lnTo>
                  <a:lnTo>
                    <a:pt x="105860" y="5988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477000" y="3386067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76200"/>
                  </a:moveTo>
                  <a:lnTo>
                    <a:pt x="5988" y="105861"/>
                  </a:lnTo>
                  <a:lnTo>
                    <a:pt x="22318" y="130082"/>
                  </a:lnTo>
                  <a:lnTo>
                    <a:pt x="46539" y="146412"/>
                  </a:lnTo>
                  <a:lnTo>
                    <a:pt x="76200" y="152401"/>
                  </a:lnTo>
                  <a:lnTo>
                    <a:pt x="105860" y="146412"/>
                  </a:lnTo>
                  <a:lnTo>
                    <a:pt x="130081" y="130082"/>
                  </a:lnTo>
                  <a:lnTo>
                    <a:pt x="146411" y="105861"/>
                  </a:lnTo>
                  <a:lnTo>
                    <a:pt x="152400" y="76200"/>
                  </a:lnTo>
                  <a:lnTo>
                    <a:pt x="146411" y="46539"/>
                  </a:lnTo>
                  <a:lnTo>
                    <a:pt x="130081" y="22318"/>
                  </a:lnTo>
                  <a:lnTo>
                    <a:pt x="105860" y="5988"/>
                  </a:ln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7178040" y="2643732"/>
              <a:ext cx="219710" cy="38798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2620"/>
                </a:lnSpc>
              </a:pPr>
              <a:r>
                <a:rPr sz="2400" b="1" i="1" spc="-670" dirty="0">
                  <a:latin typeface="Times New Roman"/>
                  <a:cs typeface="Times New Roman"/>
                </a:rPr>
                <a:t>j</a:t>
              </a:r>
              <a:r>
                <a:rPr sz="2400" b="1" i="1" spc="-5" dirty="0">
                  <a:latin typeface="Times New Roman"/>
                  <a:cs typeface="Times New Roman"/>
                </a:rPr>
                <a:t>j</a:t>
              </a:r>
              <a:r>
                <a:rPr sz="2400" b="1" i="1" spc="-1604" baseline="-19097" dirty="0">
                  <a:latin typeface="Times New Roman"/>
                  <a:cs typeface="Times New Roman"/>
                </a:rPr>
                <a:t>C</a:t>
              </a:r>
              <a:r>
                <a:rPr sz="2400" b="1" i="1" baseline="-19097" dirty="0">
                  <a:latin typeface="Times New Roman"/>
                  <a:cs typeface="Times New Roman"/>
                </a:rPr>
                <a:t>C</a:t>
              </a:r>
              <a:endParaRPr sz="2400" baseline="-19097">
                <a:latin typeface="Times New Roman"/>
                <a:cs typeface="Times New Roman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5638800" y="2590800"/>
              <a:ext cx="2465256" cy="246398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477000" y="3386067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40"/>
                  </a:lnTo>
                  <a:lnTo>
                    <a:pt x="0" y="76201"/>
                  </a:lnTo>
                  <a:lnTo>
                    <a:pt x="5988" y="105861"/>
                  </a:lnTo>
                  <a:lnTo>
                    <a:pt x="22318" y="130082"/>
                  </a:lnTo>
                  <a:lnTo>
                    <a:pt x="46539" y="146413"/>
                  </a:lnTo>
                  <a:lnTo>
                    <a:pt x="76200" y="152401"/>
                  </a:lnTo>
                  <a:lnTo>
                    <a:pt x="105860" y="146413"/>
                  </a:lnTo>
                  <a:lnTo>
                    <a:pt x="130081" y="130082"/>
                  </a:lnTo>
                  <a:lnTo>
                    <a:pt x="146411" y="105861"/>
                  </a:lnTo>
                  <a:lnTo>
                    <a:pt x="152400" y="76201"/>
                  </a:lnTo>
                  <a:lnTo>
                    <a:pt x="146411" y="46540"/>
                  </a:lnTo>
                  <a:lnTo>
                    <a:pt x="130081" y="22318"/>
                  </a:lnTo>
                  <a:lnTo>
                    <a:pt x="105860" y="5988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477000" y="3386067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76200"/>
                  </a:moveTo>
                  <a:lnTo>
                    <a:pt x="5988" y="105861"/>
                  </a:lnTo>
                  <a:lnTo>
                    <a:pt x="22318" y="130082"/>
                  </a:lnTo>
                  <a:lnTo>
                    <a:pt x="46539" y="146412"/>
                  </a:lnTo>
                  <a:lnTo>
                    <a:pt x="76200" y="152401"/>
                  </a:lnTo>
                  <a:lnTo>
                    <a:pt x="105860" y="146412"/>
                  </a:lnTo>
                  <a:lnTo>
                    <a:pt x="130081" y="130082"/>
                  </a:lnTo>
                  <a:lnTo>
                    <a:pt x="146411" y="105861"/>
                  </a:lnTo>
                  <a:lnTo>
                    <a:pt x="152400" y="76200"/>
                  </a:lnTo>
                  <a:lnTo>
                    <a:pt x="146411" y="46539"/>
                  </a:lnTo>
                  <a:lnTo>
                    <a:pt x="130081" y="22318"/>
                  </a:lnTo>
                  <a:lnTo>
                    <a:pt x="105860" y="5988"/>
                  </a:ln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75112" y="2725181"/>
              <a:ext cx="473709" cy="584835"/>
            </a:xfrm>
            <a:custGeom>
              <a:avLst/>
              <a:gdLst/>
              <a:ahLst/>
              <a:cxnLst/>
              <a:rect l="l" t="t" r="r" b="b"/>
              <a:pathLst>
                <a:path w="473709" h="584835">
                  <a:moveTo>
                    <a:pt x="0" y="584775"/>
                  </a:moveTo>
                  <a:lnTo>
                    <a:pt x="473673" y="584775"/>
                  </a:lnTo>
                  <a:lnTo>
                    <a:pt x="473673" y="0"/>
                  </a:lnTo>
                  <a:lnTo>
                    <a:pt x="0" y="0"/>
                  </a:lnTo>
                  <a:lnTo>
                    <a:pt x="0" y="584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77878" y="2510645"/>
              <a:ext cx="4199255" cy="1014730"/>
            </a:xfrm>
            <a:custGeom>
              <a:avLst/>
              <a:gdLst/>
              <a:ahLst/>
              <a:cxnLst/>
              <a:rect l="l" t="t" r="r" b="b"/>
              <a:pathLst>
                <a:path w="4199255" h="1014729">
                  <a:moveTo>
                    <a:pt x="16243" y="0"/>
                  </a:moveTo>
                  <a:lnTo>
                    <a:pt x="0" y="74448"/>
                  </a:lnTo>
                  <a:lnTo>
                    <a:pt x="3967653" y="940117"/>
                  </a:lnTo>
                  <a:lnTo>
                    <a:pt x="3951410" y="1014566"/>
                  </a:lnTo>
                  <a:lnTo>
                    <a:pt x="4199121" y="951623"/>
                  </a:lnTo>
                  <a:lnTo>
                    <a:pt x="4092495" y="865670"/>
                  </a:lnTo>
                  <a:lnTo>
                    <a:pt x="3983897" y="865670"/>
                  </a:lnTo>
                  <a:lnTo>
                    <a:pt x="16243" y="0"/>
                  </a:lnTo>
                  <a:close/>
                </a:path>
                <a:path w="4199255" h="1014729">
                  <a:moveTo>
                    <a:pt x="4000140" y="791221"/>
                  </a:moveTo>
                  <a:lnTo>
                    <a:pt x="3983897" y="865670"/>
                  </a:lnTo>
                  <a:lnTo>
                    <a:pt x="4092495" y="865670"/>
                  </a:lnTo>
                  <a:lnTo>
                    <a:pt x="4000140" y="79122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6427416" y="1969966"/>
              <a:ext cx="876935" cy="1218923"/>
            </a:xfrm>
            <a:prstGeom prst="rect">
              <a:avLst/>
            </a:prstGeom>
          </p:spPr>
          <p:txBody>
            <a:bodyPr vert="horz" wrap="square" lIns="0" tIns="186055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465"/>
                </a:spcBef>
              </a:pPr>
              <a:r>
                <a:rPr lang="zh-CN" altLang="en-US" spc="55" dirty="0">
                  <a:latin typeface="黑体" panose="02010609060101010101" pitchFamily="49" charset="-122"/>
                  <a:ea typeface="黑体" panose="02010609060101010101" pitchFamily="49" charset="-122"/>
                  <a:cs typeface="Arial Unicode MS"/>
                </a:rPr>
                <a:t>图像</a:t>
              </a:r>
              <a:endParaRPr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endParaRPr>
            </a:p>
            <a:p>
              <a:pPr marL="139065">
                <a:lnSpc>
                  <a:spcPct val="100000"/>
                </a:lnSpc>
                <a:spcBef>
                  <a:spcPts val="1825"/>
                </a:spcBef>
              </a:pPr>
              <a:r>
                <a:rPr sz="3200" spc="100" dirty="0">
                  <a:latin typeface="Arial Unicode MS"/>
                  <a:cs typeface="Arial Unicode MS"/>
                </a:rPr>
                <a:t>p</a:t>
              </a:r>
              <a:r>
                <a:rPr sz="3150" spc="150" baseline="-19841" dirty="0">
                  <a:latin typeface="Arial Unicode MS"/>
                  <a:cs typeface="Arial Unicode MS"/>
                </a:rPr>
                <a:t>i</a:t>
              </a:r>
              <a:endParaRPr sz="3150" baseline="-19841" dirty="0">
                <a:latin typeface="Arial Unicode MS"/>
                <a:cs typeface="Arial Unicode MS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328833"/>
            <a:ext cx="9143999" cy="275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56350"/>
            <a:ext cx="9144000" cy="501650"/>
          </a:xfrm>
          <a:custGeom>
            <a:avLst/>
            <a:gdLst/>
            <a:ahLst/>
            <a:cxnLst/>
            <a:rect l="l" t="t" r="r" b="b"/>
            <a:pathLst>
              <a:path w="9144000" h="501650">
                <a:moveTo>
                  <a:pt x="0" y="501648"/>
                </a:moveTo>
                <a:lnTo>
                  <a:pt x="9144000" y="501648"/>
                </a:lnTo>
                <a:lnTo>
                  <a:pt x="9144000" y="0"/>
                </a:lnTo>
                <a:lnTo>
                  <a:pt x="0" y="0"/>
                </a:lnTo>
                <a:lnTo>
                  <a:pt x="0" y="501648"/>
                </a:lnTo>
                <a:close/>
              </a:path>
            </a:pathLst>
          </a:custGeom>
          <a:solidFill>
            <a:srgbClr val="85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6356350"/>
            <a:ext cx="9144000" cy="501650"/>
          </a:xfrm>
          <a:custGeom>
            <a:avLst/>
            <a:gdLst/>
            <a:ahLst/>
            <a:cxnLst/>
            <a:rect l="l" t="t" r="r" b="b"/>
            <a:pathLst>
              <a:path w="9144000" h="501650">
                <a:moveTo>
                  <a:pt x="0" y="0"/>
                </a:moveTo>
                <a:lnTo>
                  <a:pt x="9144000" y="0"/>
                </a:lnTo>
                <a:lnTo>
                  <a:pt x="9144000" y="501649"/>
                </a:lnTo>
                <a:lnTo>
                  <a:pt x="0" y="50164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82540" y="6464843"/>
            <a:ext cx="118999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5" dirty="0">
                <a:solidFill>
                  <a:srgbClr val="FFFFFF"/>
                </a:solidFill>
                <a:latin typeface="Verdana"/>
                <a:cs typeface="Verdana"/>
              </a:rPr>
              <a:t>Lecture </a:t>
            </a:r>
            <a:r>
              <a:rPr sz="1700" spc="50" dirty="0">
                <a:solidFill>
                  <a:srgbClr val="FFFFFF"/>
                </a:solidFill>
                <a:latin typeface="Verdana"/>
                <a:cs typeface="Verdana"/>
              </a:rPr>
              <a:t>7</a:t>
            </a:r>
            <a:r>
              <a:rPr sz="17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13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endParaRPr sz="1700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6501574"/>
            <a:ext cx="14776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65" dirty="0">
                <a:solidFill>
                  <a:srgbClr val="FFFFFF"/>
                </a:solidFill>
                <a:latin typeface="Verdana"/>
                <a:cs typeface="Verdana"/>
              </a:rPr>
              <a:t>Silvio Savarese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4065652" cy="43880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406837" y="6441249"/>
            <a:ext cx="8883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45" dirty="0">
                <a:solidFill>
                  <a:srgbClr val="FFFFFF"/>
                </a:solidFill>
                <a:latin typeface="Arial Unicode MS"/>
                <a:cs typeface="Arial Unicode MS"/>
              </a:rPr>
              <a:t>3</a:t>
            </a:r>
            <a:r>
              <a:rPr sz="1600" spc="90" dirty="0">
                <a:solidFill>
                  <a:srgbClr val="FFFFFF"/>
                </a:solidFill>
                <a:latin typeface="Arial Unicode MS"/>
                <a:cs typeface="Arial Unicode MS"/>
              </a:rPr>
              <a:t>1</a:t>
            </a:r>
            <a:r>
              <a:rPr sz="1600" spc="-185" dirty="0">
                <a:solidFill>
                  <a:srgbClr val="FFFFFF"/>
                </a:solidFill>
                <a:latin typeface="Arial Unicode MS"/>
                <a:cs typeface="Arial Unicode MS"/>
              </a:rPr>
              <a:t>-</a:t>
            </a:r>
            <a:r>
              <a:rPr sz="1600" spc="-35" dirty="0">
                <a:solidFill>
                  <a:srgbClr val="FFFFFF"/>
                </a:solidFill>
                <a:latin typeface="Arial Unicode MS"/>
                <a:cs typeface="Arial Unicode MS"/>
              </a:rPr>
              <a:t>J</a:t>
            </a:r>
            <a:r>
              <a:rPr sz="1600" spc="-40" dirty="0">
                <a:solidFill>
                  <a:srgbClr val="FFFFFF"/>
                </a:solidFill>
                <a:latin typeface="Arial Unicode MS"/>
                <a:cs typeface="Arial Unicode MS"/>
              </a:rPr>
              <a:t>a</a:t>
            </a:r>
            <a:r>
              <a:rPr sz="1600" spc="-20" dirty="0">
                <a:solidFill>
                  <a:srgbClr val="FFFFFF"/>
                </a:solidFill>
                <a:latin typeface="Arial Unicode MS"/>
                <a:cs typeface="Arial Unicode MS"/>
              </a:rPr>
              <a:t>n</a:t>
            </a:r>
            <a:r>
              <a:rPr sz="1600" spc="-185" dirty="0">
                <a:solidFill>
                  <a:srgbClr val="FFFFFF"/>
                </a:solidFill>
                <a:latin typeface="Arial Unicode MS"/>
                <a:cs typeface="Arial Unicode MS"/>
              </a:rPr>
              <a:t>-</a:t>
            </a:r>
            <a:r>
              <a:rPr sz="1600" spc="-25" dirty="0">
                <a:solidFill>
                  <a:srgbClr val="FFFFFF"/>
                </a:solidFill>
                <a:latin typeface="Arial Unicode MS"/>
                <a:cs typeface="Arial Unicode MS"/>
              </a:rPr>
              <a:t>18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749954" y="179033"/>
            <a:ext cx="2133600" cy="2717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35940" y="605801"/>
            <a:ext cx="289687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5" dirty="0">
                <a:latin typeface="黑体" panose="02010609060101010101" pitchFamily="49" charset="-122"/>
                <a:ea typeface="黑体" panose="02010609060101010101" pitchFamily="49" charset="-122"/>
              </a:rPr>
              <a:t>Lecture</a:t>
            </a:r>
            <a:r>
              <a:rPr sz="4800" spc="-8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sz="4800" dirty="0"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xfrm>
            <a:off x="535940" y="1528647"/>
            <a:ext cx="5860415" cy="37266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4800" spc="-10" dirty="0">
                <a:latin typeface="黑体" panose="02010609060101010101" pitchFamily="49" charset="-122"/>
                <a:ea typeface="黑体" panose="02010609060101010101" pitchFamily="49" charset="-122"/>
              </a:rPr>
              <a:t>多</a:t>
            </a:r>
            <a:r>
              <a:rPr lang="zh-CN" altLang="en-US" sz="4800" spc="-1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视图几何</a:t>
            </a:r>
            <a:endParaRPr sz="4800" spc="-1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0850" indent="-285750">
              <a:lnSpc>
                <a:spcPts val="3835"/>
              </a:lnSpc>
              <a:spcBef>
                <a:spcPts val="4180"/>
              </a:spcBef>
              <a:buChar char="•"/>
              <a:tabLst>
                <a:tab pos="450850" algn="l"/>
              </a:tabLst>
            </a:pPr>
            <a:r>
              <a:rPr lang="en-US" altLang="zh-CN" sz="2400" dirty="0" smtClean="0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SFM</a:t>
            </a:r>
            <a:r>
              <a:rPr lang="zh-CN" altLang="en-US" sz="2400" spc="-15" dirty="0" smtClean="0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问题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0850" indent="-285750">
              <a:lnSpc>
                <a:spcPts val="3835"/>
              </a:lnSpc>
              <a:buChar char="•"/>
              <a:tabLst>
                <a:tab pos="450850" algn="l"/>
              </a:tabLst>
            </a:pPr>
            <a:r>
              <a:rPr lang="zh-CN" altLang="en-US" sz="2400" dirty="0" smtClean="0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仿射</a:t>
            </a:r>
            <a:r>
              <a:rPr lang="en-US" altLang="zh-CN" sz="2400" dirty="0" smtClean="0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SFM</a:t>
            </a:r>
            <a:endParaRPr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0850" indent="-285750">
              <a:lnSpc>
                <a:spcPts val="3835"/>
              </a:lnSpc>
              <a:buChar char="•"/>
              <a:tabLst>
                <a:tab pos="450850" algn="l"/>
              </a:tabLst>
            </a:pPr>
            <a:r>
              <a:rPr lang="zh-CN" altLang="en-US" sz="24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透视</a:t>
            </a:r>
            <a:r>
              <a:rPr sz="24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SFM</a:t>
            </a:r>
            <a:endParaRPr lang="en-US" sz="2400" dirty="0" smtClean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0850" indent="-285750">
              <a:lnSpc>
                <a:spcPts val="3835"/>
              </a:lnSpc>
              <a:buChar char="•"/>
              <a:tabLst>
                <a:tab pos="450850" algn="l"/>
              </a:tabLst>
            </a:pPr>
            <a:r>
              <a:rPr lang="zh-CN" altLang="en-US" sz="2400" dirty="0" smtClean="0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自标定</a:t>
            </a:r>
            <a:endParaRPr lang="en-US" altLang="zh-CN" sz="2400" dirty="0" smtClean="0">
              <a:solidFill>
                <a:srgbClr val="BFBFB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0850" indent="-285750">
              <a:lnSpc>
                <a:spcPts val="3835"/>
              </a:lnSpc>
              <a:buChar char="•"/>
              <a:tabLst>
                <a:tab pos="450850" algn="l"/>
              </a:tabLst>
            </a:pPr>
            <a:r>
              <a:rPr lang="zh-CN" altLang="en-US" sz="2400" dirty="0" smtClean="0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应用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62012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7096" y="100006"/>
            <a:ext cx="63550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运动恢复结构问题</a:t>
            </a:r>
            <a:endParaRPr spc="65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144328" y="778065"/>
            <a:ext cx="302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X</a:t>
            </a:r>
            <a:r>
              <a:rPr sz="2400" i="1" baseline="-19097" dirty="0">
                <a:latin typeface="Times New Roman"/>
                <a:cs typeface="Times New Roman"/>
              </a:rPr>
              <a:t>j</a:t>
            </a:r>
            <a:endParaRPr sz="2400" baseline="-19097">
              <a:latin typeface="Times New Roman"/>
              <a:cs typeface="Times New Roman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1602739" y="1254125"/>
            <a:ext cx="5881371" cy="3765549"/>
            <a:chOff x="1602739" y="1254125"/>
            <a:chExt cx="5881371" cy="3765549"/>
          </a:xfrm>
        </p:grpSpPr>
        <p:sp>
          <p:nvSpPr>
            <p:cNvPr id="3" name="object 3"/>
            <p:cNvSpPr/>
            <p:nvPr/>
          </p:nvSpPr>
          <p:spPr>
            <a:xfrm>
              <a:off x="4622800" y="2716212"/>
              <a:ext cx="2466975" cy="1802130"/>
            </a:xfrm>
            <a:custGeom>
              <a:avLst/>
              <a:gdLst/>
              <a:ahLst/>
              <a:cxnLst/>
              <a:rect l="l" t="t" r="r" b="b"/>
              <a:pathLst>
                <a:path w="2466975" h="1802129">
                  <a:moveTo>
                    <a:pt x="2466975" y="1801812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32312" y="2716212"/>
              <a:ext cx="104775" cy="2243455"/>
            </a:xfrm>
            <a:custGeom>
              <a:avLst/>
              <a:gdLst/>
              <a:ahLst/>
              <a:cxnLst/>
              <a:rect l="l" t="t" r="r" b="b"/>
              <a:pathLst>
                <a:path w="104775" h="2243454">
                  <a:moveTo>
                    <a:pt x="0" y="2243137"/>
                  </a:moveTo>
                  <a:lnTo>
                    <a:pt x="10477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154237" y="2698749"/>
              <a:ext cx="2454275" cy="1233805"/>
            </a:xfrm>
            <a:custGeom>
              <a:avLst/>
              <a:gdLst/>
              <a:ahLst/>
              <a:cxnLst/>
              <a:rect l="l" t="t" r="r" b="b"/>
              <a:pathLst>
                <a:path w="2454275" h="1233804">
                  <a:moveTo>
                    <a:pt x="0" y="1233488"/>
                  </a:moveTo>
                  <a:lnTo>
                    <a:pt x="245427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68525" y="1262062"/>
              <a:ext cx="1986280" cy="2656205"/>
            </a:xfrm>
            <a:custGeom>
              <a:avLst/>
              <a:gdLst/>
              <a:ahLst/>
              <a:cxnLst/>
              <a:rect l="l" t="t" r="r" b="b"/>
              <a:pathLst>
                <a:path w="1986279" h="2656204">
                  <a:moveTo>
                    <a:pt x="0" y="2655887"/>
                  </a:moveTo>
                  <a:lnTo>
                    <a:pt x="19859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68525" y="2020887"/>
              <a:ext cx="1986280" cy="1897380"/>
            </a:xfrm>
            <a:custGeom>
              <a:avLst/>
              <a:gdLst/>
              <a:ahLst/>
              <a:cxnLst/>
              <a:rect l="l" t="t" r="r" b="b"/>
              <a:pathLst>
                <a:path w="1986279" h="1897379">
                  <a:moveTo>
                    <a:pt x="0" y="1897062"/>
                  </a:moveTo>
                  <a:lnTo>
                    <a:pt x="19859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68525" y="1452562"/>
              <a:ext cx="3070225" cy="2465705"/>
            </a:xfrm>
            <a:custGeom>
              <a:avLst/>
              <a:gdLst/>
              <a:ahLst/>
              <a:cxnLst/>
              <a:rect l="l" t="t" r="r" b="b"/>
              <a:pathLst>
                <a:path w="3070225" h="2465704">
                  <a:moveTo>
                    <a:pt x="0" y="2465387"/>
                  </a:moveTo>
                  <a:lnTo>
                    <a:pt x="30702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68525" y="2209800"/>
              <a:ext cx="2710180" cy="1708150"/>
            </a:xfrm>
            <a:custGeom>
              <a:avLst/>
              <a:gdLst/>
              <a:ahLst/>
              <a:cxnLst/>
              <a:rect l="l" t="t" r="r" b="b"/>
              <a:pathLst>
                <a:path w="2710179" h="1708150">
                  <a:moveTo>
                    <a:pt x="0" y="1708150"/>
                  </a:moveTo>
                  <a:lnTo>
                    <a:pt x="27098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68525" y="3157538"/>
              <a:ext cx="3070225" cy="760730"/>
            </a:xfrm>
            <a:custGeom>
              <a:avLst/>
              <a:gdLst/>
              <a:ahLst/>
              <a:cxnLst/>
              <a:rect l="l" t="t" r="r" b="b"/>
              <a:pathLst>
                <a:path w="3070225" h="760729">
                  <a:moveTo>
                    <a:pt x="0" y="760412"/>
                  </a:moveTo>
                  <a:lnTo>
                    <a:pt x="30702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54487" y="2020887"/>
              <a:ext cx="363855" cy="2951480"/>
            </a:xfrm>
            <a:custGeom>
              <a:avLst/>
              <a:gdLst/>
              <a:ahLst/>
              <a:cxnLst/>
              <a:rect l="l" t="t" r="r" b="b"/>
              <a:pathLst>
                <a:path w="363854" h="2951479">
                  <a:moveTo>
                    <a:pt x="363537" y="2951162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18025" y="1452562"/>
              <a:ext cx="720725" cy="3519804"/>
            </a:xfrm>
            <a:custGeom>
              <a:avLst/>
              <a:gdLst/>
              <a:ahLst/>
              <a:cxnLst/>
              <a:rect l="l" t="t" r="r" b="b"/>
              <a:pathLst>
                <a:path w="720725" h="3519804">
                  <a:moveTo>
                    <a:pt x="0" y="3519487"/>
                  </a:moveTo>
                  <a:lnTo>
                    <a:pt x="7207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54487" y="1262062"/>
              <a:ext cx="363855" cy="3710304"/>
            </a:xfrm>
            <a:custGeom>
              <a:avLst/>
              <a:gdLst/>
              <a:ahLst/>
              <a:cxnLst/>
              <a:rect l="l" t="t" r="r" b="b"/>
              <a:pathLst>
                <a:path w="363854" h="3710304">
                  <a:moveTo>
                    <a:pt x="363537" y="3709987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18025" y="2209800"/>
              <a:ext cx="360680" cy="2762250"/>
            </a:xfrm>
            <a:custGeom>
              <a:avLst/>
              <a:gdLst/>
              <a:ahLst/>
              <a:cxnLst/>
              <a:rect l="l" t="t" r="r" b="b"/>
              <a:pathLst>
                <a:path w="360679" h="2762250">
                  <a:moveTo>
                    <a:pt x="0" y="2762250"/>
                  </a:moveTo>
                  <a:lnTo>
                    <a:pt x="3603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18025" y="3157537"/>
              <a:ext cx="720725" cy="1814830"/>
            </a:xfrm>
            <a:custGeom>
              <a:avLst/>
              <a:gdLst/>
              <a:ahLst/>
              <a:cxnLst/>
              <a:rect l="l" t="t" r="r" b="b"/>
              <a:pathLst>
                <a:path w="720725" h="1814829">
                  <a:moveTo>
                    <a:pt x="0" y="1814512"/>
                  </a:moveTo>
                  <a:lnTo>
                    <a:pt x="7207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54487" y="2020887"/>
              <a:ext cx="2889250" cy="2465705"/>
            </a:xfrm>
            <a:custGeom>
              <a:avLst/>
              <a:gdLst/>
              <a:ahLst/>
              <a:cxnLst/>
              <a:rect l="l" t="t" r="r" b="b"/>
              <a:pathLst>
                <a:path w="2889250" h="2465704">
                  <a:moveTo>
                    <a:pt x="2889250" y="2465387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54487" y="1262062"/>
              <a:ext cx="2889250" cy="3224530"/>
            </a:xfrm>
            <a:custGeom>
              <a:avLst/>
              <a:gdLst/>
              <a:ahLst/>
              <a:cxnLst/>
              <a:rect l="l" t="t" r="r" b="b"/>
              <a:pathLst>
                <a:path w="2889250" h="3224529">
                  <a:moveTo>
                    <a:pt x="2889250" y="3224212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238749" y="1452562"/>
              <a:ext cx="1805305" cy="3034030"/>
            </a:xfrm>
            <a:custGeom>
              <a:avLst/>
              <a:gdLst/>
              <a:ahLst/>
              <a:cxnLst/>
              <a:rect l="l" t="t" r="r" b="b"/>
              <a:pathLst>
                <a:path w="1805304" h="3034029">
                  <a:moveTo>
                    <a:pt x="1804988" y="3033712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878387" y="2209800"/>
              <a:ext cx="2165350" cy="2276475"/>
            </a:xfrm>
            <a:custGeom>
              <a:avLst/>
              <a:gdLst/>
              <a:ahLst/>
              <a:cxnLst/>
              <a:rect l="l" t="t" r="r" b="b"/>
              <a:pathLst>
                <a:path w="2165350" h="2276475">
                  <a:moveTo>
                    <a:pt x="2165350" y="2276475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238749" y="3157537"/>
              <a:ext cx="1805305" cy="1329055"/>
            </a:xfrm>
            <a:custGeom>
              <a:avLst/>
              <a:gdLst/>
              <a:ahLst/>
              <a:cxnLst/>
              <a:rect l="l" t="t" r="r" b="b"/>
              <a:pathLst>
                <a:path w="1805304" h="1329054">
                  <a:moveTo>
                    <a:pt x="1804988" y="1328737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68525" y="2778125"/>
              <a:ext cx="1084580" cy="1139825"/>
            </a:xfrm>
            <a:custGeom>
              <a:avLst/>
              <a:gdLst/>
              <a:ahLst/>
              <a:cxnLst/>
              <a:rect l="l" t="t" r="r" b="b"/>
              <a:pathLst>
                <a:path w="1084579" h="1139825">
                  <a:moveTo>
                    <a:pt x="1084263" y="1139825"/>
                  </a:moveTo>
                  <a:lnTo>
                    <a:pt x="0" y="854870"/>
                  </a:lnTo>
                  <a:lnTo>
                    <a:pt x="0" y="0"/>
                  </a:lnTo>
                  <a:lnTo>
                    <a:pt x="1084263" y="284955"/>
                  </a:lnTo>
                  <a:lnTo>
                    <a:pt x="1084263" y="113982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780087" y="3157538"/>
              <a:ext cx="1084580" cy="1139825"/>
            </a:xfrm>
            <a:custGeom>
              <a:avLst/>
              <a:gdLst/>
              <a:ahLst/>
              <a:cxnLst/>
              <a:rect l="l" t="t" r="r" b="b"/>
              <a:pathLst>
                <a:path w="1084579" h="1139825">
                  <a:moveTo>
                    <a:pt x="0" y="1139825"/>
                  </a:moveTo>
                  <a:lnTo>
                    <a:pt x="1084263" y="854870"/>
                  </a:lnTo>
                  <a:lnTo>
                    <a:pt x="1084263" y="0"/>
                  </a:lnTo>
                  <a:lnTo>
                    <a:pt x="0" y="284955"/>
                  </a:lnTo>
                  <a:lnTo>
                    <a:pt x="0" y="113982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127250" y="3860800"/>
              <a:ext cx="111125" cy="1158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73575" y="4903787"/>
              <a:ext cx="112713" cy="11588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016750" y="4446587"/>
              <a:ext cx="112713" cy="1143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083050" y="1254125"/>
              <a:ext cx="112713" cy="11747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197475" y="1411287"/>
              <a:ext cx="111125" cy="11588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113212" y="1949450"/>
              <a:ext cx="111125" cy="11588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19650" y="2170112"/>
              <a:ext cx="111125" cy="11747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197475" y="3117850"/>
              <a:ext cx="111125" cy="11747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579937" y="2627312"/>
              <a:ext cx="112712" cy="11747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592387" y="3213100"/>
              <a:ext cx="112712" cy="11588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833687" y="3165475"/>
              <a:ext cx="112712" cy="11588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759075" y="3417887"/>
              <a:ext cx="111125" cy="11747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938462" y="3451225"/>
              <a:ext cx="112712" cy="11430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030537" y="3654425"/>
              <a:ext cx="112712" cy="11747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624137" y="3451225"/>
              <a:ext cx="111125" cy="11430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324350" y="3860800"/>
              <a:ext cx="112713" cy="11588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502150" y="4173537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43656" y="0"/>
                  </a:moveTo>
                  <a:lnTo>
                    <a:pt x="26663" y="3555"/>
                  </a:lnTo>
                  <a:lnTo>
                    <a:pt x="12786" y="13251"/>
                  </a:lnTo>
                  <a:lnTo>
                    <a:pt x="3430" y="27632"/>
                  </a:lnTo>
                  <a:lnTo>
                    <a:pt x="0" y="45243"/>
                  </a:lnTo>
                  <a:lnTo>
                    <a:pt x="3430" y="62854"/>
                  </a:lnTo>
                  <a:lnTo>
                    <a:pt x="12786" y="77235"/>
                  </a:lnTo>
                  <a:lnTo>
                    <a:pt x="26663" y="86931"/>
                  </a:lnTo>
                  <a:lnTo>
                    <a:pt x="43656" y="90487"/>
                  </a:lnTo>
                  <a:lnTo>
                    <a:pt x="60649" y="86931"/>
                  </a:lnTo>
                  <a:lnTo>
                    <a:pt x="74525" y="77235"/>
                  </a:lnTo>
                  <a:lnTo>
                    <a:pt x="83881" y="62854"/>
                  </a:lnTo>
                  <a:lnTo>
                    <a:pt x="87312" y="45243"/>
                  </a:lnTo>
                  <a:lnTo>
                    <a:pt x="83881" y="27632"/>
                  </a:lnTo>
                  <a:lnTo>
                    <a:pt x="74525" y="13251"/>
                  </a:lnTo>
                  <a:lnTo>
                    <a:pt x="60649" y="3555"/>
                  </a:lnTo>
                  <a:lnTo>
                    <a:pt x="43656" y="0"/>
                  </a:lnTo>
                  <a:close/>
                </a:path>
              </a:pathLst>
            </a:custGeom>
            <a:solidFill>
              <a:srgbClr val="217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502150" y="4173537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0" y="45243"/>
                  </a:moveTo>
                  <a:lnTo>
                    <a:pt x="3430" y="27632"/>
                  </a:lnTo>
                  <a:lnTo>
                    <a:pt x="12786" y="13251"/>
                  </a:lnTo>
                  <a:lnTo>
                    <a:pt x="26663" y="3555"/>
                  </a:lnTo>
                  <a:lnTo>
                    <a:pt x="43656" y="0"/>
                  </a:lnTo>
                  <a:lnTo>
                    <a:pt x="60649" y="3555"/>
                  </a:lnTo>
                  <a:lnTo>
                    <a:pt x="74526" y="13251"/>
                  </a:lnTo>
                  <a:lnTo>
                    <a:pt x="83882" y="27632"/>
                  </a:lnTo>
                  <a:lnTo>
                    <a:pt x="87313" y="45243"/>
                  </a:lnTo>
                  <a:lnTo>
                    <a:pt x="83882" y="62854"/>
                  </a:lnTo>
                  <a:lnTo>
                    <a:pt x="74526" y="77235"/>
                  </a:lnTo>
                  <a:lnTo>
                    <a:pt x="60649" y="86931"/>
                  </a:lnTo>
                  <a:lnTo>
                    <a:pt x="43656" y="90487"/>
                  </a:lnTo>
                  <a:lnTo>
                    <a:pt x="26663" y="86931"/>
                  </a:lnTo>
                  <a:lnTo>
                    <a:pt x="12786" y="77235"/>
                  </a:lnTo>
                  <a:lnTo>
                    <a:pt x="3430" y="62854"/>
                  </a:lnTo>
                  <a:lnTo>
                    <a:pt x="0" y="45243"/>
                  </a:lnTo>
                  <a:close/>
                </a:path>
              </a:pathLst>
            </a:custGeom>
            <a:ln w="25400">
              <a:solidFill>
                <a:srgbClr val="2175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670425" y="3844925"/>
              <a:ext cx="112713" cy="11588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592637" y="4079875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43656" y="0"/>
                  </a:moveTo>
                  <a:lnTo>
                    <a:pt x="26663" y="3555"/>
                  </a:lnTo>
                  <a:lnTo>
                    <a:pt x="12786" y="13251"/>
                  </a:lnTo>
                  <a:lnTo>
                    <a:pt x="3430" y="27632"/>
                  </a:lnTo>
                  <a:lnTo>
                    <a:pt x="0" y="45243"/>
                  </a:lnTo>
                  <a:lnTo>
                    <a:pt x="3430" y="62854"/>
                  </a:lnTo>
                  <a:lnTo>
                    <a:pt x="12786" y="77235"/>
                  </a:lnTo>
                  <a:lnTo>
                    <a:pt x="26663" y="86931"/>
                  </a:lnTo>
                  <a:lnTo>
                    <a:pt x="43656" y="90487"/>
                  </a:lnTo>
                  <a:lnTo>
                    <a:pt x="60649" y="86931"/>
                  </a:lnTo>
                  <a:lnTo>
                    <a:pt x="74525" y="77235"/>
                  </a:lnTo>
                  <a:lnTo>
                    <a:pt x="83881" y="62854"/>
                  </a:lnTo>
                  <a:lnTo>
                    <a:pt x="87312" y="45243"/>
                  </a:lnTo>
                  <a:lnTo>
                    <a:pt x="83881" y="27632"/>
                  </a:lnTo>
                  <a:lnTo>
                    <a:pt x="74525" y="13251"/>
                  </a:lnTo>
                  <a:lnTo>
                    <a:pt x="60649" y="3555"/>
                  </a:lnTo>
                  <a:lnTo>
                    <a:pt x="43656" y="0"/>
                  </a:lnTo>
                  <a:close/>
                </a:path>
              </a:pathLst>
            </a:custGeom>
            <a:solidFill>
              <a:srgbClr val="217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592637" y="4079875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0" y="45244"/>
                  </a:moveTo>
                  <a:lnTo>
                    <a:pt x="3430" y="27632"/>
                  </a:lnTo>
                  <a:lnTo>
                    <a:pt x="12786" y="13251"/>
                  </a:lnTo>
                  <a:lnTo>
                    <a:pt x="26663" y="3555"/>
                  </a:lnTo>
                  <a:lnTo>
                    <a:pt x="43656" y="0"/>
                  </a:lnTo>
                  <a:lnTo>
                    <a:pt x="60648" y="3555"/>
                  </a:lnTo>
                  <a:lnTo>
                    <a:pt x="74525" y="13251"/>
                  </a:lnTo>
                  <a:lnTo>
                    <a:pt x="83881" y="27632"/>
                  </a:lnTo>
                  <a:lnTo>
                    <a:pt x="87312" y="45244"/>
                  </a:lnTo>
                  <a:lnTo>
                    <a:pt x="83881" y="62855"/>
                  </a:lnTo>
                  <a:lnTo>
                    <a:pt x="74525" y="77236"/>
                  </a:lnTo>
                  <a:lnTo>
                    <a:pt x="60648" y="86932"/>
                  </a:lnTo>
                  <a:lnTo>
                    <a:pt x="43656" y="90488"/>
                  </a:lnTo>
                  <a:lnTo>
                    <a:pt x="26663" y="86932"/>
                  </a:lnTo>
                  <a:lnTo>
                    <a:pt x="12786" y="77236"/>
                  </a:lnTo>
                  <a:lnTo>
                    <a:pt x="3430" y="62855"/>
                  </a:lnTo>
                  <a:lnTo>
                    <a:pt x="0" y="45244"/>
                  </a:lnTo>
                  <a:close/>
                </a:path>
              </a:pathLst>
            </a:custGeom>
            <a:ln w="25400">
              <a:solidFill>
                <a:srgbClr val="2175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729162" y="4270375"/>
              <a:ext cx="112712" cy="11747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395787" y="4189412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43656" y="0"/>
                  </a:moveTo>
                  <a:lnTo>
                    <a:pt x="26663" y="3555"/>
                  </a:lnTo>
                  <a:lnTo>
                    <a:pt x="12786" y="13251"/>
                  </a:lnTo>
                  <a:lnTo>
                    <a:pt x="3430" y="27632"/>
                  </a:lnTo>
                  <a:lnTo>
                    <a:pt x="0" y="45243"/>
                  </a:lnTo>
                  <a:lnTo>
                    <a:pt x="3430" y="62854"/>
                  </a:lnTo>
                  <a:lnTo>
                    <a:pt x="12786" y="77235"/>
                  </a:lnTo>
                  <a:lnTo>
                    <a:pt x="26663" y="86931"/>
                  </a:lnTo>
                  <a:lnTo>
                    <a:pt x="43656" y="90487"/>
                  </a:lnTo>
                  <a:lnTo>
                    <a:pt x="60649" y="86931"/>
                  </a:lnTo>
                  <a:lnTo>
                    <a:pt x="74525" y="77235"/>
                  </a:lnTo>
                  <a:lnTo>
                    <a:pt x="83881" y="62854"/>
                  </a:lnTo>
                  <a:lnTo>
                    <a:pt x="87312" y="45243"/>
                  </a:lnTo>
                  <a:lnTo>
                    <a:pt x="83881" y="27632"/>
                  </a:lnTo>
                  <a:lnTo>
                    <a:pt x="74525" y="13251"/>
                  </a:lnTo>
                  <a:lnTo>
                    <a:pt x="60649" y="3555"/>
                  </a:lnTo>
                  <a:lnTo>
                    <a:pt x="43656" y="0"/>
                  </a:lnTo>
                  <a:close/>
                </a:path>
              </a:pathLst>
            </a:custGeom>
            <a:solidFill>
              <a:srgbClr val="217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395787" y="4189412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0" y="45243"/>
                  </a:moveTo>
                  <a:lnTo>
                    <a:pt x="3430" y="27632"/>
                  </a:lnTo>
                  <a:lnTo>
                    <a:pt x="12786" y="13251"/>
                  </a:lnTo>
                  <a:lnTo>
                    <a:pt x="26663" y="3555"/>
                  </a:lnTo>
                  <a:lnTo>
                    <a:pt x="43656" y="0"/>
                  </a:lnTo>
                  <a:lnTo>
                    <a:pt x="60648" y="3555"/>
                  </a:lnTo>
                  <a:lnTo>
                    <a:pt x="74525" y="13251"/>
                  </a:lnTo>
                  <a:lnTo>
                    <a:pt x="83881" y="27632"/>
                  </a:lnTo>
                  <a:lnTo>
                    <a:pt x="87312" y="45243"/>
                  </a:lnTo>
                  <a:lnTo>
                    <a:pt x="83881" y="62854"/>
                  </a:lnTo>
                  <a:lnTo>
                    <a:pt x="74525" y="77235"/>
                  </a:lnTo>
                  <a:lnTo>
                    <a:pt x="60648" y="86931"/>
                  </a:lnTo>
                  <a:lnTo>
                    <a:pt x="43656" y="90487"/>
                  </a:lnTo>
                  <a:lnTo>
                    <a:pt x="26663" y="86931"/>
                  </a:lnTo>
                  <a:lnTo>
                    <a:pt x="12786" y="77235"/>
                  </a:lnTo>
                  <a:lnTo>
                    <a:pt x="3430" y="62854"/>
                  </a:lnTo>
                  <a:lnTo>
                    <a:pt x="0" y="45243"/>
                  </a:lnTo>
                  <a:close/>
                </a:path>
              </a:pathLst>
            </a:custGeom>
            <a:ln w="25400">
              <a:solidFill>
                <a:srgbClr val="2175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173787" y="3513137"/>
              <a:ext cx="112712" cy="11588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415087" y="3451225"/>
              <a:ext cx="112712" cy="11430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205537" y="3719512"/>
              <a:ext cx="215900" cy="14605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340475" y="3971925"/>
              <a:ext cx="111125" cy="11430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054725" y="3733800"/>
              <a:ext cx="111125" cy="117475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 txBox="1"/>
            <p:nvPr/>
          </p:nvSpPr>
          <p:spPr>
            <a:xfrm>
              <a:off x="2288539" y="2831210"/>
              <a:ext cx="33591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3600" b="1" baseline="12731" dirty="0">
                  <a:latin typeface="Times New Roman"/>
                  <a:cs typeface="Times New Roman"/>
                </a:rPr>
                <a:t>x</a:t>
              </a:r>
              <a:r>
                <a:rPr sz="1600" dirty="0">
                  <a:latin typeface="Times New Roman"/>
                  <a:cs typeface="Times New Roman"/>
                </a:rPr>
                <a:t>1</a:t>
              </a:r>
              <a:r>
                <a:rPr sz="1600" i="1" dirty="0">
                  <a:latin typeface="Times New Roman"/>
                  <a:cs typeface="Times New Roman"/>
                </a:rPr>
                <a:t>j</a:t>
              </a:r>
              <a:endParaRPr sz="1600">
                <a:latin typeface="Times New Roman"/>
                <a:cs typeface="Times New Roman"/>
              </a:endParaRPr>
            </a:p>
          </p:txBody>
        </p:sp>
        <p:sp>
          <p:nvSpPr>
            <p:cNvPr id="53" name="object 53"/>
            <p:cNvSpPr txBox="1"/>
            <p:nvPr/>
          </p:nvSpPr>
          <p:spPr>
            <a:xfrm>
              <a:off x="3860800" y="3725862"/>
              <a:ext cx="1325880" cy="922655"/>
            </a:xfrm>
            <a:prstGeom prst="rect">
              <a:avLst/>
            </a:prstGeom>
            <a:ln w="25400">
              <a:solidFill>
                <a:srgbClr val="000000"/>
              </a:solidFill>
            </a:ln>
          </p:spPr>
          <p:txBody>
            <a:bodyPr vert="horz" wrap="square" lIns="0" tIns="108585" rIns="0" bIns="0" rtlCol="0">
              <a:spAutoFit/>
            </a:bodyPr>
            <a:lstStyle/>
            <a:p>
              <a:pPr marL="48260">
                <a:lnSpc>
                  <a:spcPct val="100000"/>
                </a:lnSpc>
                <a:spcBef>
                  <a:spcPts val="855"/>
                </a:spcBef>
              </a:pPr>
              <a:r>
                <a:rPr sz="3600" b="1" baseline="12731" dirty="0">
                  <a:latin typeface="Times New Roman"/>
                  <a:cs typeface="Times New Roman"/>
                </a:rPr>
                <a:t>x</a:t>
              </a:r>
              <a:r>
                <a:rPr sz="1600" dirty="0">
                  <a:latin typeface="Times New Roman"/>
                  <a:cs typeface="Times New Roman"/>
                </a:rPr>
                <a:t>2</a:t>
              </a:r>
              <a:r>
                <a:rPr sz="1600" i="1" dirty="0">
                  <a:latin typeface="Times New Roman"/>
                  <a:cs typeface="Times New Roman"/>
                </a:rPr>
                <a:t>j</a:t>
              </a:r>
              <a:endParaRPr sz="1600">
                <a:latin typeface="Times New Roman"/>
                <a:cs typeface="Times New Roman"/>
              </a:endParaRPr>
            </a:p>
          </p:txBody>
        </p:sp>
        <p:sp>
          <p:nvSpPr>
            <p:cNvPr id="55" name="object 55"/>
            <p:cNvSpPr txBox="1"/>
            <p:nvPr/>
          </p:nvSpPr>
          <p:spPr>
            <a:xfrm>
              <a:off x="1602739" y="3292665"/>
              <a:ext cx="41465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spc="-5" dirty="0">
                  <a:latin typeface="Times New Roman"/>
                  <a:cs typeface="Times New Roman"/>
                </a:rPr>
                <a:t>M</a:t>
              </a:r>
              <a:r>
                <a:rPr sz="2400" baseline="-19097" dirty="0">
                  <a:latin typeface="Times New Roman"/>
                  <a:cs typeface="Times New Roman"/>
                </a:rPr>
                <a:t>1</a:t>
              </a:r>
              <a:endParaRPr sz="2400" baseline="-19097">
                <a:latin typeface="Times New Roman"/>
                <a:cs typeface="Times New Roman"/>
              </a:endParaRPr>
            </a:p>
          </p:txBody>
        </p:sp>
        <p:sp>
          <p:nvSpPr>
            <p:cNvPr id="56" name="object 56"/>
            <p:cNvSpPr txBox="1"/>
            <p:nvPr/>
          </p:nvSpPr>
          <p:spPr>
            <a:xfrm>
              <a:off x="5336540" y="4435665"/>
              <a:ext cx="41465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spc="-5" dirty="0">
                  <a:latin typeface="Times New Roman"/>
                  <a:cs typeface="Times New Roman"/>
                </a:rPr>
                <a:t>M</a:t>
              </a:r>
              <a:r>
                <a:rPr sz="2400" baseline="-19097" dirty="0">
                  <a:latin typeface="Times New Roman"/>
                  <a:cs typeface="Times New Roman"/>
                </a:rPr>
                <a:t>2</a:t>
              </a:r>
              <a:endParaRPr sz="2400" baseline="-19097">
                <a:latin typeface="Times New Roman"/>
                <a:cs typeface="Times New Roman"/>
              </a:endParaRPr>
            </a:p>
          </p:txBody>
        </p:sp>
        <p:sp>
          <p:nvSpPr>
            <p:cNvPr id="57" name="object 57"/>
            <p:cNvSpPr txBox="1"/>
            <p:nvPr/>
          </p:nvSpPr>
          <p:spPr>
            <a:xfrm>
              <a:off x="7012940" y="2740341"/>
              <a:ext cx="471170" cy="10998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80645" marR="5080" indent="-68580">
                <a:lnSpc>
                  <a:spcPct val="146800"/>
                </a:lnSpc>
                <a:spcBef>
                  <a:spcPts val="100"/>
                </a:spcBef>
              </a:pPr>
              <a:r>
                <a:rPr sz="2400" b="1" spc="-5" dirty="0">
                  <a:latin typeface="Times New Roman"/>
                  <a:cs typeface="Times New Roman"/>
                </a:rPr>
                <a:t>M</a:t>
              </a:r>
              <a:r>
                <a:rPr sz="2400" baseline="-19097" dirty="0">
                  <a:latin typeface="Times New Roman"/>
                  <a:cs typeface="Times New Roman"/>
                </a:rPr>
                <a:t>m  </a:t>
              </a:r>
              <a:r>
                <a:rPr sz="3600" b="1" baseline="12731" dirty="0">
                  <a:latin typeface="Times New Roman"/>
                  <a:cs typeface="Times New Roman"/>
                </a:rPr>
                <a:t>x</a:t>
              </a:r>
              <a:r>
                <a:rPr sz="1600" spc="0" dirty="0">
                  <a:latin typeface="Times New Roman"/>
                  <a:cs typeface="Times New Roman"/>
                </a:rPr>
                <a:t>m</a:t>
              </a:r>
              <a:r>
                <a:rPr sz="1600" i="1" dirty="0">
                  <a:latin typeface="Times New Roman"/>
                  <a:cs typeface="Times New Roman"/>
                </a:rPr>
                <a:t>j</a:t>
              </a:r>
              <a:endParaRPr sz="1600">
                <a:latin typeface="Times New Roman"/>
                <a:cs typeface="Times New Roman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6300787" y="3546812"/>
              <a:ext cx="748030" cy="121920"/>
            </a:xfrm>
            <a:custGeom>
              <a:avLst/>
              <a:gdLst/>
              <a:ahLst/>
              <a:cxnLst/>
              <a:rect l="l" t="t" r="r" b="b"/>
              <a:pathLst>
                <a:path w="748029" h="121920">
                  <a:moveTo>
                    <a:pt x="314526" y="50514"/>
                  </a:moveTo>
                  <a:lnTo>
                    <a:pt x="74429" y="50514"/>
                  </a:lnTo>
                  <a:lnTo>
                    <a:pt x="744782" y="121828"/>
                  </a:lnTo>
                  <a:lnTo>
                    <a:pt x="747468" y="96572"/>
                  </a:lnTo>
                  <a:lnTo>
                    <a:pt x="314526" y="50514"/>
                  </a:lnTo>
                  <a:close/>
                </a:path>
                <a:path w="748029" h="121920">
                  <a:moveTo>
                    <a:pt x="79802" y="0"/>
                  </a:moveTo>
                  <a:lnTo>
                    <a:pt x="0" y="29824"/>
                  </a:lnTo>
                  <a:lnTo>
                    <a:pt x="71742" y="75772"/>
                  </a:lnTo>
                  <a:lnTo>
                    <a:pt x="74429" y="50514"/>
                  </a:lnTo>
                  <a:lnTo>
                    <a:pt x="314526" y="50514"/>
                  </a:lnTo>
                  <a:lnTo>
                    <a:pt x="77116" y="25257"/>
                  </a:lnTo>
                  <a:lnTo>
                    <a:pt x="798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459740" y="5267345"/>
            <a:ext cx="5476240" cy="1285608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400" spc="-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从 </a:t>
            </a:r>
            <a:r>
              <a:rPr lang="en-US" altLang="zh-CN" sz="2400" i="1" spc="-95" dirty="0">
                <a:latin typeface="Arial"/>
                <a:cs typeface="Arial"/>
              </a:rPr>
              <a:t>m</a:t>
            </a:r>
            <a:r>
              <a:rPr lang="zh-CN" altLang="en-US" sz="2400" spc="-95" dirty="0">
                <a:latin typeface="Arial"/>
                <a:cs typeface="Arial"/>
              </a:rPr>
              <a:t> </a:t>
            </a:r>
            <a:r>
              <a:rPr lang="en-US" altLang="zh-CN" sz="2400" spc="-95" dirty="0">
                <a:latin typeface="Arial"/>
                <a:cs typeface="Arial"/>
              </a:rPr>
              <a:t>× </a:t>
            </a:r>
            <a:r>
              <a:rPr lang="en-US" altLang="zh-CN" sz="2400" i="1" spc="-95" dirty="0">
                <a:latin typeface="Arial"/>
                <a:cs typeface="Arial"/>
              </a:rPr>
              <a:t>n  </a:t>
            </a:r>
            <a:r>
              <a:rPr lang="zh-CN" altLang="en-US" sz="2400" spc="-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个观测值 </a:t>
            </a:r>
            <a:r>
              <a:rPr lang="en-US" altLang="zh-CN" sz="2400" b="1" dirty="0" err="1">
                <a:latin typeface="Times New Roman"/>
                <a:cs typeface="Times New Roman"/>
              </a:rPr>
              <a:t>X</a:t>
            </a:r>
            <a:r>
              <a:rPr lang="en-US" altLang="zh-CN" sz="2400" i="1" baseline="-19097" dirty="0" err="1">
                <a:latin typeface="Times New Roman"/>
                <a:cs typeface="Times New Roman"/>
              </a:rPr>
              <a:t>ij</a:t>
            </a:r>
            <a:r>
              <a:rPr lang="zh-CN" altLang="en-US" sz="2400" spc="38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估计</a:t>
            </a:r>
            <a:r>
              <a:rPr lang="en-US" altLang="zh-CN" sz="2400" spc="-1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:</a:t>
            </a:r>
          </a:p>
          <a:p>
            <a:pPr marL="35560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altLang="zh-CN" sz="2400" i="1" spc="-95" dirty="0">
                <a:latin typeface="Arial"/>
                <a:cs typeface="Arial"/>
              </a:rPr>
              <a:t>m </a:t>
            </a:r>
            <a:r>
              <a:rPr lang="zh-CN" altLang="en-US" sz="2400" spc="-9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个</a:t>
            </a:r>
            <a:r>
              <a:rPr lang="zh-CN" altLang="en-US" sz="2400" spc="3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投影矩阵 </a:t>
            </a:r>
            <a:r>
              <a:rPr lang="en-US" altLang="zh-CN" sz="2400" b="1" spc="-5" dirty="0" err="1" smtClean="0">
                <a:latin typeface="Times New Roman"/>
                <a:cs typeface="Times New Roman"/>
              </a:rPr>
              <a:t>M</a:t>
            </a:r>
            <a:r>
              <a:rPr lang="en-US" altLang="zh-CN" sz="2400" i="1" spc="-7" baseline="-19097" dirty="0" err="1" smtClean="0">
                <a:latin typeface="Times New Roman"/>
                <a:cs typeface="Times New Roman"/>
              </a:rPr>
              <a:t>i</a:t>
            </a:r>
            <a:r>
              <a:rPr lang="en-US" altLang="zh-CN" sz="2400" spc="330" dirty="0" smtClean="0">
                <a:solidFill>
                  <a:srgbClr val="CC3300"/>
                </a:solidFill>
                <a:latin typeface="Arial Unicode MS"/>
                <a:cs typeface="Arial Unicode MS"/>
              </a:rPr>
              <a:t> </a:t>
            </a:r>
            <a:r>
              <a:rPr lang="en-US" altLang="zh-CN" sz="2400" spc="-65" dirty="0">
                <a:solidFill>
                  <a:srgbClr val="CC3300"/>
                </a:solidFill>
                <a:latin typeface="Arial Unicode MS"/>
                <a:cs typeface="Arial Unicode MS"/>
              </a:rPr>
              <a:t>= </a:t>
            </a:r>
            <a:r>
              <a:rPr lang="en-US" altLang="zh-CN" sz="2400" spc="-65" dirty="0" smtClean="0">
                <a:solidFill>
                  <a:srgbClr val="CC3300"/>
                </a:solidFill>
                <a:latin typeface="Arial Unicode MS"/>
                <a:cs typeface="Arial Unicode MS"/>
              </a:rPr>
              <a:t> </a:t>
            </a:r>
            <a:r>
              <a:rPr lang="zh-CN" altLang="en-US" sz="2400" spc="15" dirty="0">
                <a:solidFill>
                  <a:srgbClr val="CC3300"/>
                </a:solidFill>
                <a:latin typeface="Arial Unicode MS"/>
                <a:cs typeface="Arial Unicode MS"/>
              </a:rPr>
              <a:t>运动</a:t>
            </a:r>
            <a:endParaRPr sz="2400" dirty="0" smtClean="0">
              <a:latin typeface="Arial Unicode MS"/>
              <a:cs typeface="Arial Unicode MS"/>
            </a:endParaRPr>
          </a:p>
          <a:p>
            <a:pPr marL="355600" indent="-342900">
              <a:spcBef>
                <a:spcPts val="455"/>
              </a:spcBef>
              <a:buSzPct val="95833"/>
              <a:buFont typeface="Arial" panose="020B0604020202020204" pitchFamily="34" charset="0"/>
              <a:buChar char="•"/>
              <a:tabLst>
                <a:tab pos="243204" algn="l"/>
              </a:tabLst>
            </a:pPr>
            <a:r>
              <a:rPr lang="en-US" altLang="zh-CN" sz="2400" i="1" spc="-15" dirty="0">
                <a:latin typeface="Arial"/>
                <a:cs typeface="Arial"/>
              </a:rPr>
              <a:t>n  </a:t>
            </a:r>
            <a:r>
              <a:rPr lang="zh-CN" altLang="en-US" sz="2400" spc="-1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个</a:t>
            </a:r>
            <a:r>
              <a:rPr lang="en-US" altLang="zh-CN" sz="2400" spc="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3D</a:t>
            </a:r>
            <a:r>
              <a:rPr lang="zh-CN" altLang="en-US" sz="2400" spc="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点</a:t>
            </a:r>
            <a:r>
              <a:rPr lang="zh-CN" altLang="en-US" sz="2400" spc="1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lang="en-US" altLang="zh-CN" sz="2400" b="1" dirty="0" err="1" smtClean="0">
                <a:latin typeface="Times New Roman"/>
                <a:cs typeface="Times New Roman"/>
              </a:rPr>
              <a:t>X</a:t>
            </a:r>
            <a:r>
              <a:rPr lang="en-US" altLang="zh-CN" sz="2400" i="1" baseline="-19097" dirty="0" err="1" smtClean="0">
                <a:latin typeface="Times New Roman"/>
                <a:cs typeface="Times New Roman"/>
              </a:rPr>
              <a:t>j</a:t>
            </a:r>
            <a:r>
              <a:rPr sz="2400" i="1" baseline="-19097" dirty="0" smtClean="0">
                <a:latin typeface="Times New Roman"/>
                <a:cs typeface="Times New Roman"/>
              </a:rPr>
              <a:t> </a:t>
            </a:r>
            <a:r>
              <a:rPr sz="3600" spc="-60" baseline="-5787" dirty="0" smtClean="0">
                <a:solidFill>
                  <a:srgbClr val="CC3300"/>
                </a:solidFill>
                <a:latin typeface="Arial Unicode MS"/>
                <a:cs typeface="Arial Unicode MS"/>
              </a:rPr>
              <a:t> </a:t>
            </a:r>
            <a:r>
              <a:rPr lang="en-US" altLang="zh-CN" sz="3600" spc="112" baseline="-5787" dirty="0" smtClean="0">
                <a:solidFill>
                  <a:srgbClr val="CC3300"/>
                </a:solidFill>
                <a:latin typeface="Arial Unicode MS"/>
                <a:cs typeface="Arial Unicode MS"/>
              </a:rPr>
              <a:t>= </a:t>
            </a:r>
            <a:r>
              <a:rPr lang="zh-CN" altLang="en-US" sz="3600" spc="-30" baseline="-5787" dirty="0" smtClean="0">
                <a:solidFill>
                  <a:srgbClr val="CC3300"/>
                </a:solidFill>
                <a:latin typeface="Arial Unicode MS"/>
                <a:cs typeface="Arial Unicode MS"/>
              </a:rPr>
              <a:t>结构</a:t>
            </a:r>
            <a:endParaRPr sz="3600" baseline="-5787" dirty="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7096" y="100006"/>
            <a:ext cx="63550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运动恢复结构问题</a:t>
            </a:r>
            <a:endParaRPr spc="65" dirty="0">
              <a:latin typeface="Arial Unicode MS"/>
              <a:cs typeface="Arial Unicode MS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1602739" y="778065"/>
            <a:ext cx="5881371" cy="4194302"/>
            <a:chOff x="1602739" y="778065"/>
            <a:chExt cx="5881371" cy="4194302"/>
          </a:xfrm>
        </p:grpSpPr>
        <p:sp>
          <p:nvSpPr>
            <p:cNvPr id="3" name="object 3"/>
            <p:cNvSpPr/>
            <p:nvPr/>
          </p:nvSpPr>
          <p:spPr>
            <a:xfrm>
              <a:off x="4622800" y="2716212"/>
              <a:ext cx="2466975" cy="1802130"/>
            </a:xfrm>
            <a:custGeom>
              <a:avLst/>
              <a:gdLst/>
              <a:ahLst/>
              <a:cxnLst/>
              <a:rect l="l" t="t" r="r" b="b"/>
              <a:pathLst>
                <a:path w="2466975" h="1802129">
                  <a:moveTo>
                    <a:pt x="2466975" y="1801812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32312" y="2716212"/>
              <a:ext cx="104775" cy="2243455"/>
            </a:xfrm>
            <a:custGeom>
              <a:avLst/>
              <a:gdLst/>
              <a:ahLst/>
              <a:cxnLst/>
              <a:rect l="l" t="t" r="r" b="b"/>
              <a:pathLst>
                <a:path w="104775" h="2243454">
                  <a:moveTo>
                    <a:pt x="0" y="2243137"/>
                  </a:moveTo>
                  <a:lnTo>
                    <a:pt x="10477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154237" y="2698749"/>
              <a:ext cx="2454275" cy="1233805"/>
            </a:xfrm>
            <a:custGeom>
              <a:avLst/>
              <a:gdLst/>
              <a:ahLst/>
              <a:cxnLst/>
              <a:rect l="l" t="t" r="r" b="b"/>
              <a:pathLst>
                <a:path w="2454275" h="1233804">
                  <a:moveTo>
                    <a:pt x="0" y="1233488"/>
                  </a:moveTo>
                  <a:lnTo>
                    <a:pt x="245427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68525" y="1262062"/>
              <a:ext cx="1986280" cy="2656205"/>
            </a:xfrm>
            <a:custGeom>
              <a:avLst/>
              <a:gdLst/>
              <a:ahLst/>
              <a:cxnLst/>
              <a:rect l="l" t="t" r="r" b="b"/>
              <a:pathLst>
                <a:path w="1986279" h="2656204">
                  <a:moveTo>
                    <a:pt x="0" y="2655887"/>
                  </a:moveTo>
                  <a:lnTo>
                    <a:pt x="19859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68525" y="2020887"/>
              <a:ext cx="1986280" cy="1897380"/>
            </a:xfrm>
            <a:custGeom>
              <a:avLst/>
              <a:gdLst/>
              <a:ahLst/>
              <a:cxnLst/>
              <a:rect l="l" t="t" r="r" b="b"/>
              <a:pathLst>
                <a:path w="1986279" h="1897379">
                  <a:moveTo>
                    <a:pt x="0" y="1897062"/>
                  </a:moveTo>
                  <a:lnTo>
                    <a:pt x="19859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68525" y="1452562"/>
              <a:ext cx="3070225" cy="2465705"/>
            </a:xfrm>
            <a:custGeom>
              <a:avLst/>
              <a:gdLst/>
              <a:ahLst/>
              <a:cxnLst/>
              <a:rect l="l" t="t" r="r" b="b"/>
              <a:pathLst>
                <a:path w="3070225" h="2465704">
                  <a:moveTo>
                    <a:pt x="0" y="2465387"/>
                  </a:moveTo>
                  <a:lnTo>
                    <a:pt x="30702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68525" y="2209800"/>
              <a:ext cx="2710180" cy="1708150"/>
            </a:xfrm>
            <a:custGeom>
              <a:avLst/>
              <a:gdLst/>
              <a:ahLst/>
              <a:cxnLst/>
              <a:rect l="l" t="t" r="r" b="b"/>
              <a:pathLst>
                <a:path w="2710179" h="1708150">
                  <a:moveTo>
                    <a:pt x="0" y="1708150"/>
                  </a:moveTo>
                  <a:lnTo>
                    <a:pt x="27098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68525" y="3157538"/>
              <a:ext cx="3070225" cy="760730"/>
            </a:xfrm>
            <a:custGeom>
              <a:avLst/>
              <a:gdLst/>
              <a:ahLst/>
              <a:cxnLst/>
              <a:rect l="l" t="t" r="r" b="b"/>
              <a:pathLst>
                <a:path w="3070225" h="760729">
                  <a:moveTo>
                    <a:pt x="0" y="760412"/>
                  </a:moveTo>
                  <a:lnTo>
                    <a:pt x="30702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54487" y="2020887"/>
              <a:ext cx="363855" cy="2951480"/>
            </a:xfrm>
            <a:custGeom>
              <a:avLst/>
              <a:gdLst/>
              <a:ahLst/>
              <a:cxnLst/>
              <a:rect l="l" t="t" r="r" b="b"/>
              <a:pathLst>
                <a:path w="363854" h="2951479">
                  <a:moveTo>
                    <a:pt x="363537" y="2951162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18025" y="1452562"/>
              <a:ext cx="720725" cy="3519804"/>
            </a:xfrm>
            <a:custGeom>
              <a:avLst/>
              <a:gdLst/>
              <a:ahLst/>
              <a:cxnLst/>
              <a:rect l="l" t="t" r="r" b="b"/>
              <a:pathLst>
                <a:path w="720725" h="3519804">
                  <a:moveTo>
                    <a:pt x="0" y="3519487"/>
                  </a:moveTo>
                  <a:lnTo>
                    <a:pt x="7207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54487" y="1262062"/>
              <a:ext cx="363855" cy="3710304"/>
            </a:xfrm>
            <a:custGeom>
              <a:avLst/>
              <a:gdLst/>
              <a:ahLst/>
              <a:cxnLst/>
              <a:rect l="l" t="t" r="r" b="b"/>
              <a:pathLst>
                <a:path w="363854" h="3710304">
                  <a:moveTo>
                    <a:pt x="363537" y="3709987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18025" y="2209800"/>
              <a:ext cx="360680" cy="2762250"/>
            </a:xfrm>
            <a:custGeom>
              <a:avLst/>
              <a:gdLst/>
              <a:ahLst/>
              <a:cxnLst/>
              <a:rect l="l" t="t" r="r" b="b"/>
              <a:pathLst>
                <a:path w="360679" h="2762250">
                  <a:moveTo>
                    <a:pt x="0" y="2762250"/>
                  </a:moveTo>
                  <a:lnTo>
                    <a:pt x="3603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18025" y="3157537"/>
              <a:ext cx="720725" cy="1814830"/>
            </a:xfrm>
            <a:custGeom>
              <a:avLst/>
              <a:gdLst/>
              <a:ahLst/>
              <a:cxnLst/>
              <a:rect l="l" t="t" r="r" b="b"/>
              <a:pathLst>
                <a:path w="720725" h="1814829">
                  <a:moveTo>
                    <a:pt x="0" y="1814512"/>
                  </a:moveTo>
                  <a:lnTo>
                    <a:pt x="7207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54487" y="2020887"/>
              <a:ext cx="2889250" cy="2465705"/>
            </a:xfrm>
            <a:custGeom>
              <a:avLst/>
              <a:gdLst/>
              <a:ahLst/>
              <a:cxnLst/>
              <a:rect l="l" t="t" r="r" b="b"/>
              <a:pathLst>
                <a:path w="2889250" h="2465704">
                  <a:moveTo>
                    <a:pt x="2889250" y="2465387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54487" y="1262062"/>
              <a:ext cx="2889250" cy="3224530"/>
            </a:xfrm>
            <a:custGeom>
              <a:avLst/>
              <a:gdLst/>
              <a:ahLst/>
              <a:cxnLst/>
              <a:rect l="l" t="t" r="r" b="b"/>
              <a:pathLst>
                <a:path w="2889250" h="3224529">
                  <a:moveTo>
                    <a:pt x="2889250" y="3224212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238749" y="1452562"/>
              <a:ext cx="1805305" cy="3034030"/>
            </a:xfrm>
            <a:custGeom>
              <a:avLst/>
              <a:gdLst/>
              <a:ahLst/>
              <a:cxnLst/>
              <a:rect l="l" t="t" r="r" b="b"/>
              <a:pathLst>
                <a:path w="1805304" h="3034029">
                  <a:moveTo>
                    <a:pt x="1804988" y="3033712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878387" y="2209800"/>
              <a:ext cx="2165350" cy="2276475"/>
            </a:xfrm>
            <a:custGeom>
              <a:avLst/>
              <a:gdLst/>
              <a:ahLst/>
              <a:cxnLst/>
              <a:rect l="l" t="t" r="r" b="b"/>
              <a:pathLst>
                <a:path w="2165350" h="2276475">
                  <a:moveTo>
                    <a:pt x="2165350" y="2276475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238749" y="3157537"/>
              <a:ext cx="1805305" cy="1329055"/>
            </a:xfrm>
            <a:custGeom>
              <a:avLst/>
              <a:gdLst/>
              <a:ahLst/>
              <a:cxnLst/>
              <a:rect l="l" t="t" r="r" b="b"/>
              <a:pathLst>
                <a:path w="1805304" h="1329054">
                  <a:moveTo>
                    <a:pt x="1804988" y="1328737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68525" y="2778125"/>
              <a:ext cx="1084580" cy="1139825"/>
            </a:xfrm>
            <a:custGeom>
              <a:avLst/>
              <a:gdLst/>
              <a:ahLst/>
              <a:cxnLst/>
              <a:rect l="l" t="t" r="r" b="b"/>
              <a:pathLst>
                <a:path w="1084579" h="1139825">
                  <a:moveTo>
                    <a:pt x="1084263" y="1139825"/>
                  </a:moveTo>
                  <a:lnTo>
                    <a:pt x="0" y="854870"/>
                  </a:lnTo>
                  <a:lnTo>
                    <a:pt x="0" y="0"/>
                  </a:lnTo>
                  <a:lnTo>
                    <a:pt x="1084263" y="284955"/>
                  </a:lnTo>
                  <a:lnTo>
                    <a:pt x="1084263" y="113982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780087" y="3157538"/>
              <a:ext cx="1084580" cy="1139825"/>
            </a:xfrm>
            <a:custGeom>
              <a:avLst/>
              <a:gdLst/>
              <a:ahLst/>
              <a:cxnLst/>
              <a:rect l="l" t="t" r="r" b="b"/>
              <a:pathLst>
                <a:path w="1084579" h="1139825">
                  <a:moveTo>
                    <a:pt x="0" y="1139825"/>
                  </a:moveTo>
                  <a:lnTo>
                    <a:pt x="1084263" y="854870"/>
                  </a:lnTo>
                  <a:lnTo>
                    <a:pt x="1084263" y="0"/>
                  </a:lnTo>
                  <a:lnTo>
                    <a:pt x="0" y="284955"/>
                  </a:lnTo>
                  <a:lnTo>
                    <a:pt x="0" y="113982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127250" y="3860800"/>
              <a:ext cx="111125" cy="1158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016750" y="4446587"/>
              <a:ext cx="112713" cy="1143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083050" y="1254125"/>
              <a:ext cx="112713" cy="1174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197475" y="1411287"/>
              <a:ext cx="111125" cy="11588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113212" y="1949450"/>
              <a:ext cx="111125" cy="11588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819650" y="2170112"/>
              <a:ext cx="111125" cy="11747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197475" y="3117850"/>
              <a:ext cx="111125" cy="11747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579937" y="2627312"/>
              <a:ext cx="112712" cy="11747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592387" y="3213100"/>
              <a:ext cx="112712" cy="11588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833687" y="3165475"/>
              <a:ext cx="112712" cy="11588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759075" y="3417887"/>
              <a:ext cx="111125" cy="11747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938462" y="3451225"/>
              <a:ext cx="112712" cy="1143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030537" y="3654425"/>
              <a:ext cx="112712" cy="11747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624137" y="3451225"/>
              <a:ext cx="111125" cy="11430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324350" y="3860800"/>
              <a:ext cx="112713" cy="11588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502150" y="4173537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43656" y="0"/>
                  </a:moveTo>
                  <a:lnTo>
                    <a:pt x="26663" y="3555"/>
                  </a:lnTo>
                  <a:lnTo>
                    <a:pt x="12786" y="13251"/>
                  </a:lnTo>
                  <a:lnTo>
                    <a:pt x="3430" y="27632"/>
                  </a:lnTo>
                  <a:lnTo>
                    <a:pt x="0" y="45243"/>
                  </a:lnTo>
                  <a:lnTo>
                    <a:pt x="3430" y="62854"/>
                  </a:lnTo>
                  <a:lnTo>
                    <a:pt x="12786" y="77235"/>
                  </a:lnTo>
                  <a:lnTo>
                    <a:pt x="26663" y="86931"/>
                  </a:lnTo>
                  <a:lnTo>
                    <a:pt x="43656" y="90487"/>
                  </a:lnTo>
                  <a:lnTo>
                    <a:pt x="60649" y="86931"/>
                  </a:lnTo>
                  <a:lnTo>
                    <a:pt x="74525" y="77235"/>
                  </a:lnTo>
                  <a:lnTo>
                    <a:pt x="83881" y="62854"/>
                  </a:lnTo>
                  <a:lnTo>
                    <a:pt x="87312" y="45243"/>
                  </a:lnTo>
                  <a:lnTo>
                    <a:pt x="83881" y="27632"/>
                  </a:lnTo>
                  <a:lnTo>
                    <a:pt x="74525" y="13251"/>
                  </a:lnTo>
                  <a:lnTo>
                    <a:pt x="60649" y="3555"/>
                  </a:lnTo>
                  <a:lnTo>
                    <a:pt x="43656" y="0"/>
                  </a:lnTo>
                  <a:close/>
                </a:path>
              </a:pathLst>
            </a:custGeom>
            <a:solidFill>
              <a:srgbClr val="217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502150" y="4173537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0" y="45243"/>
                  </a:moveTo>
                  <a:lnTo>
                    <a:pt x="3430" y="27632"/>
                  </a:lnTo>
                  <a:lnTo>
                    <a:pt x="12786" y="13251"/>
                  </a:lnTo>
                  <a:lnTo>
                    <a:pt x="26663" y="3555"/>
                  </a:lnTo>
                  <a:lnTo>
                    <a:pt x="43656" y="0"/>
                  </a:lnTo>
                  <a:lnTo>
                    <a:pt x="60649" y="3555"/>
                  </a:lnTo>
                  <a:lnTo>
                    <a:pt x="74526" y="13251"/>
                  </a:lnTo>
                  <a:lnTo>
                    <a:pt x="83882" y="27632"/>
                  </a:lnTo>
                  <a:lnTo>
                    <a:pt x="87313" y="45243"/>
                  </a:lnTo>
                  <a:lnTo>
                    <a:pt x="83882" y="62854"/>
                  </a:lnTo>
                  <a:lnTo>
                    <a:pt x="74526" y="77235"/>
                  </a:lnTo>
                  <a:lnTo>
                    <a:pt x="60649" y="86931"/>
                  </a:lnTo>
                  <a:lnTo>
                    <a:pt x="43656" y="90487"/>
                  </a:lnTo>
                  <a:lnTo>
                    <a:pt x="26663" y="86931"/>
                  </a:lnTo>
                  <a:lnTo>
                    <a:pt x="12786" y="77235"/>
                  </a:lnTo>
                  <a:lnTo>
                    <a:pt x="3430" y="62854"/>
                  </a:lnTo>
                  <a:lnTo>
                    <a:pt x="0" y="45243"/>
                  </a:lnTo>
                  <a:close/>
                </a:path>
              </a:pathLst>
            </a:custGeom>
            <a:ln w="25400">
              <a:solidFill>
                <a:srgbClr val="2175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670425" y="3844925"/>
              <a:ext cx="112713" cy="11588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592637" y="4079875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43656" y="0"/>
                  </a:moveTo>
                  <a:lnTo>
                    <a:pt x="26663" y="3555"/>
                  </a:lnTo>
                  <a:lnTo>
                    <a:pt x="12786" y="13251"/>
                  </a:lnTo>
                  <a:lnTo>
                    <a:pt x="3430" y="27632"/>
                  </a:lnTo>
                  <a:lnTo>
                    <a:pt x="0" y="45243"/>
                  </a:lnTo>
                  <a:lnTo>
                    <a:pt x="3430" y="62854"/>
                  </a:lnTo>
                  <a:lnTo>
                    <a:pt x="12786" y="77235"/>
                  </a:lnTo>
                  <a:lnTo>
                    <a:pt x="26663" y="86931"/>
                  </a:lnTo>
                  <a:lnTo>
                    <a:pt x="43656" y="90487"/>
                  </a:lnTo>
                  <a:lnTo>
                    <a:pt x="60649" y="86931"/>
                  </a:lnTo>
                  <a:lnTo>
                    <a:pt x="74525" y="77235"/>
                  </a:lnTo>
                  <a:lnTo>
                    <a:pt x="83881" y="62854"/>
                  </a:lnTo>
                  <a:lnTo>
                    <a:pt x="87312" y="45243"/>
                  </a:lnTo>
                  <a:lnTo>
                    <a:pt x="83881" y="27632"/>
                  </a:lnTo>
                  <a:lnTo>
                    <a:pt x="74525" y="13251"/>
                  </a:lnTo>
                  <a:lnTo>
                    <a:pt x="60649" y="3555"/>
                  </a:lnTo>
                  <a:lnTo>
                    <a:pt x="43656" y="0"/>
                  </a:lnTo>
                  <a:close/>
                </a:path>
              </a:pathLst>
            </a:custGeom>
            <a:solidFill>
              <a:srgbClr val="217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592637" y="4079875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0" y="45244"/>
                  </a:moveTo>
                  <a:lnTo>
                    <a:pt x="3430" y="27632"/>
                  </a:lnTo>
                  <a:lnTo>
                    <a:pt x="12786" y="13251"/>
                  </a:lnTo>
                  <a:lnTo>
                    <a:pt x="26663" y="3555"/>
                  </a:lnTo>
                  <a:lnTo>
                    <a:pt x="43656" y="0"/>
                  </a:lnTo>
                  <a:lnTo>
                    <a:pt x="60648" y="3555"/>
                  </a:lnTo>
                  <a:lnTo>
                    <a:pt x="74525" y="13251"/>
                  </a:lnTo>
                  <a:lnTo>
                    <a:pt x="83881" y="27632"/>
                  </a:lnTo>
                  <a:lnTo>
                    <a:pt x="87312" y="45244"/>
                  </a:lnTo>
                  <a:lnTo>
                    <a:pt x="83881" y="62855"/>
                  </a:lnTo>
                  <a:lnTo>
                    <a:pt x="74525" y="77236"/>
                  </a:lnTo>
                  <a:lnTo>
                    <a:pt x="60648" y="86932"/>
                  </a:lnTo>
                  <a:lnTo>
                    <a:pt x="43656" y="90488"/>
                  </a:lnTo>
                  <a:lnTo>
                    <a:pt x="26663" y="86932"/>
                  </a:lnTo>
                  <a:lnTo>
                    <a:pt x="12786" y="77236"/>
                  </a:lnTo>
                  <a:lnTo>
                    <a:pt x="3430" y="62855"/>
                  </a:lnTo>
                  <a:lnTo>
                    <a:pt x="0" y="45244"/>
                  </a:lnTo>
                  <a:close/>
                </a:path>
              </a:pathLst>
            </a:custGeom>
            <a:ln w="25400">
              <a:solidFill>
                <a:srgbClr val="2175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729162" y="4270375"/>
              <a:ext cx="112712" cy="11747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395787" y="4189412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43656" y="0"/>
                  </a:moveTo>
                  <a:lnTo>
                    <a:pt x="26663" y="3555"/>
                  </a:lnTo>
                  <a:lnTo>
                    <a:pt x="12786" y="13251"/>
                  </a:lnTo>
                  <a:lnTo>
                    <a:pt x="3430" y="27632"/>
                  </a:lnTo>
                  <a:lnTo>
                    <a:pt x="0" y="45243"/>
                  </a:lnTo>
                  <a:lnTo>
                    <a:pt x="3430" y="62854"/>
                  </a:lnTo>
                  <a:lnTo>
                    <a:pt x="12786" y="77235"/>
                  </a:lnTo>
                  <a:lnTo>
                    <a:pt x="26663" y="86931"/>
                  </a:lnTo>
                  <a:lnTo>
                    <a:pt x="43656" y="90487"/>
                  </a:lnTo>
                  <a:lnTo>
                    <a:pt x="60649" y="86931"/>
                  </a:lnTo>
                  <a:lnTo>
                    <a:pt x="74525" y="77235"/>
                  </a:lnTo>
                  <a:lnTo>
                    <a:pt x="83881" y="62854"/>
                  </a:lnTo>
                  <a:lnTo>
                    <a:pt x="87312" y="45243"/>
                  </a:lnTo>
                  <a:lnTo>
                    <a:pt x="83881" y="27632"/>
                  </a:lnTo>
                  <a:lnTo>
                    <a:pt x="74525" y="13251"/>
                  </a:lnTo>
                  <a:lnTo>
                    <a:pt x="60649" y="3555"/>
                  </a:lnTo>
                  <a:lnTo>
                    <a:pt x="43656" y="0"/>
                  </a:lnTo>
                  <a:close/>
                </a:path>
              </a:pathLst>
            </a:custGeom>
            <a:solidFill>
              <a:srgbClr val="217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395787" y="4189412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0" y="45243"/>
                  </a:moveTo>
                  <a:lnTo>
                    <a:pt x="3430" y="27632"/>
                  </a:lnTo>
                  <a:lnTo>
                    <a:pt x="12786" y="13251"/>
                  </a:lnTo>
                  <a:lnTo>
                    <a:pt x="26663" y="3555"/>
                  </a:lnTo>
                  <a:lnTo>
                    <a:pt x="43656" y="0"/>
                  </a:lnTo>
                  <a:lnTo>
                    <a:pt x="60648" y="3555"/>
                  </a:lnTo>
                  <a:lnTo>
                    <a:pt x="74525" y="13251"/>
                  </a:lnTo>
                  <a:lnTo>
                    <a:pt x="83881" y="27632"/>
                  </a:lnTo>
                  <a:lnTo>
                    <a:pt x="87312" y="45243"/>
                  </a:lnTo>
                  <a:lnTo>
                    <a:pt x="83881" y="62854"/>
                  </a:lnTo>
                  <a:lnTo>
                    <a:pt x="74525" y="77235"/>
                  </a:lnTo>
                  <a:lnTo>
                    <a:pt x="60648" y="86931"/>
                  </a:lnTo>
                  <a:lnTo>
                    <a:pt x="43656" y="90487"/>
                  </a:lnTo>
                  <a:lnTo>
                    <a:pt x="26663" y="86931"/>
                  </a:lnTo>
                  <a:lnTo>
                    <a:pt x="12786" y="77235"/>
                  </a:lnTo>
                  <a:lnTo>
                    <a:pt x="3430" y="62854"/>
                  </a:lnTo>
                  <a:lnTo>
                    <a:pt x="0" y="45243"/>
                  </a:lnTo>
                  <a:close/>
                </a:path>
              </a:pathLst>
            </a:custGeom>
            <a:ln w="25400">
              <a:solidFill>
                <a:srgbClr val="2175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173787" y="3513137"/>
              <a:ext cx="112712" cy="11588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415087" y="3451225"/>
              <a:ext cx="112712" cy="1143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205537" y="3719512"/>
              <a:ext cx="215900" cy="14605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340475" y="3971925"/>
              <a:ext cx="111125" cy="11430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054725" y="3733800"/>
              <a:ext cx="111125" cy="117475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 txBox="1"/>
            <p:nvPr/>
          </p:nvSpPr>
          <p:spPr>
            <a:xfrm>
              <a:off x="2288539" y="2831210"/>
              <a:ext cx="33591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3600" b="1" baseline="12731" dirty="0">
                  <a:latin typeface="Times New Roman"/>
                  <a:cs typeface="Times New Roman"/>
                </a:rPr>
                <a:t>x</a:t>
              </a:r>
              <a:r>
                <a:rPr sz="1600" dirty="0">
                  <a:latin typeface="Times New Roman"/>
                  <a:cs typeface="Times New Roman"/>
                </a:rPr>
                <a:t>1</a:t>
              </a:r>
              <a:r>
                <a:rPr sz="1600" i="1" dirty="0">
                  <a:latin typeface="Times New Roman"/>
                  <a:cs typeface="Times New Roman"/>
                </a:rPr>
                <a:t>j</a:t>
              </a:r>
              <a:endParaRPr sz="1600">
                <a:latin typeface="Times New Roman"/>
                <a:cs typeface="Times New Roman"/>
              </a:endParaRPr>
            </a:p>
          </p:txBody>
        </p:sp>
        <p:sp>
          <p:nvSpPr>
            <p:cNvPr id="52" name="object 52"/>
            <p:cNvSpPr txBox="1"/>
            <p:nvPr/>
          </p:nvSpPr>
          <p:spPr>
            <a:xfrm>
              <a:off x="3860800" y="3725862"/>
              <a:ext cx="1325880" cy="922655"/>
            </a:xfrm>
            <a:prstGeom prst="rect">
              <a:avLst/>
            </a:prstGeom>
            <a:ln w="25400">
              <a:solidFill>
                <a:srgbClr val="000000"/>
              </a:solidFill>
            </a:ln>
          </p:spPr>
          <p:txBody>
            <a:bodyPr vert="horz" wrap="square" lIns="0" tIns="108585" rIns="0" bIns="0" rtlCol="0">
              <a:spAutoFit/>
            </a:bodyPr>
            <a:lstStyle/>
            <a:p>
              <a:pPr marL="48260">
                <a:lnSpc>
                  <a:spcPct val="100000"/>
                </a:lnSpc>
                <a:spcBef>
                  <a:spcPts val="855"/>
                </a:spcBef>
              </a:pPr>
              <a:r>
                <a:rPr sz="3600" b="1" baseline="12731" dirty="0">
                  <a:latin typeface="Times New Roman"/>
                  <a:cs typeface="Times New Roman"/>
                </a:rPr>
                <a:t>x</a:t>
              </a:r>
              <a:r>
                <a:rPr sz="1600" dirty="0">
                  <a:latin typeface="Times New Roman"/>
                  <a:cs typeface="Times New Roman"/>
                </a:rPr>
                <a:t>2</a:t>
              </a:r>
              <a:r>
                <a:rPr sz="1600" i="1" dirty="0">
                  <a:latin typeface="Times New Roman"/>
                  <a:cs typeface="Times New Roman"/>
                </a:rPr>
                <a:t>j</a:t>
              </a:r>
              <a:endParaRPr sz="1600">
                <a:latin typeface="Times New Roman"/>
                <a:cs typeface="Times New Roman"/>
              </a:endParaRPr>
            </a:p>
          </p:txBody>
        </p:sp>
        <p:sp>
          <p:nvSpPr>
            <p:cNvPr id="53" name="object 53"/>
            <p:cNvSpPr txBox="1"/>
            <p:nvPr/>
          </p:nvSpPr>
          <p:spPr>
            <a:xfrm>
              <a:off x="4144328" y="778065"/>
              <a:ext cx="30289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dirty="0">
                  <a:latin typeface="Times New Roman"/>
                  <a:cs typeface="Times New Roman"/>
                </a:rPr>
                <a:t>X</a:t>
              </a:r>
              <a:r>
                <a:rPr sz="2400" i="1" baseline="-19097" dirty="0">
                  <a:latin typeface="Times New Roman"/>
                  <a:cs typeface="Times New Roman"/>
                </a:rPr>
                <a:t>j</a:t>
              </a:r>
              <a:endParaRPr sz="2400" baseline="-19097">
                <a:latin typeface="Times New Roman"/>
                <a:cs typeface="Times New Roman"/>
              </a:endParaRPr>
            </a:p>
          </p:txBody>
        </p:sp>
        <p:sp>
          <p:nvSpPr>
            <p:cNvPr id="54" name="object 54"/>
            <p:cNvSpPr txBox="1"/>
            <p:nvPr/>
          </p:nvSpPr>
          <p:spPr>
            <a:xfrm>
              <a:off x="1602739" y="3292665"/>
              <a:ext cx="41465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spc="-5" dirty="0">
                  <a:latin typeface="Times New Roman"/>
                  <a:cs typeface="Times New Roman"/>
                </a:rPr>
                <a:t>M</a:t>
              </a:r>
              <a:r>
                <a:rPr sz="2400" baseline="-19097" dirty="0">
                  <a:latin typeface="Times New Roman"/>
                  <a:cs typeface="Times New Roman"/>
                </a:rPr>
                <a:t>1</a:t>
              </a:r>
              <a:endParaRPr sz="2400" baseline="-19097">
                <a:latin typeface="Times New Roman"/>
                <a:cs typeface="Times New Roman"/>
              </a:endParaRPr>
            </a:p>
          </p:txBody>
        </p:sp>
        <p:sp>
          <p:nvSpPr>
            <p:cNvPr id="55" name="object 55"/>
            <p:cNvSpPr txBox="1"/>
            <p:nvPr/>
          </p:nvSpPr>
          <p:spPr>
            <a:xfrm>
              <a:off x="5336540" y="4435665"/>
              <a:ext cx="41465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spc="-5" dirty="0">
                  <a:latin typeface="Times New Roman"/>
                  <a:cs typeface="Times New Roman"/>
                </a:rPr>
                <a:t>M</a:t>
              </a:r>
              <a:r>
                <a:rPr sz="2400" baseline="-19097" dirty="0">
                  <a:latin typeface="Times New Roman"/>
                  <a:cs typeface="Times New Roman"/>
                </a:rPr>
                <a:t>2</a:t>
              </a:r>
              <a:endParaRPr sz="2400" baseline="-19097">
                <a:latin typeface="Times New Roman"/>
                <a:cs typeface="Times New Roman"/>
              </a:endParaRPr>
            </a:p>
          </p:txBody>
        </p:sp>
        <p:sp>
          <p:nvSpPr>
            <p:cNvPr id="56" name="object 56"/>
            <p:cNvSpPr txBox="1"/>
            <p:nvPr/>
          </p:nvSpPr>
          <p:spPr>
            <a:xfrm>
              <a:off x="7012940" y="2740341"/>
              <a:ext cx="471170" cy="10998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80645" marR="5080" indent="-68580">
                <a:lnSpc>
                  <a:spcPct val="146800"/>
                </a:lnSpc>
                <a:spcBef>
                  <a:spcPts val="100"/>
                </a:spcBef>
              </a:pPr>
              <a:r>
                <a:rPr sz="2400" b="1" spc="-5" dirty="0">
                  <a:latin typeface="Times New Roman"/>
                  <a:cs typeface="Times New Roman"/>
                </a:rPr>
                <a:t>M</a:t>
              </a:r>
              <a:r>
                <a:rPr sz="2400" baseline="-19097" dirty="0">
                  <a:latin typeface="Times New Roman"/>
                  <a:cs typeface="Times New Roman"/>
                </a:rPr>
                <a:t>m  </a:t>
              </a:r>
              <a:r>
                <a:rPr sz="3600" b="1" baseline="12731" dirty="0">
                  <a:latin typeface="Times New Roman"/>
                  <a:cs typeface="Times New Roman"/>
                </a:rPr>
                <a:t>x</a:t>
              </a:r>
              <a:r>
                <a:rPr sz="1600" spc="0" dirty="0">
                  <a:latin typeface="Times New Roman"/>
                  <a:cs typeface="Times New Roman"/>
                </a:rPr>
                <a:t>m</a:t>
              </a:r>
              <a:r>
                <a:rPr sz="1600" i="1" dirty="0">
                  <a:latin typeface="Times New Roman"/>
                  <a:cs typeface="Times New Roman"/>
                </a:rPr>
                <a:t>j</a:t>
              </a:r>
              <a:endParaRPr sz="1600">
                <a:latin typeface="Times New Roman"/>
                <a:cs typeface="Times New Roman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6300787" y="3546812"/>
              <a:ext cx="748030" cy="121920"/>
            </a:xfrm>
            <a:custGeom>
              <a:avLst/>
              <a:gdLst/>
              <a:ahLst/>
              <a:cxnLst/>
              <a:rect l="l" t="t" r="r" b="b"/>
              <a:pathLst>
                <a:path w="748029" h="121920">
                  <a:moveTo>
                    <a:pt x="314526" y="50514"/>
                  </a:moveTo>
                  <a:lnTo>
                    <a:pt x="74429" y="50514"/>
                  </a:lnTo>
                  <a:lnTo>
                    <a:pt x="744782" y="121828"/>
                  </a:lnTo>
                  <a:lnTo>
                    <a:pt x="747468" y="96572"/>
                  </a:lnTo>
                  <a:lnTo>
                    <a:pt x="314526" y="50514"/>
                  </a:lnTo>
                  <a:close/>
                </a:path>
                <a:path w="748029" h="121920">
                  <a:moveTo>
                    <a:pt x="79802" y="0"/>
                  </a:moveTo>
                  <a:lnTo>
                    <a:pt x="0" y="29824"/>
                  </a:lnTo>
                  <a:lnTo>
                    <a:pt x="71742" y="75772"/>
                  </a:lnTo>
                  <a:lnTo>
                    <a:pt x="74429" y="50514"/>
                  </a:lnTo>
                  <a:lnTo>
                    <a:pt x="314526" y="50514"/>
                  </a:lnTo>
                  <a:lnTo>
                    <a:pt x="77116" y="25257"/>
                  </a:lnTo>
                  <a:lnTo>
                    <a:pt x="798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688340" y="5726874"/>
            <a:ext cx="31724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Calibri"/>
                <a:cs typeface="Calibri"/>
              </a:rPr>
              <a:t>m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个摄像机 </a:t>
            </a:r>
            <a:r>
              <a:rPr sz="2400" spc="-5" dirty="0" smtClean="0">
                <a:latin typeface="Calibri"/>
                <a:cs typeface="Calibri"/>
              </a:rPr>
              <a:t>M</a:t>
            </a:r>
            <a:r>
              <a:rPr sz="2400" spc="-7" baseline="-19097" dirty="0" smtClean="0">
                <a:latin typeface="Calibri"/>
                <a:cs typeface="Calibri"/>
              </a:rPr>
              <a:t>1</a:t>
            </a:r>
            <a:r>
              <a:rPr sz="2400" spc="-5" dirty="0">
                <a:latin typeface="Calibri"/>
                <a:cs typeface="Calibri"/>
              </a:rPr>
              <a:t>…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</a:t>
            </a:r>
            <a:r>
              <a:rPr sz="2400" spc="-7" baseline="-19097" dirty="0">
                <a:latin typeface="Calibri"/>
                <a:cs typeface="Calibri"/>
              </a:rPr>
              <a:t>m</a:t>
            </a:r>
            <a:endParaRPr sz="2400" baseline="-19097" dirty="0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4545965" y="5490444"/>
                <a:ext cx="3690626" cy="1096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sz="2400" b="0" i="1" smtClean="0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965" y="5490444"/>
                <a:ext cx="3690626" cy="1096710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77917" y="0"/>
            <a:ext cx="5161280" cy="1043234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35"/>
              </a:spcBef>
            </a:pPr>
            <a:r>
              <a:rPr lang="zh-CN" altLang="en-US" spc="85" dirty="0">
                <a:latin typeface="黑体" panose="02010609060101010101" pitchFamily="49" charset="-122"/>
                <a:ea typeface="黑体" panose="02010609060101010101" pitchFamily="49" charset="-122"/>
              </a:rPr>
              <a:t>仿射运动恢复结构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/>
            </a:r>
            <a:b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2400" spc="5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400" spc="5" dirty="0">
                <a:latin typeface="黑体" panose="02010609060101010101" pitchFamily="49" charset="-122"/>
                <a:ea typeface="黑体" panose="02010609060101010101" pitchFamily="49" charset="-122"/>
              </a:rPr>
              <a:t>更简单的问题</a:t>
            </a:r>
            <a:r>
              <a:rPr lang="en-US" altLang="zh-CN" sz="2400" spc="50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sz="2400" dirty="0">
              <a:latin typeface="Arial Unicode MS"/>
              <a:cs typeface="Arial Unicode MS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297939" y="1447800"/>
            <a:ext cx="5856606" cy="2971800"/>
            <a:chOff x="1297939" y="1447800"/>
            <a:chExt cx="5856606" cy="2971800"/>
          </a:xfrm>
        </p:grpSpPr>
        <p:sp>
          <p:nvSpPr>
            <p:cNvPr id="3" name="object 3"/>
            <p:cNvSpPr/>
            <p:nvPr/>
          </p:nvSpPr>
          <p:spPr>
            <a:xfrm>
              <a:off x="2686843" y="2299493"/>
              <a:ext cx="63501" cy="793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55243" y="1934368"/>
              <a:ext cx="63501" cy="777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44837" y="2798762"/>
              <a:ext cx="50800" cy="68580"/>
            </a:xfrm>
            <a:custGeom>
              <a:avLst/>
              <a:gdLst/>
              <a:ahLst/>
              <a:cxnLst/>
              <a:rect l="l" t="t" r="r" b="b"/>
              <a:pathLst>
                <a:path w="50800" h="68580">
                  <a:moveTo>
                    <a:pt x="42718" y="0"/>
                  </a:moveTo>
                  <a:lnTo>
                    <a:pt x="25400" y="8098"/>
                  </a:lnTo>
                  <a:lnTo>
                    <a:pt x="8082" y="8098"/>
                  </a:lnTo>
                  <a:lnTo>
                    <a:pt x="0" y="25454"/>
                  </a:lnTo>
                  <a:lnTo>
                    <a:pt x="0" y="60163"/>
                  </a:lnTo>
                  <a:lnTo>
                    <a:pt x="8082" y="68262"/>
                  </a:lnTo>
                  <a:lnTo>
                    <a:pt x="25400" y="68262"/>
                  </a:lnTo>
                  <a:lnTo>
                    <a:pt x="42718" y="60163"/>
                  </a:lnTo>
                  <a:lnTo>
                    <a:pt x="50800" y="42809"/>
                  </a:lnTo>
                  <a:lnTo>
                    <a:pt x="50800" y="8098"/>
                  </a:lnTo>
                  <a:lnTo>
                    <a:pt x="427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44837" y="2798762"/>
              <a:ext cx="50800" cy="68580"/>
            </a:xfrm>
            <a:custGeom>
              <a:avLst/>
              <a:gdLst/>
              <a:ahLst/>
              <a:cxnLst/>
              <a:rect l="l" t="t" r="r" b="b"/>
              <a:pathLst>
                <a:path w="50800" h="68580">
                  <a:moveTo>
                    <a:pt x="25400" y="8098"/>
                  </a:moveTo>
                  <a:lnTo>
                    <a:pt x="42718" y="0"/>
                  </a:lnTo>
                  <a:lnTo>
                    <a:pt x="50800" y="8098"/>
                  </a:lnTo>
                  <a:lnTo>
                    <a:pt x="50800" y="25453"/>
                  </a:lnTo>
                  <a:lnTo>
                    <a:pt x="50800" y="42808"/>
                  </a:lnTo>
                  <a:lnTo>
                    <a:pt x="42718" y="60163"/>
                  </a:lnTo>
                  <a:lnTo>
                    <a:pt x="25400" y="68262"/>
                  </a:lnTo>
                  <a:lnTo>
                    <a:pt x="8081" y="68262"/>
                  </a:lnTo>
                  <a:lnTo>
                    <a:pt x="0" y="60163"/>
                  </a:lnTo>
                  <a:lnTo>
                    <a:pt x="0" y="42808"/>
                  </a:lnTo>
                  <a:lnTo>
                    <a:pt x="0" y="25453"/>
                  </a:lnTo>
                  <a:lnTo>
                    <a:pt x="8081" y="8098"/>
                  </a:lnTo>
                  <a:lnTo>
                    <a:pt x="25400" y="8098"/>
                  </a:lnTo>
                  <a:close/>
                </a:path>
              </a:pathLst>
            </a:custGeom>
            <a:ln w="111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62200" y="1447800"/>
              <a:ext cx="1925955" cy="1862455"/>
            </a:xfrm>
            <a:custGeom>
              <a:avLst/>
              <a:gdLst/>
              <a:ahLst/>
              <a:cxnLst/>
              <a:rect l="l" t="t" r="r" b="b"/>
              <a:pathLst>
                <a:path w="1925954" h="1862454">
                  <a:moveTo>
                    <a:pt x="0" y="665409"/>
                  </a:moveTo>
                  <a:lnTo>
                    <a:pt x="1925638" y="0"/>
                  </a:lnTo>
                  <a:lnTo>
                    <a:pt x="1925638" y="1195720"/>
                  </a:lnTo>
                  <a:lnTo>
                    <a:pt x="0" y="1862138"/>
                  </a:lnTo>
                  <a:lnTo>
                    <a:pt x="0" y="665409"/>
                  </a:lnTo>
                  <a:close/>
                </a:path>
              </a:pathLst>
            </a:custGeom>
            <a:ln w="111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57537" y="2827338"/>
              <a:ext cx="2076450" cy="24130"/>
            </a:xfrm>
            <a:custGeom>
              <a:avLst/>
              <a:gdLst/>
              <a:ahLst/>
              <a:cxnLst/>
              <a:rect l="l" t="t" r="r" b="b"/>
              <a:pathLst>
                <a:path w="2076450" h="24130">
                  <a:moveTo>
                    <a:pt x="0" y="23812"/>
                  </a:moveTo>
                  <a:lnTo>
                    <a:pt x="207645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05100" y="2317750"/>
              <a:ext cx="2076450" cy="25400"/>
            </a:xfrm>
            <a:custGeom>
              <a:avLst/>
              <a:gdLst/>
              <a:ahLst/>
              <a:cxnLst/>
              <a:rect l="l" t="t" r="r" b="b"/>
              <a:pathLst>
                <a:path w="2076450" h="25400">
                  <a:moveTo>
                    <a:pt x="0" y="25400"/>
                  </a:moveTo>
                  <a:lnTo>
                    <a:pt x="207645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884612" y="1962150"/>
              <a:ext cx="2076450" cy="25400"/>
            </a:xfrm>
            <a:custGeom>
              <a:avLst/>
              <a:gdLst/>
              <a:ahLst/>
              <a:cxnLst/>
              <a:rect l="l" t="t" r="r" b="b"/>
              <a:pathLst>
                <a:path w="2076450" h="25400">
                  <a:moveTo>
                    <a:pt x="0" y="25400"/>
                  </a:moveTo>
                  <a:lnTo>
                    <a:pt x="207645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1297939" y="2890520"/>
              <a:ext cx="88455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10" dirty="0">
                  <a:latin typeface="Arial Unicode MS"/>
                  <a:cs typeface="Arial Unicode MS"/>
                </a:rPr>
                <a:t>Image</a:t>
              </a:r>
              <a:r>
                <a:rPr sz="1800" spc="-25" dirty="0">
                  <a:latin typeface="Arial Unicode MS"/>
                  <a:cs typeface="Arial Unicode MS"/>
                </a:rPr>
                <a:t> </a:t>
              </a:r>
              <a:r>
                <a:rPr sz="1800" spc="100" dirty="0">
                  <a:latin typeface="Arial Unicode MS"/>
                  <a:cs typeface="Arial Unicode MS"/>
                </a:rPr>
                <a:t>1</a:t>
              </a:r>
              <a:endParaRPr sz="1800">
                <a:latin typeface="Arial Unicode MS"/>
                <a:cs typeface="Arial Unicode MS"/>
              </a:endParaRPr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5641340" y="1498282"/>
              <a:ext cx="151320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75" dirty="0">
                  <a:latin typeface="Arial Unicode MS"/>
                  <a:cs typeface="Arial Unicode MS"/>
                </a:rPr>
                <a:t>World </a:t>
              </a:r>
              <a:r>
                <a:rPr sz="1800" spc="30" dirty="0">
                  <a:latin typeface="Arial Unicode MS"/>
                  <a:cs typeface="Arial Unicode MS"/>
                </a:rPr>
                <a:t>point</a:t>
              </a:r>
              <a:r>
                <a:rPr sz="1800" spc="-65" dirty="0">
                  <a:latin typeface="Arial Unicode MS"/>
                  <a:cs typeface="Arial Unicode MS"/>
                </a:rPr>
                <a:t> </a:t>
              </a:r>
              <a:r>
                <a:rPr sz="1800" spc="-30" dirty="0">
                  <a:latin typeface="Arial Unicode MS"/>
                  <a:cs typeface="Arial Unicode MS"/>
                </a:rPr>
                <a:t>X</a:t>
              </a:r>
              <a:r>
                <a:rPr sz="1800" spc="-44" baseline="-20833" dirty="0">
                  <a:latin typeface="Arial Unicode MS"/>
                  <a:cs typeface="Arial Unicode MS"/>
                </a:rPr>
                <a:t>j</a:t>
              </a:r>
              <a:endParaRPr sz="1800" baseline="-20833">
                <a:latin typeface="Arial Unicode MS"/>
                <a:cs typeface="Arial Unicode M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810000" y="3124200"/>
              <a:ext cx="1828800" cy="1295400"/>
            </a:xfrm>
            <a:custGeom>
              <a:avLst/>
              <a:gdLst/>
              <a:ahLst/>
              <a:cxnLst/>
              <a:rect l="l" t="t" r="r" b="b"/>
              <a:pathLst>
                <a:path w="1828800" h="1295400">
                  <a:moveTo>
                    <a:pt x="0" y="0"/>
                  </a:moveTo>
                  <a:lnTo>
                    <a:pt x="1828800" y="0"/>
                  </a:lnTo>
                  <a:lnTo>
                    <a:pt x="1828800" y="1295400"/>
                  </a:lnTo>
                  <a:lnTo>
                    <a:pt x="0" y="12954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76768" y="2247968"/>
              <a:ext cx="762000" cy="1447800"/>
            </a:xfrm>
            <a:custGeom>
              <a:avLst/>
              <a:gdLst/>
              <a:ahLst/>
              <a:cxnLst/>
              <a:rect l="l" t="t" r="r" b="b"/>
              <a:pathLst>
                <a:path w="762000" h="1447800">
                  <a:moveTo>
                    <a:pt x="40467" y="1371600"/>
                  </a:moveTo>
                  <a:lnTo>
                    <a:pt x="3953" y="1392593"/>
                  </a:lnTo>
                  <a:lnTo>
                    <a:pt x="0" y="1407196"/>
                  </a:lnTo>
                  <a:lnTo>
                    <a:pt x="1887" y="1421679"/>
                  </a:lnTo>
                  <a:lnTo>
                    <a:pt x="9067" y="1434398"/>
                  </a:lnTo>
                  <a:lnTo>
                    <a:pt x="20993" y="1443709"/>
                  </a:lnTo>
                  <a:lnTo>
                    <a:pt x="35596" y="1447663"/>
                  </a:lnTo>
                  <a:lnTo>
                    <a:pt x="50080" y="1445776"/>
                  </a:lnTo>
                  <a:lnTo>
                    <a:pt x="62799" y="1438595"/>
                  </a:lnTo>
                  <a:lnTo>
                    <a:pt x="72109" y="1426669"/>
                  </a:lnTo>
                  <a:lnTo>
                    <a:pt x="75644" y="1415770"/>
                  </a:lnTo>
                  <a:lnTo>
                    <a:pt x="75816" y="1404707"/>
                  </a:lnTo>
                  <a:lnTo>
                    <a:pt x="72856" y="1394173"/>
                  </a:lnTo>
                  <a:lnTo>
                    <a:pt x="66996" y="1384863"/>
                  </a:lnTo>
                  <a:lnTo>
                    <a:pt x="65283" y="1383526"/>
                  </a:lnTo>
                  <a:lnTo>
                    <a:pt x="70962" y="1372167"/>
                  </a:lnTo>
                  <a:lnTo>
                    <a:pt x="42564" y="1372167"/>
                  </a:lnTo>
                  <a:lnTo>
                    <a:pt x="40467" y="1371600"/>
                  </a:lnTo>
                  <a:close/>
                </a:path>
                <a:path w="762000" h="1447800">
                  <a:moveTo>
                    <a:pt x="76355" y="1304584"/>
                  </a:moveTo>
                  <a:lnTo>
                    <a:pt x="42564" y="1372167"/>
                  </a:lnTo>
                  <a:lnTo>
                    <a:pt x="70962" y="1372167"/>
                  </a:lnTo>
                  <a:lnTo>
                    <a:pt x="99074" y="1315944"/>
                  </a:lnTo>
                  <a:lnTo>
                    <a:pt x="76355" y="1304584"/>
                  </a:lnTo>
                  <a:close/>
                </a:path>
                <a:path w="762000" h="1447800">
                  <a:moveTo>
                    <a:pt x="155870" y="1145556"/>
                  </a:moveTo>
                  <a:lnTo>
                    <a:pt x="110433" y="1236430"/>
                  </a:lnTo>
                  <a:lnTo>
                    <a:pt x="133152" y="1247788"/>
                  </a:lnTo>
                  <a:lnTo>
                    <a:pt x="178589" y="1156915"/>
                  </a:lnTo>
                  <a:lnTo>
                    <a:pt x="155870" y="1145556"/>
                  </a:lnTo>
                  <a:close/>
                </a:path>
                <a:path w="762000" h="1447800">
                  <a:moveTo>
                    <a:pt x="235384" y="986527"/>
                  </a:moveTo>
                  <a:lnTo>
                    <a:pt x="189947" y="1077400"/>
                  </a:lnTo>
                  <a:lnTo>
                    <a:pt x="212666" y="1088759"/>
                  </a:lnTo>
                  <a:lnTo>
                    <a:pt x="258103" y="997885"/>
                  </a:lnTo>
                  <a:lnTo>
                    <a:pt x="235384" y="986527"/>
                  </a:lnTo>
                  <a:close/>
                </a:path>
                <a:path w="762000" h="1447800">
                  <a:moveTo>
                    <a:pt x="314899" y="827497"/>
                  </a:moveTo>
                  <a:lnTo>
                    <a:pt x="269462" y="918371"/>
                  </a:lnTo>
                  <a:lnTo>
                    <a:pt x="292181" y="929730"/>
                  </a:lnTo>
                  <a:lnTo>
                    <a:pt x="337618" y="838856"/>
                  </a:lnTo>
                  <a:lnTo>
                    <a:pt x="314899" y="827497"/>
                  </a:lnTo>
                  <a:close/>
                </a:path>
                <a:path w="762000" h="1447800">
                  <a:moveTo>
                    <a:pt x="394414" y="668468"/>
                  </a:moveTo>
                  <a:lnTo>
                    <a:pt x="348977" y="759341"/>
                  </a:lnTo>
                  <a:lnTo>
                    <a:pt x="371696" y="770702"/>
                  </a:lnTo>
                  <a:lnTo>
                    <a:pt x="417133" y="679827"/>
                  </a:lnTo>
                  <a:lnTo>
                    <a:pt x="394414" y="668468"/>
                  </a:lnTo>
                  <a:close/>
                </a:path>
                <a:path w="762000" h="1447800">
                  <a:moveTo>
                    <a:pt x="473928" y="509438"/>
                  </a:moveTo>
                  <a:lnTo>
                    <a:pt x="428492" y="600312"/>
                  </a:lnTo>
                  <a:lnTo>
                    <a:pt x="451209" y="611672"/>
                  </a:lnTo>
                  <a:lnTo>
                    <a:pt x="496647" y="520799"/>
                  </a:lnTo>
                  <a:lnTo>
                    <a:pt x="473928" y="509438"/>
                  </a:lnTo>
                  <a:close/>
                </a:path>
                <a:path w="762000" h="1447800">
                  <a:moveTo>
                    <a:pt x="553443" y="350409"/>
                  </a:moveTo>
                  <a:lnTo>
                    <a:pt x="508006" y="441284"/>
                  </a:lnTo>
                  <a:lnTo>
                    <a:pt x="530724" y="452643"/>
                  </a:lnTo>
                  <a:lnTo>
                    <a:pt x="576161" y="361769"/>
                  </a:lnTo>
                  <a:lnTo>
                    <a:pt x="553443" y="350409"/>
                  </a:lnTo>
                  <a:close/>
                </a:path>
                <a:path w="762000" h="1447800">
                  <a:moveTo>
                    <a:pt x="632958" y="191381"/>
                  </a:moveTo>
                  <a:lnTo>
                    <a:pt x="587521" y="282254"/>
                  </a:lnTo>
                  <a:lnTo>
                    <a:pt x="610239" y="293613"/>
                  </a:lnTo>
                  <a:lnTo>
                    <a:pt x="655676" y="202740"/>
                  </a:lnTo>
                  <a:lnTo>
                    <a:pt x="632958" y="191381"/>
                  </a:lnTo>
                  <a:close/>
                </a:path>
                <a:path w="762000" h="1447800">
                  <a:moveTo>
                    <a:pt x="726267" y="0"/>
                  </a:moveTo>
                  <a:lnTo>
                    <a:pt x="689753" y="20993"/>
                  </a:lnTo>
                  <a:lnTo>
                    <a:pt x="686047" y="42955"/>
                  </a:lnTo>
                  <a:lnTo>
                    <a:pt x="689006" y="53489"/>
                  </a:lnTo>
                  <a:lnTo>
                    <a:pt x="694866" y="62798"/>
                  </a:lnTo>
                  <a:lnTo>
                    <a:pt x="696580" y="64136"/>
                  </a:lnTo>
                  <a:lnTo>
                    <a:pt x="667036" y="123225"/>
                  </a:lnTo>
                  <a:lnTo>
                    <a:pt x="689753" y="134584"/>
                  </a:lnTo>
                  <a:lnTo>
                    <a:pt x="719299" y="75495"/>
                  </a:lnTo>
                  <a:lnTo>
                    <a:pt x="728330" y="75495"/>
                  </a:lnTo>
                  <a:lnTo>
                    <a:pt x="761863" y="40466"/>
                  </a:lnTo>
                  <a:lnTo>
                    <a:pt x="759976" y="25983"/>
                  </a:lnTo>
                  <a:lnTo>
                    <a:pt x="752796" y="13263"/>
                  </a:lnTo>
                  <a:lnTo>
                    <a:pt x="740870" y="3953"/>
                  </a:lnTo>
                  <a:lnTo>
                    <a:pt x="736166" y="1601"/>
                  </a:lnTo>
                  <a:lnTo>
                    <a:pt x="731206" y="313"/>
                  </a:lnTo>
                  <a:lnTo>
                    <a:pt x="726267" y="0"/>
                  </a:lnTo>
                  <a:close/>
                </a:path>
                <a:path w="762000" h="1447800">
                  <a:moveTo>
                    <a:pt x="728330" y="75495"/>
                  </a:moveTo>
                  <a:lnTo>
                    <a:pt x="719299" y="75495"/>
                  </a:lnTo>
                  <a:lnTo>
                    <a:pt x="721395" y="76062"/>
                  </a:lnTo>
                  <a:lnTo>
                    <a:pt x="728330" y="754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57768" y="2781368"/>
              <a:ext cx="762000" cy="1447800"/>
            </a:xfrm>
            <a:custGeom>
              <a:avLst/>
              <a:gdLst/>
              <a:ahLst/>
              <a:cxnLst/>
              <a:rect l="l" t="t" r="r" b="b"/>
              <a:pathLst>
                <a:path w="762000" h="1447800">
                  <a:moveTo>
                    <a:pt x="40467" y="1371600"/>
                  </a:moveTo>
                  <a:lnTo>
                    <a:pt x="3953" y="1392593"/>
                  </a:lnTo>
                  <a:lnTo>
                    <a:pt x="0" y="1407196"/>
                  </a:lnTo>
                  <a:lnTo>
                    <a:pt x="1887" y="1421679"/>
                  </a:lnTo>
                  <a:lnTo>
                    <a:pt x="9067" y="1434398"/>
                  </a:lnTo>
                  <a:lnTo>
                    <a:pt x="20993" y="1443709"/>
                  </a:lnTo>
                  <a:lnTo>
                    <a:pt x="35596" y="1447663"/>
                  </a:lnTo>
                  <a:lnTo>
                    <a:pt x="50080" y="1445776"/>
                  </a:lnTo>
                  <a:lnTo>
                    <a:pt x="62799" y="1438595"/>
                  </a:lnTo>
                  <a:lnTo>
                    <a:pt x="72109" y="1426669"/>
                  </a:lnTo>
                  <a:lnTo>
                    <a:pt x="75644" y="1415770"/>
                  </a:lnTo>
                  <a:lnTo>
                    <a:pt x="75816" y="1404707"/>
                  </a:lnTo>
                  <a:lnTo>
                    <a:pt x="72856" y="1394173"/>
                  </a:lnTo>
                  <a:lnTo>
                    <a:pt x="66996" y="1384863"/>
                  </a:lnTo>
                  <a:lnTo>
                    <a:pt x="65283" y="1383526"/>
                  </a:lnTo>
                  <a:lnTo>
                    <a:pt x="70962" y="1372167"/>
                  </a:lnTo>
                  <a:lnTo>
                    <a:pt x="42564" y="1372167"/>
                  </a:lnTo>
                  <a:lnTo>
                    <a:pt x="40467" y="1371600"/>
                  </a:lnTo>
                  <a:close/>
                </a:path>
                <a:path w="762000" h="1447800">
                  <a:moveTo>
                    <a:pt x="76355" y="1304584"/>
                  </a:moveTo>
                  <a:lnTo>
                    <a:pt x="42564" y="1372167"/>
                  </a:lnTo>
                  <a:lnTo>
                    <a:pt x="70962" y="1372167"/>
                  </a:lnTo>
                  <a:lnTo>
                    <a:pt x="99074" y="1315944"/>
                  </a:lnTo>
                  <a:lnTo>
                    <a:pt x="76355" y="1304584"/>
                  </a:lnTo>
                  <a:close/>
                </a:path>
                <a:path w="762000" h="1447800">
                  <a:moveTo>
                    <a:pt x="155870" y="1145556"/>
                  </a:moveTo>
                  <a:lnTo>
                    <a:pt x="110433" y="1236430"/>
                  </a:lnTo>
                  <a:lnTo>
                    <a:pt x="133152" y="1247788"/>
                  </a:lnTo>
                  <a:lnTo>
                    <a:pt x="178589" y="1156915"/>
                  </a:lnTo>
                  <a:lnTo>
                    <a:pt x="155870" y="1145556"/>
                  </a:lnTo>
                  <a:close/>
                </a:path>
                <a:path w="762000" h="1447800">
                  <a:moveTo>
                    <a:pt x="235384" y="986527"/>
                  </a:moveTo>
                  <a:lnTo>
                    <a:pt x="189947" y="1077400"/>
                  </a:lnTo>
                  <a:lnTo>
                    <a:pt x="212666" y="1088759"/>
                  </a:lnTo>
                  <a:lnTo>
                    <a:pt x="258103" y="997885"/>
                  </a:lnTo>
                  <a:lnTo>
                    <a:pt x="235384" y="986527"/>
                  </a:lnTo>
                  <a:close/>
                </a:path>
                <a:path w="762000" h="1447800">
                  <a:moveTo>
                    <a:pt x="314899" y="827497"/>
                  </a:moveTo>
                  <a:lnTo>
                    <a:pt x="269462" y="918371"/>
                  </a:lnTo>
                  <a:lnTo>
                    <a:pt x="292181" y="929730"/>
                  </a:lnTo>
                  <a:lnTo>
                    <a:pt x="337618" y="838856"/>
                  </a:lnTo>
                  <a:lnTo>
                    <a:pt x="314899" y="827497"/>
                  </a:lnTo>
                  <a:close/>
                </a:path>
                <a:path w="762000" h="1447800">
                  <a:moveTo>
                    <a:pt x="394414" y="668468"/>
                  </a:moveTo>
                  <a:lnTo>
                    <a:pt x="348977" y="759341"/>
                  </a:lnTo>
                  <a:lnTo>
                    <a:pt x="371696" y="770702"/>
                  </a:lnTo>
                  <a:lnTo>
                    <a:pt x="417133" y="679827"/>
                  </a:lnTo>
                  <a:lnTo>
                    <a:pt x="394414" y="668468"/>
                  </a:lnTo>
                  <a:close/>
                </a:path>
                <a:path w="762000" h="1447800">
                  <a:moveTo>
                    <a:pt x="473928" y="509438"/>
                  </a:moveTo>
                  <a:lnTo>
                    <a:pt x="428492" y="600312"/>
                  </a:lnTo>
                  <a:lnTo>
                    <a:pt x="451209" y="611672"/>
                  </a:lnTo>
                  <a:lnTo>
                    <a:pt x="496647" y="520799"/>
                  </a:lnTo>
                  <a:lnTo>
                    <a:pt x="473928" y="509438"/>
                  </a:lnTo>
                  <a:close/>
                </a:path>
                <a:path w="762000" h="1447800">
                  <a:moveTo>
                    <a:pt x="553443" y="350409"/>
                  </a:moveTo>
                  <a:lnTo>
                    <a:pt x="508006" y="441284"/>
                  </a:lnTo>
                  <a:lnTo>
                    <a:pt x="530724" y="452643"/>
                  </a:lnTo>
                  <a:lnTo>
                    <a:pt x="576161" y="361769"/>
                  </a:lnTo>
                  <a:lnTo>
                    <a:pt x="553443" y="350409"/>
                  </a:lnTo>
                  <a:close/>
                </a:path>
                <a:path w="762000" h="1447800">
                  <a:moveTo>
                    <a:pt x="632958" y="191381"/>
                  </a:moveTo>
                  <a:lnTo>
                    <a:pt x="587521" y="282254"/>
                  </a:lnTo>
                  <a:lnTo>
                    <a:pt x="610239" y="293613"/>
                  </a:lnTo>
                  <a:lnTo>
                    <a:pt x="655676" y="202740"/>
                  </a:lnTo>
                  <a:lnTo>
                    <a:pt x="632958" y="191381"/>
                  </a:lnTo>
                  <a:close/>
                </a:path>
                <a:path w="762000" h="1447800">
                  <a:moveTo>
                    <a:pt x="726267" y="0"/>
                  </a:moveTo>
                  <a:lnTo>
                    <a:pt x="689753" y="20993"/>
                  </a:lnTo>
                  <a:lnTo>
                    <a:pt x="686047" y="42955"/>
                  </a:lnTo>
                  <a:lnTo>
                    <a:pt x="689006" y="53489"/>
                  </a:lnTo>
                  <a:lnTo>
                    <a:pt x="694866" y="62798"/>
                  </a:lnTo>
                  <a:lnTo>
                    <a:pt x="696580" y="64136"/>
                  </a:lnTo>
                  <a:lnTo>
                    <a:pt x="667036" y="123225"/>
                  </a:lnTo>
                  <a:lnTo>
                    <a:pt x="689753" y="134584"/>
                  </a:lnTo>
                  <a:lnTo>
                    <a:pt x="719299" y="75495"/>
                  </a:lnTo>
                  <a:lnTo>
                    <a:pt x="728330" y="75495"/>
                  </a:lnTo>
                  <a:lnTo>
                    <a:pt x="761863" y="40466"/>
                  </a:lnTo>
                  <a:lnTo>
                    <a:pt x="759976" y="25983"/>
                  </a:lnTo>
                  <a:lnTo>
                    <a:pt x="752796" y="13263"/>
                  </a:lnTo>
                  <a:lnTo>
                    <a:pt x="740870" y="3953"/>
                  </a:lnTo>
                  <a:lnTo>
                    <a:pt x="736166" y="1601"/>
                  </a:lnTo>
                  <a:lnTo>
                    <a:pt x="731206" y="313"/>
                  </a:lnTo>
                  <a:lnTo>
                    <a:pt x="726267" y="0"/>
                  </a:lnTo>
                  <a:close/>
                </a:path>
                <a:path w="762000" h="1447800">
                  <a:moveTo>
                    <a:pt x="728330" y="75495"/>
                  </a:moveTo>
                  <a:lnTo>
                    <a:pt x="719299" y="75495"/>
                  </a:lnTo>
                  <a:lnTo>
                    <a:pt x="721395" y="76062"/>
                  </a:lnTo>
                  <a:lnTo>
                    <a:pt x="728330" y="754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19768" y="1943168"/>
              <a:ext cx="762000" cy="1447800"/>
            </a:xfrm>
            <a:custGeom>
              <a:avLst/>
              <a:gdLst/>
              <a:ahLst/>
              <a:cxnLst/>
              <a:rect l="l" t="t" r="r" b="b"/>
              <a:pathLst>
                <a:path w="762000" h="1447800">
                  <a:moveTo>
                    <a:pt x="40467" y="1371600"/>
                  </a:moveTo>
                  <a:lnTo>
                    <a:pt x="3953" y="1392593"/>
                  </a:lnTo>
                  <a:lnTo>
                    <a:pt x="0" y="1407196"/>
                  </a:lnTo>
                  <a:lnTo>
                    <a:pt x="1887" y="1421679"/>
                  </a:lnTo>
                  <a:lnTo>
                    <a:pt x="9067" y="1434398"/>
                  </a:lnTo>
                  <a:lnTo>
                    <a:pt x="20993" y="1443709"/>
                  </a:lnTo>
                  <a:lnTo>
                    <a:pt x="35596" y="1447663"/>
                  </a:lnTo>
                  <a:lnTo>
                    <a:pt x="50080" y="1445776"/>
                  </a:lnTo>
                  <a:lnTo>
                    <a:pt x="62799" y="1438595"/>
                  </a:lnTo>
                  <a:lnTo>
                    <a:pt x="72109" y="1426669"/>
                  </a:lnTo>
                  <a:lnTo>
                    <a:pt x="75644" y="1415770"/>
                  </a:lnTo>
                  <a:lnTo>
                    <a:pt x="75816" y="1404707"/>
                  </a:lnTo>
                  <a:lnTo>
                    <a:pt x="72856" y="1394173"/>
                  </a:lnTo>
                  <a:lnTo>
                    <a:pt x="66996" y="1384863"/>
                  </a:lnTo>
                  <a:lnTo>
                    <a:pt x="65283" y="1383526"/>
                  </a:lnTo>
                  <a:lnTo>
                    <a:pt x="70962" y="1372167"/>
                  </a:lnTo>
                  <a:lnTo>
                    <a:pt x="42564" y="1372167"/>
                  </a:lnTo>
                  <a:lnTo>
                    <a:pt x="40467" y="1371600"/>
                  </a:lnTo>
                  <a:close/>
                </a:path>
                <a:path w="762000" h="1447800">
                  <a:moveTo>
                    <a:pt x="76355" y="1304584"/>
                  </a:moveTo>
                  <a:lnTo>
                    <a:pt x="42564" y="1372167"/>
                  </a:lnTo>
                  <a:lnTo>
                    <a:pt x="70962" y="1372167"/>
                  </a:lnTo>
                  <a:lnTo>
                    <a:pt x="99074" y="1315944"/>
                  </a:lnTo>
                  <a:lnTo>
                    <a:pt x="76355" y="1304584"/>
                  </a:lnTo>
                  <a:close/>
                </a:path>
                <a:path w="762000" h="1447800">
                  <a:moveTo>
                    <a:pt x="155870" y="1145556"/>
                  </a:moveTo>
                  <a:lnTo>
                    <a:pt x="110433" y="1236430"/>
                  </a:lnTo>
                  <a:lnTo>
                    <a:pt x="133152" y="1247788"/>
                  </a:lnTo>
                  <a:lnTo>
                    <a:pt x="178589" y="1156915"/>
                  </a:lnTo>
                  <a:lnTo>
                    <a:pt x="155870" y="1145556"/>
                  </a:lnTo>
                  <a:close/>
                </a:path>
                <a:path w="762000" h="1447800">
                  <a:moveTo>
                    <a:pt x="235384" y="986527"/>
                  </a:moveTo>
                  <a:lnTo>
                    <a:pt x="189947" y="1077400"/>
                  </a:lnTo>
                  <a:lnTo>
                    <a:pt x="212666" y="1088759"/>
                  </a:lnTo>
                  <a:lnTo>
                    <a:pt x="258103" y="997885"/>
                  </a:lnTo>
                  <a:lnTo>
                    <a:pt x="235384" y="986527"/>
                  </a:lnTo>
                  <a:close/>
                </a:path>
                <a:path w="762000" h="1447800">
                  <a:moveTo>
                    <a:pt x="314899" y="827497"/>
                  </a:moveTo>
                  <a:lnTo>
                    <a:pt x="269462" y="918371"/>
                  </a:lnTo>
                  <a:lnTo>
                    <a:pt x="292181" y="929730"/>
                  </a:lnTo>
                  <a:lnTo>
                    <a:pt x="337618" y="838856"/>
                  </a:lnTo>
                  <a:lnTo>
                    <a:pt x="314899" y="827497"/>
                  </a:lnTo>
                  <a:close/>
                </a:path>
                <a:path w="762000" h="1447800">
                  <a:moveTo>
                    <a:pt x="394414" y="668468"/>
                  </a:moveTo>
                  <a:lnTo>
                    <a:pt x="348977" y="759341"/>
                  </a:lnTo>
                  <a:lnTo>
                    <a:pt x="371696" y="770702"/>
                  </a:lnTo>
                  <a:lnTo>
                    <a:pt x="417133" y="679827"/>
                  </a:lnTo>
                  <a:lnTo>
                    <a:pt x="394414" y="668468"/>
                  </a:lnTo>
                  <a:close/>
                </a:path>
                <a:path w="762000" h="1447800">
                  <a:moveTo>
                    <a:pt x="473928" y="509438"/>
                  </a:moveTo>
                  <a:lnTo>
                    <a:pt x="428492" y="600312"/>
                  </a:lnTo>
                  <a:lnTo>
                    <a:pt x="451209" y="611672"/>
                  </a:lnTo>
                  <a:lnTo>
                    <a:pt x="496647" y="520799"/>
                  </a:lnTo>
                  <a:lnTo>
                    <a:pt x="473928" y="509438"/>
                  </a:lnTo>
                  <a:close/>
                </a:path>
                <a:path w="762000" h="1447800">
                  <a:moveTo>
                    <a:pt x="553443" y="350409"/>
                  </a:moveTo>
                  <a:lnTo>
                    <a:pt x="508006" y="441284"/>
                  </a:lnTo>
                  <a:lnTo>
                    <a:pt x="530724" y="452643"/>
                  </a:lnTo>
                  <a:lnTo>
                    <a:pt x="576161" y="361769"/>
                  </a:lnTo>
                  <a:lnTo>
                    <a:pt x="553443" y="350409"/>
                  </a:lnTo>
                  <a:close/>
                </a:path>
                <a:path w="762000" h="1447800">
                  <a:moveTo>
                    <a:pt x="632958" y="191381"/>
                  </a:moveTo>
                  <a:lnTo>
                    <a:pt x="587521" y="282254"/>
                  </a:lnTo>
                  <a:lnTo>
                    <a:pt x="610239" y="293613"/>
                  </a:lnTo>
                  <a:lnTo>
                    <a:pt x="655676" y="202740"/>
                  </a:lnTo>
                  <a:lnTo>
                    <a:pt x="632958" y="191381"/>
                  </a:lnTo>
                  <a:close/>
                </a:path>
                <a:path w="762000" h="1447800">
                  <a:moveTo>
                    <a:pt x="726267" y="0"/>
                  </a:moveTo>
                  <a:lnTo>
                    <a:pt x="689753" y="20993"/>
                  </a:lnTo>
                  <a:lnTo>
                    <a:pt x="686047" y="42955"/>
                  </a:lnTo>
                  <a:lnTo>
                    <a:pt x="689006" y="53489"/>
                  </a:lnTo>
                  <a:lnTo>
                    <a:pt x="694866" y="62798"/>
                  </a:lnTo>
                  <a:lnTo>
                    <a:pt x="696580" y="64136"/>
                  </a:lnTo>
                  <a:lnTo>
                    <a:pt x="667036" y="123225"/>
                  </a:lnTo>
                  <a:lnTo>
                    <a:pt x="689753" y="134584"/>
                  </a:lnTo>
                  <a:lnTo>
                    <a:pt x="719299" y="75495"/>
                  </a:lnTo>
                  <a:lnTo>
                    <a:pt x="728330" y="75495"/>
                  </a:lnTo>
                  <a:lnTo>
                    <a:pt x="761863" y="40466"/>
                  </a:lnTo>
                  <a:lnTo>
                    <a:pt x="759976" y="25983"/>
                  </a:lnTo>
                  <a:lnTo>
                    <a:pt x="752796" y="13263"/>
                  </a:lnTo>
                  <a:lnTo>
                    <a:pt x="740870" y="3953"/>
                  </a:lnTo>
                  <a:lnTo>
                    <a:pt x="736166" y="1601"/>
                  </a:lnTo>
                  <a:lnTo>
                    <a:pt x="731206" y="313"/>
                  </a:lnTo>
                  <a:lnTo>
                    <a:pt x="726267" y="0"/>
                  </a:lnTo>
                  <a:close/>
                </a:path>
                <a:path w="762000" h="1447800">
                  <a:moveTo>
                    <a:pt x="728330" y="75495"/>
                  </a:moveTo>
                  <a:lnTo>
                    <a:pt x="719299" y="75495"/>
                  </a:lnTo>
                  <a:lnTo>
                    <a:pt x="721395" y="76062"/>
                  </a:lnTo>
                  <a:lnTo>
                    <a:pt x="728330" y="754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711700" y="2197100"/>
              <a:ext cx="177800" cy="177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854700" y="1892300"/>
              <a:ext cx="177800" cy="177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092700" y="2730500"/>
              <a:ext cx="177800" cy="177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853565" y="3631439"/>
              <a:ext cx="309880" cy="261620"/>
            </a:xfrm>
            <a:custGeom>
              <a:avLst/>
              <a:gdLst/>
              <a:ahLst/>
              <a:cxnLst/>
              <a:rect l="l" t="t" r="r" b="b"/>
              <a:pathLst>
                <a:path w="309880" h="261620">
                  <a:moveTo>
                    <a:pt x="29074" y="0"/>
                  </a:moveTo>
                  <a:lnTo>
                    <a:pt x="15720" y="1369"/>
                  </a:lnTo>
                  <a:lnTo>
                    <a:pt x="10335" y="4224"/>
                  </a:lnTo>
                  <a:lnTo>
                    <a:pt x="1858" y="14638"/>
                  </a:lnTo>
                  <a:lnTo>
                    <a:pt x="0" y="20587"/>
                  </a:lnTo>
                  <a:lnTo>
                    <a:pt x="1334" y="33615"/>
                  </a:lnTo>
                  <a:lnTo>
                    <a:pt x="4318" y="39028"/>
                  </a:lnTo>
                  <a:lnTo>
                    <a:pt x="14820" y="47579"/>
                  </a:lnTo>
                  <a:lnTo>
                    <a:pt x="20680" y="49363"/>
                  </a:lnTo>
                  <a:lnTo>
                    <a:pt x="33872" y="48012"/>
                  </a:lnTo>
                  <a:lnTo>
                    <a:pt x="39329" y="45065"/>
                  </a:lnTo>
                  <a:lnTo>
                    <a:pt x="47732" y="34743"/>
                  </a:lnTo>
                  <a:lnTo>
                    <a:pt x="49474" y="28845"/>
                  </a:lnTo>
                  <a:lnTo>
                    <a:pt x="48105" y="15492"/>
                  </a:lnTo>
                  <a:lnTo>
                    <a:pt x="45204" y="10071"/>
                  </a:lnTo>
                  <a:lnTo>
                    <a:pt x="34970" y="1739"/>
                  </a:lnTo>
                  <a:lnTo>
                    <a:pt x="29074" y="0"/>
                  </a:lnTo>
                  <a:close/>
                </a:path>
                <a:path w="309880" h="261620">
                  <a:moveTo>
                    <a:pt x="115792" y="70592"/>
                  </a:moveTo>
                  <a:lnTo>
                    <a:pt x="102439" y="71962"/>
                  </a:lnTo>
                  <a:lnTo>
                    <a:pt x="97054" y="74818"/>
                  </a:lnTo>
                  <a:lnTo>
                    <a:pt x="88649" y="85142"/>
                  </a:lnTo>
                  <a:lnTo>
                    <a:pt x="86836" y="91128"/>
                  </a:lnTo>
                  <a:lnTo>
                    <a:pt x="88188" y="104319"/>
                  </a:lnTo>
                  <a:lnTo>
                    <a:pt x="91170" y="109731"/>
                  </a:lnTo>
                  <a:lnTo>
                    <a:pt x="101673" y="118282"/>
                  </a:lnTo>
                  <a:lnTo>
                    <a:pt x="107534" y="120067"/>
                  </a:lnTo>
                  <a:lnTo>
                    <a:pt x="120724" y="118715"/>
                  </a:lnTo>
                  <a:lnTo>
                    <a:pt x="126183" y="115769"/>
                  </a:lnTo>
                  <a:lnTo>
                    <a:pt x="134586" y="105446"/>
                  </a:lnTo>
                  <a:lnTo>
                    <a:pt x="136326" y="99548"/>
                  </a:lnTo>
                  <a:lnTo>
                    <a:pt x="134959" y="86196"/>
                  </a:lnTo>
                  <a:lnTo>
                    <a:pt x="132012" y="80737"/>
                  </a:lnTo>
                  <a:lnTo>
                    <a:pt x="121688" y="72334"/>
                  </a:lnTo>
                  <a:lnTo>
                    <a:pt x="115792" y="70592"/>
                  </a:lnTo>
                  <a:close/>
                </a:path>
                <a:path w="309880" h="261620">
                  <a:moveTo>
                    <a:pt x="202646" y="141296"/>
                  </a:moveTo>
                  <a:lnTo>
                    <a:pt x="189292" y="142665"/>
                  </a:lnTo>
                  <a:lnTo>
                    <a:pt x="183907" y="145521"/>
                  </a:lnTo>
                  <a:lnTo>
                    <a:pt x="175503" y="155845"/>
                  </a:lnTo>
                  <a:lnTo>
                    <a:pt x="173690" y="161832"/>
                  </a:lnTo>
                  <a:lnTo>
                    <a:pt x="175041" y="175022"/>
                  </a:lnTo>
                  <a:lnTo>
                    <a:pt x="178023" y="180435"/>
                  </a:lnTo>
                  <a:lnTo>
                    <a:pt x="188437" y="188912"/>
                  </a:lnTo>
                  <a:lnTo>
                    <a:pt x="194252" y="190661"/>
                  </a:lnTo>
                  <a:lnTo>
                    <a:pt x="207444" y="189308"/>
                  </a:lnTo>
                  <a:lnTo>
                    <a:pt x="212901" y="186363"/>
                  </a:lnTo>
                  <a:lnTo>
                    <a:pt x="221305" y="176039"/>
                  </a:lnTo>
                  <a:lnTo>
                    <a:pt x="223046" y="170143"/>
                  </a:lnTo>
                  <a:lnTo>
                    <a:pt x="221677" y="156789"/>
                  </a:lnTo>
                  <a:lnTo>
                    <a:pt x="218776" y="151368"/>
                  </a:lnTo>
                  <a:lnTo>
                    <a:pt x="208542" y="143037"/>
                  </a:lnTo>
                  <a:lnTo>
                    <a:pt x="202646" y="141296"/>
                  </a:lnTo>
                  <a:close/>
                </a:path>
                <a:path w="309880" h="261620">
                  <a:moveTo>
                    <a:pt x="289267" y="211811"/>
                  </a:moveTo>
                  <a:lnTo>
                    <a:pt x="275915" y="213180"/>
                  </a:lnTo>
                  <a:lnTo>
                    <a:pt x="270530" y="216037"/>
                  </a:lnTo>
                  <a:lnTo>
                    <a:pt x="262053" y="226449"/>
                  </a:lnTo>
                  <a:lnTo>
                    <a:pt x="260193" y="232401"/>
                  </a:lnTo>
                  <a:lnTo>
                    <a:pt x="261529" y="245428"/>
                  </a:lnTo>
                  <a:lnTo>
                    <a:pt x="264511" y="250841"/>
                  </a:lnTo>
                  <a:lnTo>
                    <a:pt x="275014" y="259391"/>
                  </a:lnTo>
                  <a:lnTo>
                    <a:pt x="280875" y="261176"/>
                  </a:lnTo>
                  <a:lnTo>
                    <a:pt x="294065" y="259824"/>
                  </a:lnTo>
                  <a:lnTo>
                    <a:pt x="299524" y="256879"/>
                  </a:lnTo>
                  <a:lnTo>
                    <a:pt x="307928" y="246555"/>
                  </a:lnTo>
                  <a:lnTo>
                    <a:pt x="309667" y="240658"/>
                  </a:lnTo>
                  <a:lnTo>
                    <a:pt x="308300" y="227304"/>
                  </a:lnTo>
                  <a:lnTo>
                    <a:pt x="305399" y="221884"/>
                  </a:lnTo>
                  <a:lnTo>
                    <a:pt x="295165" y="213553"/>
                  </a:lnTo>
                  <a:lnTo>
                    <a:pt x="289267" y="2118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654300" y="2273300"/>
              <a:ext cx="112712" cy="115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797300" y="1892300"/>
              <a:ext cx="112712" cy="115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11500" y="2806700"/>
              <a:ext cx="112712" cy="115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025900" y="3568700"/>
              <a:ext cx="112712" cy="115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406900" y="4102100"/>
              <a:ext cx="112712" cy="115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168900" y="3263900"/>
              <a:ext cx="112712" cy="115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362312" y="5340703"/>
            <a:ext cx="3926840" cy="569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20"/>
              </a:lnSpc>
              <a:tabLst>
                <a:tab pos="3291204" algn="l"/>
              </a:tabLst>
            </a:pPr>
            <a:r>
              <a:rPr sz="5850" b="1" spc="60" baseline="-7122" dirty="0">
                <a:latin typeface="Times New Roman"/>
                <a:cs typeface="Times New Roman"/>
              </a:rPr>
              <a:t>x</a:t>
            </a:r>
            <a:r>
              <a:rPr sz="3375" i="1" spc="60" baseline="-37037" dirty="0">
                <a:latin typeface="Times New Roman"/>
                <a:cs typeface="Times New Roman"/>
              </a:rPr>
              <a:t>ij </a:t>
            </a:r>
            <a:r>
              <a:rPr sz="5850" spc="0" baseline="-7122" dirty="0">
                <a:latin typeface="Symbol"/>
                <a:cs typeface="Symbol"/>
              </a:rPr>
              <a:t></a:t>
            </a:r>
            <a:r>
              <a:rPr sz="5850" spc="0" baseline="-7122" dirty="0">
                <a:latin typeface="Times New Roman"/>
                <a:cs typeface="Times New Roman"/>
              </a:rPr>
              <a:t> </a:t>
            </a:r>
            <a:r>
              <a:rPr sz="5850" b="1" spc="112" baseline="-7122" dirty="0">
                <a:latin typeface="Times New Roman"/>
                <a:cs typeface="Times New Roman"/>
              </a:rPr>
              <a:t>A</a:t>
            </a:r>
            <a:r>
              <a:rPr sz="3375" i="1" spc="112" baseline="-37037" dirty="0">
                <a:latin typeface="Times New Roman"/>
                <a:cs typeface="Times New Roman"/>
              </a:rPr>
              <a:t>i</a:t>
            </a:r>
            <a:r>
              <a:rPr sz="5850" b="1" spc="112" baseline="-7122" dirty="0">
                <a:latin typeface="Times New Roman"/>
                <a:cs typeface="Times New Roman"/>
              </a:rPr>
              <a:t>X</a:t>
            </a:r>
            <a:r>
              <a:rPr sz="5850" b="1" spc="-839" baseline="-7122" dirty="0">
                <a:latin typeface="Times New Roman"/>
                <a:cs typeface="Times New Roman"/>
              </a:rPr>
              <a:t> </a:t>
            </a:r>
            <a:r>
              <a:rPr sz="3375" i="1" baseline="-37037" dirty="0">
                <a:latin typeface="Times New Roman"/>
                <a:cs typeface="Times New Roman"/>
              </a:rPr>
              <a:t>j </a:t>
            </a:r>
            <a:r>
              <a:rPr sz="5850" spc="0" baseline="-7122" dirty="0">
                <a:latin typeface="Symbol"/>
                <a:cs typeface="Symbol"/>
              </a:rPr>
              <a:t></a:t>
            </a:r>
            <a:r>
              <a:rPr sz="5850" spc="-555" baseline="-7122" dirty="0">
                <a:latin typeface="Times New Roman"/>
                <a:cs typeface="Times New Roman"/>
              </a:rPr>
              <a:t> </a:t>
            </a:r>
            <a:r>
              <a:rPr sz="5850" b="1" spc="52" baseline="-7122" dirty="0">
                <a:latin typeface="Times New Roman"/>
                <a:cs typeface="Times New Roman"/>
              </a:rPr>
              <a:t>b</a:t>
            </a:r>
            <a:r>
              <a:rPr sz="3375" i="1" spc="52" baseline="-37037" dirty="0">
                <a:latin typeface="Times New Roman"/>
                <a:cs typeface="Times New Roman"/>
              </a:rPr>
              <a:t>i	</a:t>
            </a:r>
            <a:r>
              <a:rPr sz="16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600" spc="-1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600" spc="105" dirty="0">
                <a:solidFill>
                  <a:srgbClr val="FF0000"/>
                </a:solidFill>
                <a:latin typeface="Arial Unicode MS"/>
                <a:cs typeface="Arial Unicode MS"/>
              </a:rPr>
              <a:t>4]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831339" y="6196774"/>
            <a:ext cx="389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0" dirty="0">
                <a:latin typeface="Arial Unicode MS"/>
                <a:cs typeface="Arial Unicode MS"/>
              </a:rPr>
              <a:t>2</a:t>
            </a:r>
            <a:r>
              <a:rPr sz="1600" spc="75" dirty="0">
                <a:latin typeface="Arial Unicode MS"/>
                <a:cs typeface="Arial Unicode MS"/>
              </a:rPr>
              <a:t>x</a:t>
            </a:r>
            <a:r>
              <a:rPr sz="1600" spc="90" dirty="0">
                <a:latin typeface="Arial Unicode MS"/>
                <a:cs typeface="Arial Unicode MS"/>
              </a:rPr>
              <a:t>1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974339" y="6196774"/>
            <a:ext cx="389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0" dirty="0">
                <a:latin typeface="Arial Unicode MS"/>
                <a:cs typeface="Arial Unicode MS"/>
              </a:rPr>
              <a:t>2</a:t>
            </a:r>
            <a:r>
              <a:rPr sz="1600" spc="75" dirty="0">
                <a:latin typeface="Arial Unicode MS"/>
                <a:cs typeface="Arial Unicode MS"/>
              </a:rPr>
              <a:t>x</a:t>
            </a:r>
            <a:r>
              <a:rPr sz="1600" spc="90" dirty="0">
                <a:latin typeface="Arial Unicode MS"/>
                <a:cs typeface="Arial Unicode MS"/>
              </a:rPr>
              <a:t>3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955540" y="6196774"/>
            <a:ext cx="389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0" dirty="0">
                <a:latin typeface="Arial Unicode MS"/>
                <a:cs typeface="Arial Unicode MS"/>
              </a:rPr>
              <a:t>2</a:t>
            </a:r>
            <a:r>
              <a:rPr sz="1600" spc="75" dirty="0">
                <a:latin typeface="Arial Unicode MS"/>
                <a:cs typeface="Arial Unicode MS"/>
              </a:rPr>
              <a:t>x</a:t>
            </a:r>
            <a:r>
              <a:rPr sz="1600" spc="90" dirty="0">
                <a:latin typeface="Arial Unicode MS"/>
                <a:cs typeface="Arial Unicode MS"/>
              </a:rPr>
              <a:t>1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888740" y="6196774"/>
            <a:ext cx="389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0" dirty="0">
                <a:latin typeface="Arial Unicode MS"/>
                <a:cs typeface="Arial Unicode MS"/>
              </a:rPr>
              <a:t>3</a:t>
            </a:r>
            <a:r>
              <a:rPr sz="1600" spc="75" dirty="0">
                <a:latin typeface="Arial Unicode MS"/>
                <a:cs typeface="Arial Unicode MS"/>
              </a:rPr>
              <a:t>x</a:t>
            </a:r>
            <a:r>
              <a:rPr sz="1600" spc="90" dirty="0">
                <a:latin typeface="Arial Unicode MS"/>
                <a:cs typeface="Arial Unicode MS"/>
              </a:rPr>
              <a:t>1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006843" y="5791200"/>
            <a:ext cx="355600" cy="384810"/>
          </a:xfrm>
          <a:custGeom>
            <a:avLst/>
            <a:gdLst/>
            <a:ahLst/>
            <a:cxnLst/>
            <a:rect l="l" t="t" r="r" b="b"/>
            <a:pathLst>
              <a:path w="355600" h="384810">
                <a:moveTo>
                  <a:pt x="355356" y="0"/>
                </a:moveTo>
                <a:lnTo>
                  <a:pt x="275668" y="30131"/>
                </a:lnTo>
                <a:lnTo>
                  <a:pt x="300159" y="52748"/>
                </a:lnTo>
                <a:lnTo>
                  <a:pt x="0" y="377768"/>
                </a:lnTo>
                <a:lnTo>
                  <a:pt x="6997" y="384231"/>
                </a:lnTo>
                <a:lnTo>
                  <a:pt x="307157" y="59211"/>
                </a:lnTo>
                <a:lnTo>
                  <a:pt x="338200" y="59211"/>
                </a:lnTo>
                <a:lnTo>
                  <a:pt x="355356" y="0"/>
                </a:lnTo>
                <a:close/>
              </a:path>
              <a:path w="355600" h="384810">
                <a:moveTo>
                  <a:pt x="338200" y="59211"/>
                </a:moveTo>
                <a:lnTo>
                  <a:pt x="307157" y="59211"/>
                </a:lnTo>
                <a:lnTo>
                  <a:pt x="331647" y="81829"/>
                </a:lnTo>
                <a:lnTo>
                  <a:pt x="338200" y="59211"/>
                </a:lnTo>
                <a:close/>
              </a:path>
            </a:pathLst>
          </a:custGeom>
          <a:solidFill>
            <a:srgbClr val="292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272515" y="5791200"/>
            <a:ext cx="233045" cy="383540"/>
          </a:xfrm>
          <a:custGeom>
            <a:avLst/>
            <a:gdLst/>
            <a:ahLst/>
            <a:cxnLst/>
            <a:rect l="l" t="t" r="r" b="b"/>
            <a:pathLst>
              <a:path w="233045" h="383539">
                <a:moveTo>
                  <a:pt x="232684" y="0"/>
                </a:moveTo>
                <a:lnTo>
                  <a:pt x="160808" y="45738"/>
                </a:lnTo>
                <a:lnTo>
                  <a:pt x="189396" y="62890"/>
                </a:lnTo>
                <a:lnTo>
                  <a:pt x="0" y="378549"/>
                </a:lnTo>
                <a:lnTo>
                  <a:pt x="8168" y="383450"/>
                </a:lnTo>
                <a:lnTo>
                  <a:pt x="197563" y="67791"/>
                </a:lnTo>
                <a:lnTo>
                  <a:pt x="227469" y="67791"/>
                </a:lnTo>
                <a:lnTo>
                  <a:pt x="232684" y="0"/>
                </a:lnTo>
                <a:close/>
              </a:path>
              <a:path w="233045" h="383539">
                <a:moveTo>
                  <a:pt x="227469" y="67791"/>
                </a:moveTo>
                <a:lnTo>
                  <a:pt x="197563" y="67791"/>
                </a:lnTo>
                <a:lnTo>
                  <a:pt x="226150" y="84943"/>
                </a:lnTo>
                <a:lnTo>
                  <a:pt x="227469" y="67791"/>
                </a:lnTo>
                <a:close/>
              </a:path>
            </a:pathLst>
          </a:custGeom>
          <a:solidFill>
            <a:srgbClr val="292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945983" y="5791200"/>
            <a:ext cx="126364" cy="382270"/>
          </a:xfrm>
          <a:custGeom>
            <a:avLst/>
            <a:gdLst/>
            <a:ahLst/>
            <a:cxnLst/>
            <a:rect l="l" t="t" r="r" b="b"/>
            <a:pathLst>
              <a:path w="126364" h="382270">
                <a:moveTo>
                  <a:pt x="42014" y="74713"/>
                </a:moveTo>
                <a:lnTo>
                  <a:pt x="32132" y="74713"/>
                </a:lnTo>
                <a:lnTo>
                  <a:pt x="117168" y="382269"/>
                </a:lnTo>
                <a:lnTo>
                  <a:pt x="126349" y="379730"/>
                </a:lnTo>
                <a:lnTo>
                  <a:pt x="42014" y="74713"/>
                </a:lnTo>
                <a:close/>
              </a:path>
              <a:path w="126364" h="382270">
                <a:moveTo>
                  <a:pt x="16416" y="0"/>
                </a:moveTo>
                <a:lnTo>
                  <a:pt x="0" y="83597"/>
                </a:lnTo>
                <a:lnTo>
                  <a:pt x="32132" y="74713"/>
                </a:lnTo>
                <a:lnTo>
                  <a:pt x="42014" y="74713"/>
                </a:lnTo>
                <a:lnTo>
                  <a:pt x="41313" y="72175"/>
                </a:lnTo>
                <a:lnTo>
                  <a:pt x="73445" y="63291"/>
                </a:lnTo>
                <a:lnTo>
                  <a:pt x="16416" y="0"/>
                </a:lnTo>
                <a:close/>
              </a:path>
            </a:pathLst>
          </a:custGeom>
          <a:solidFill>
            <a:srgbClr val="292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860383" y="5791200"/>
            <a:ext cx="126364" cy="382270"/>
          </a:xfrm>
          <a:custGeom>
            <a:avLst/>
            <a:gdLst/>
            <a:ahLst/>
            <a:cxnLst/>
            <a:rect l="l" t="t" r="r" b="b"/>
            <a:pathLst>
              <a:path w="126364" h="382270">
                <a:moveTo>
                  <a:pt x="42014" y="74713"/>
                </a:moveTo>
                <a:lnTo>
                  <a:pt x="32132" y="74713"/>
                </a:lnTo>
                <a:lnTo>
                  <a:pt x="117168" y="382269"/>
                </a:lnTo>
                <a:lnTo>
                  <a:pt x="126349" y="379730"/>
                </a:lnTo>
                <a:lnTo>
                  <a:pt x="42014" y="74713"/>
                </a:lnTo>
                <a:close/>
              </a:path>
              <a:path w="126364" h="382270">
                <a:moveTo>
                  <a:pt x="16416" y="0"/>
                </a:moveTo>
                <a:lnTo>
                  <a:pt x="0" y="83597"/>
                </a:lnTo>
                <a:lnTo>
                  <a:pt x="32132" y="74713"/>
                </a:lnTo>
                <a:lnTo>
                  <a:pt x="42014" y="74713"/>
                </a:lnTo>
                <a:lnTo>
                  <a:pt x="41313" y="72175"/>
                </a:lnTo>
                <a:lnTo>
                  <a:pt x="73445" y="63291"/>
                </a:lnTo>
                <a:lnTo>
                  <a:pt x="16416" y="0"/>
                </a:lnTo>
                <a:close/>
              </a:path>
            </a:pathLst>
          </a:custGeom>
          <a:solidFill>
            <a:srgbClr val="292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383540" y="3445065"/>
            <a:ext cx="6210300" cy="16979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122680" algn="r">
              <a:lnSpc>
                <a:spcPct val="100000"/>
              </a:lnSpc>
              <a:spcBef>
                <a:spcPts val="100"/>
              </a:spcBef>
            </a:pPr>
            <a:r>
              <a:rPr sz="3600" b="1" baseline="12731" dirty="0">
                <a:latin typeface="Times New Roman"/>
                <a:cs typeface="Times New Roman"/>
              </a:rPr>
              <a:t>x</a:t>
            </a:r>
            <a:r>
              <a:rPr sz="1600" i="1" spc="0" dirty="0">
                <a:latin typeface="Times New Roman"/>
                <a:cs typeface="Times New Roman"/>
              </a:rPr>
              <a:t>i</a:t>
            </a:r>
            <a:r>
              <a:rPr sz="1600" i="1" dirty="0">
                <a:latin typeface="Times New Roman"/>
                <a:cs typeface="Times New Roman"/>
              </a:rPr>
              <a:t>j</a:t>
            </a:r>
            <a:endParaRPr sz="1600" dirty="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2350"/>
              </a:spcBef>
            </a:pPr>
            <a:r>
              <a:rPr sz="1800" spc="10" dirty="0">
                <a:latin typeface="Arial Unicode MS"/>
                <a:cs typeface="Arial Unicode MS"/>
              </a:rPr>
              <a:t>Image</a:t>
            </a:r>
            <a:r>
              <a:rPr sz="1800" spc="-40" dirty="0">
                <a:latin typeface="Arial Unicode MS"/>
                <a:cs typeface="Arial Unicode MS"/>
              </a:rPr>
              <a:t> </a:t>
            </a:r>
            <a:r>
              <a:rPr sz="1800" spc="40" dirty="0">
                <a:latin typeface="Arial Unicode MS"/>
                <a:cs typeface="Arial Unicode MS"/>
              </a:rPr>
              <a:t>i</a:t>
            </a:r>
            <a:endParaRPr sz="1800" dirty="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</a:pPr>
            <a:endParaRPr sz="19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zh-CN" altLang="en-US" sz="2400" spc="-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对于仿射情况（欧式空间中）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914400" y="5257800"/>
            <a:ext cx="6629400" cy="685800"/>
          </a:xfrm>
          <a:custGeom>
            <a:avLst/>
            <a:gdLst/>
            <a:ahLst/>
            <a:cxnLst/>
            <a:rect l="l" t="t" r="r" b="b"/>
            <a:pathLst>
              <a:path w="6629400" h="685800">
                <a:moveTo>
                  <a:pt x="0" y="685800"/>
                </a:moveTo>
                <a:lnTo>
                  <a:pt x="6629400" y="685800"/>
                </a:lnTo>
                <a:lnTo>
                  <a:pt x="662940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FFC000">
              <a:alpha val="290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1819" y="155765"/>
            <a:ext cx="65278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3600" spc="-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运动恢复</a:t>
            </a:r>
            <a:r>
              <a:rPr lang="zh-CN" altLang="en-US" sz="3600" spc="-1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结构</a:t>
            </a:r>
            <a:r>
              <a:rPr lang="zh-CN" altLang="en-US" sz="3600" spc="-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歧义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50740" y="1611503"/>
            <a:ext cx="375348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spcBef>
                <a:spcPts val="100"/>
              </a:spcBef>
              <a:buFontTx/>
              <a:buChar char="•"/>
              <a:tabLst>
                <a:tab pos="354965" algn="l"/>
                <a:tab pos="355600" algn="l"/>
              </a:tabLst>
            </a:pP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在一般情况下</a:t>
            </a:r>
            <a:r>
              <a:rPr lang="zh-CN" altLang="en-US" sz="2400" spc="-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（没有已知参数），歧义由</a:t>
            </a: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任意</a:t>
            </a:r>
            <a:r>
              <a:rPr lang="en-US" altLang="zh-CN" sz="2400" spc="-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4×4</a:t>
            </a:r>
            <a:r>
              <a:rPr lang="zh-CN" altLang="en-US" sz="2400" spc="-15" dirty="0" smtClean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投影变换</a:t>
            </a:r>
            <a:r>
              <a:rPr lang="zh-CN" altLang="en-US" sz="2400" spc="-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表示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75439" y="4330806"/>
            <a:ext cx="601345" cy="54610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144780">
              <a:lnSpc>
                <a:spcPct val="100000"/>
              </a:lnSpc>
              <a:spcBef>
                <a:spcPts val="95"/>
              </a:spcBef>
            </a:pPr>
            <a:r>
              <a:rPr sz="3000" spc="-75" dirty="0">
                <a:latin typeface="Times New Roman"/>
                <a:cs typeface="Times New Roman"/>
              </a:rPr>
              <a:t>M</a:t>
            </a:r>
            <a:r>
              <a:rPr sz="2625" spc="-112" baseline="-23809" dirty="0">
                <a:latin typeface="Times New Roman"/>
                <a:cs typeface="Times New Roman"/>
              </a:rPr>
              <a:t>i</a:t>
            </a:r>
            <a:endParaRPr sz="2625" baseline="-23809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05018" y="4191392"/>
            <a:ext cx="1828800" cy="649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408430" algn="l"/>
              </a:tabLst>
            </a:pPr>
            <a:r>
              <a:rPr sz="3000" spc="-50" dirty="0">
                <a:latin typeface="Symbol"/>
                <a:cs typeface="Symbol"/>
              </a:rPr>
              <a:t></a:t>
            </a:r>
            <a:r>
              <a:rPr sz="3000" spc="-240" dirty="0">
                <a:latin typeface="Times New Roman"/>
                <a:cs typeface="Times New Roman"/>
              </a:rPr>
              <a:t> </a:t>
            </a:r>
            <a:r>
              <a:rPr sz="3000" spc="-50" dirty="0">
                <a:latin typeface="Times New Roman"/>
                <a:cs typeface="Times New Roman"/>
              </a:rPr>
              <a:t>K</a:t>
            </a:r>
            <a:r>
              <a:rPr sz="2625" spc="172" baseline="-23809" dirty="0">
                <a:latin typeface="Times New Roman"/>
                <a:cs typeface="Times New Roman"/>
              </a:rPr>
              <a:t>i</a:t>
            </a:r>
            <a:r>
              <a:rPr sz="4100" spc="-625" dirty="0">
                <a:latin typeface="Symbol"/>
                <a:cs typeface="Symbol"/>
              </a:rPr>
              <a:t></a:t>
            </a:r>
            <a:r>
              <a:rPr sz="3000" spc="30" dirty="0">
                <a:latin typeface="Times New Roman"/>
                <a:cs typeface="Times New Roman"/>
              </a:rPr>
              <a:t>R</a:t>
            </a:r>
            <a:r>
              <a:rPr sz="2625" spc="-22" baseline="-23809" dirty="0">
                <a:latin typeface="Times New Roman"/>
                <a:cs typeface="Times New Roman"/>
              </a:rPr>
              <a:t>i</a:t>
            </a:r>
            <a:r>
              <a:rPr sz="2625" baseline="-23809" dirty="0">
                <a:latin typeface="Times New Roman"/>
                <a:cs typeface="Times New Roman"/>
              </a:rPr>
              <a:t>	</a:t>
            </a:r>
            <a:r>
              <a:rPr sz="3000" spc="-390" dirty="0">
                <a:latin typeface="Times New Roman"/>
                <a:cs typeface="Times New Roman"/>
              </a:rPr>
              <a:t>T</a:t>
            </a:r>
            <a:r>
              <a:rPr sz="2625" spc="-22" baseline="-23809" dirty="0">
                <a:latin typeface="Times New Roman"/>
                <a:cs typeface="Times New Roman"/>
              </a:rPr>
              <a:t>i</a:t>
            </a:r>
            <a:r>
              <a:rPr sz="2625" spc="-367" baseline="-23809" dirty="0">
                <a:latin typeface="Times New Roman"/>
                <a:cs typeface="Times New Roman"/>
              </a:rPr>
              <a:t> </a:t>
            </a:r>
            <a:r>
              <a:rPr sz="4100" spc="-415" dirty="0">
                <a:latin typeface="Symbol"/>
                <a:cs typeface="Symbol"/>
              </a:rPr>
              <a:t></a:t>
            </a:r>
            <a:endParaRPr sz="410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02409" y="4324520"/>
            <a:ext cx="1547495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50" spc="-25" dirty="0">
                <a:latin typeface="Times New Roman"/>
                <a:cs typeface="Times New Roman"/>
              </a:rPr>
              <a:t>x </a:t>
            </a:r>
            <a:r>
              <a:rPr sz="2400" spc="-15" baseline="-24305" dirty="0">
                <a:latin typeface="Times New Roman"/>
                <a:cs typeface="Times New Roman"/>
              </a:rPr>
              <a:t>j </a:t>
            </a:r>
            <a:r>
              <a:rPr sz="2750" spc="-30" dirty="0">
                <a:latin typeface="Symbol"/>
                <a:cs typeface="Symbol"/>
              </a:rPr>
              <a:t></a:t>
            </a:r>
            <a:r>
              <a:rPr sz="2750" spc="-30" dirty="0">
                <a:latin typeface="Times New Roman"/>
                <a:cs typeface="Times New Roman"/>
              </a:rPr>
              <a:t> </a:t>
            </a:r>
            <a:r>
              <a:rPr sz="2750" spc="50" dirty="0">
                <a:latin typeface="Times New Roman"/>
                <a:cs typeface="Times New Roman"/>
              </a:rPr>
              <a:t>M</a:t>
            </a:r>
            <a:r>
              <a:rPr sz="2400" spc="75" baseline="-24305" dirty="0">
                <a:latin typeface="Times New Roman"/>
                <a:cs typeface="Times New Roman"/>
              </a:rPr>
              <a:t>i</a:t>
            </a:r>
            <a:r>
              <a:rPr sz="2400" spc="-135" baseline="-24305" dirty="0">
                <a:latin typeface="Times New Roman"/>
                <a:cs typeface="Times New Roman"/>
              </a:rPr>
              <a:t> </a:t>
            </a:r>
            <a:r>
              <a:rPr sz="2750" spc="140" dirty="0">
                <a:latin typeface="Times New Roman"/>
                <a:cs typeface="Times New Roman"/>
              </a:rPr>
              <a:t>X</a:t>
            </a:r>
            <a:r>
              <a:rPr sz="2400" spc="209" baseline="-24305" dirty="0">
                <a:latin typeface="Times New Roman"/>
                <a:cs typeface="Times New Roman"/>
              </a:rPr>
              <a:t>j</a:t>
            </a:r>
            <a:endParaRPr sz="2400" baseline="-24305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11145" y="5257800"/>
            <a:ext cx="1092200" cy="43751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80670">
              <a:lnSpc>
                <a:spcPts val="3195"/>
              </a:lnSpc>
            </a:pPr>
            <a:r>
              <a:rPr sz="2750" spc="-55" dirty="0">
                <a:latin typeface="Times New Roman"/>
                <a:cs typeface="Times New Roman"/>
              </a:rPr>
              <a:t>H X</a:t>
            </a:r>
            <a:r>
              <a:rPr sz="2750" spc="-305" dirty="0">
                <a:latin typeface="Times New Roman"/>
                <a:cs typeface="Times New Roman"/>
              </a:rPr>
              <a:t> </a:t>
            </a:r>
            <a:r>
              <a:rPr sz="2400" spc="-22" baseline="-24305" dirty="0">
                <a:latin typeface="Times New Roman"/>
                <a:cs typeface="Times New Roman"/>
              </a:rPr>
              <a:t>j</a:t>
            </a:r>
            <a:endParaRPr sz="2400" baseline="-24305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41944" y="5477168"/>
            <a:ext cx="83820" cy="2755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00" spc="5" dirty="0">
                <a:latin typeface="Times New Roman"/>
                <a:cs typeface="Times New Roman"/>
              </a:rPr>
              <a:t>j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89204" y="5079835"/>
            <a:ext cx="1031240" cy="454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28320" algn="l"/>
              </a:tabLst>
            </a:pPr>
            <a:r>
              <a:rPr sz="4200" spc="22" baseline="-24801" dirty="0">
                <a:latin typeface="Times New Roman"/>
                <a:cs typeface="Times New Roman"/>
              </a:rPr>
              <a:t>M	</a:t>
            </a:r>
            <a:r>
              <a:rPr sz="4200" spc="187" baseline="-24801" dirty="0">
                <a:latin typeface="Times New Roman"/>
                <a:cs typeface="Times New Roman"/>
              </a:rPr>
              <a:t>H</a:t>
            </a:r>
            <a:r>
              <a:rPr sz="1600" spc="-10" dirty="0">
                <a:latin typeface="Symbol"/>
                <a:cs typeface="Symbol"/>
              </a:rPr>
              <a:t></a:t>
            </a:r>
            <a:r>
              <a:rPr sz="1600" spc="15" dirty="0">
                <a:latin typeface="Times New Roman"/>
                <a:cs typeface="Times New Roman"/>
              </a:rPr>
              <a:t>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63595" y="4921727"/>
            <a:ext cx="114300" cy="2499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75488" y="4953000"/>
            <a:ext cx="114300" cy="2131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51639" y="5257800"/>
            <a:ext cx="1244600" cy="437515"/>
          </a:xfrm>
          <a:custGeom>
            <a:avLst/>
            <a:gdLst/>
            <a:ahLst/>
            <a:cxnLst/>
            <a:rect l="l" t="t" r="r" b="b"/>
            <a:pathLst>
              <a:path w="1244600" h="437514">
                <a:moveTo>
                  <a:pt x="0" y="0"/>
                </a:moveTo>
                <a:lnTo>
                  <a:pt x="1244385" y="0"/>
                </a:lnTo>
                <a:lnTo>
                  <a:pt x="1244385" y="437305"/>
                </a:lnTo>
                <a:lnTo>
                  <a:pt x="0" y="43730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40634" y="1613452"/>
            <a:ext cx="4147930" cy="23787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974339" y="2705488"/>
            <a:ext cx="8058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Projective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4114" y="1559012"/>
            <a:ext cx="263525" cy="4356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700" i="1" spc="-15" dirty="0">
                <a:latin typeface="Times New Roman"/>
                <a:cs typeface="Times New Roman"/>
              </a:rPr>
              <a:t>x</a:t>
            </a:r>
            <a:r>
              <a:rPr sz="2700" i="1" spc="-490" dirty="0">
                <a:latin typeface="Times New Roman"/>
                <a:cs typeface="Times New Roman"/>
              </a:rPr>
              <a:t> </a:t>
            </a:r>
            <a:r>
              <a:rPr sz="2325" i="1" spc="-7" baseline="-23297" dirty="0">
                <a:latin typeface="Times New Roman"/>
                <a:cs typeface="Times New Roman"/>
              </a:rPr>
              <a:t>j</a:t>
            </a:r>
            <a:endParaRPr sz="2325" baseline="-23297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1414" y="2854412"/>
            <a:ext cx="263525" cy="4356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700" i="1" spc="-15" dirty="0">
                <a:latin typeface="Times New Roman"/>
                <a:cs typeface="Times New Roman"/>
              </a:rPr>
              <a:t>x</a:t>
            </a:r>
            <a:r>
              <a:rPr sz="2700" i="1" spc="-490" dirty="0">
                <a:latin typeface="Times New Roman"/>
                <a:cs typeface="Times New Roman"/>
              </a:rPr>
              <a:t> </a:t>
            </a:r>
            <a:r>
              <a:rPr sz="2325" i="1" spc="-7" baseline="-23297" dirty="0">
                <a:latin typeface="Times New Roman"/>
                <a:cs typeface="Times New Roman"/>
              </a:rPr>
              <a:t>j</a:t>
            </a:r>
            <a:endParaRPr sz="2325" baseline="-23297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868140" y="5937662"/>
                <a:ext cx="4462568" cy="5656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/>
                        </a:rPr>
                        <m:t>=(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𝐻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)(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𝐻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140" y="5937662"/>
                <a:ext cx="4462568" cy="56566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9339" y="244665"/>
            <a:ext cx="639572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3200" spc="-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运动恢复结构问题</a:t>
            </a:r>
            <a:endParaRPr sz="3200" dirty="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082865"/>
            <a:ext cx="67995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2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给定有</a:t>
            </a:r>
            <a:r>
              <a:rPr lang="en-US" altLang="zh-CN" sz="2400" spc="2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n</a:t>
            </a:r>
            <a:r>
              <a:rPr lang="zh-CN" altLang="en-US" sz="2400" spc="2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个固定点的</a:t>
            </a:r>
            <a:r>
              <a:rPr lang="en-US" altLang="zh-CN" sz="2400" spc="2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m</a:t>
            </a:r>
            <a:r>
              <a:rPr lang="zh-CN" altLang="en-US" sz="2400" spc="2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个图像</a:t>
            </a:r>
            <a:r>
              <a:rPr sz="240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lang="en-US" altLang="zh-CN" sz="2400" dirty="0" err="1">
                <a:latin typeface="Times New Roman"/>
                <a:cs typeface="Times New Roman"/>
              </a:rPr>
              <a:t>X</a:t>
            </a:r>
            <a:r>
              <a:rPr lang="en-US" altLang="zh-CN" sz="2400" baseline="-19097" dirty="0" err="1">
                <a:latin typeface="Times New Roman"/>
                <a:cs typeface="Times New Roman"/>
              </a:rPr>
              <a:t>j</a:t>
            </a:r>
            <a:r>
              <a:rPr sz="2400" baseline="-19097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 </a:t>
            </a:r>
            <a:r>
              <a:rPr lang="zh-CN" altLang="en-US" sz="2400" spc="3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，可以写出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47304" y="1719495"/>
            <a:ext cx="2124710" cy="619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900" spc="35" dirty="0">
                <a:latin typeface="Times New Roman"/>
                <a:cs typeface="Times New Roman"/>
              </a:rPr>
              <a:t>x</a:t>
            </a:r>
            <a:r>
              <a:rPr sz="3375" spc="52" baseline="-23456" dirty="0">
                <a:latin typeface="Times New Roman"/>
                <a:cs typeface="Times New Roman"/>
              </a:rPr>
              <a:t>ij </a:t>
            </a:r>
            <a:r>
              <a:rPr sz="3900" spc="-95" dirty="0">
                <a:latin typeface="Symbol"/>
                <a:cs typeface="Symbol"/>
              </a:rPr>
              <a:t></a:t>
            </a:r>
            <a:r>
              <a:rPr sz="3900" spc="-95" dirty="0">
                <a:latin typeface="Times New Roman"/>
                <a:cs typeface="Times New Roman"/>
              </a:rPr>
              <a:t> </a:t>
            </a:r>
            <a:r>
              <a:rPr sz="3900" spc="5" dirty="0">
                <a:latin typeface="Times New Roman"/>
                <a:cs typeface="Times New Roman"/>
              </a:rPr>
              <a:t>M</a:t>
            </a:r>
            <a:r>
              <a:rPr sz="3375" spc="7" baseline="-23456" dirty="0">
                <a:latin typeface="Times New Roman"/>
                <a:cs typeface="Times New Roman"/>
              </a:rPr>
              <a:t>i</a:t>
            </a:r>
            <a:r>
              <a:rPr sz="3375" spc="247" baseline="-23456" dirty="0">
                <a:latin typeface="Times New Roman"/>
                <a:cs typeface="Times New Roman"/>
              </a:rPr>
              <a:t> </a:t>
            </a:r>
            <a:r>
              <a:rPr sz="3900" spc="140" dirty="0">
                <a:latin typeface="Times New Roman"/>
                <a:cs typeface="Times New Roman"/>
              </a:rPr>
              <a:t>X</a:t>
            </a:r>
            <a:r>
              <a:rPr sz="3375" spc="209" baseline="-23456" dirty="0">
                <a:latin typeface="Times New Roman"/>
                <a:cs typeface="Times New Roman"/>
              </a:rPr>
              <a:t>j</a:t>
            </a:r>
            <a:endParaRPr sz="3375" baseline="-23456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1000" y="2743200"/>
            <a:ext cx="8153400" cy="838200"/>
          </a:xfrm>
          <a:custGeom>
            <a:avLst/>
            <a:gdLst/>
            <a:ahLst/>
            <a:cxnLst/>
            <a:rect l="l" t="t" r="r" b="b"/>
            <a:pathLst>
              <a:path w="8153400" h="838200">
                <a:moveTo>
                  <a:pt x="0" y="0"/>
                </a:moveTo>
                <a:lnTo>
                  <a:pt x="8153400" y="0"/>
                </a:lnTo>
                <a:lnTo>
                  <a:pt x="81534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35940" y="2779395"/>
            <a:ext cx="7863840" cy="3885423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386080">
              <a:lnSpc>
                <a:spcPct val="100699"/>
              </a:lnSpc>
              <a:spcBef>
                <a:spcPts val="80"/>
              </a:spcBef>
              <a:tabLst>
                <a:tab pos="5386070" algn="l"/>
              </a:tabLst>
            </a:pPr>
            <a:r>
              <a:rPr lang="zh-CN" altLang="en-US" sz="2400" b="1" spc="-5" dirty="0" smtClean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问题</a:t>
            </a:r>
            <a:r>
              <a:rPr sz="2400" b="1" spc="-5" dirty="0" smtClean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: </a:t>
            </a:r>
            <a:r>
              <a:rPr lang="zh-CN" altLang="en-US" sz="2400" spc="-2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从 </a:t>
            </a:r>
            <a:r>
              <a:rPr lang="en-US" altLang="zh-CN" sz="2400" spc="-45" dirty="0" err="1">
                <a:latin typeface="Arial Unicode MS"/>
                <a:cs typeface="Arial Unicode MS"/>
              </a:rPr>
              <a:t>m</a:t>
            </a:r>
            <a:r>
              <a:rPr lang="en-US" altLang="zh-CN" sz="2400" spc="-45" dirty="0" err="1">
                <a:latin typeface="Symbol"/>
                <a:cs typeface="Symbol"/>
              </a:rPr>
              <a:t></a:t>
            </a:r>
            <a:r>
              <a:rPr lang="en-US" altLang="zh-CN" sz="2400" spc="-45" dirty="0" err="1">
                <a:latin typeface="Arial Unicode MS"/>
                <a:cs typeface="Arial Unicode MS"/>
              </a:rPr>
              <a:t>n</a:t>
            </a:r>
            <a:r>
              <a:rPr lang="zh-CN" altLang="en-US" sz="2400" spc="-25" dirty="0" smtClean="0">
                <a:latin typeface="Arial Unicode MS"/>
                <a:cs typeface="Arial Unicode MS"/>
              </a:rPr>
              <a:t> </a:t>
            </a:r>
            <a:r>
              <a:rPr lang="zh-CN" altLang="en-US" sz="2400" spc="-2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个测量值 </a:t>
            </a:r>
            <a:r>
              <a:rPr lang="en-US" altLang="zh-CN" sz="2400" dirty="0" err="1" smtClean="0">
                <a:latin typeface="Times New Roman"/>
                <a:cs typeface="Times New Roman"/>
              </a:rPr>
              <a:t>x</a:t>
            </a:r>
            <a:r>
              <a:rPr lang="en-US" altLang="zh-CN" sz="2400" baseline="-19097" dirty="0" err="1" smtClean="0">
                <a:latin typeface="Times New Roman"/>
                <a:cs typeface="Times New Roman"/>
              </a:rPr>
              <a:t>ij</a:t>
            </a:r>
            <a:r>
              <a:rPr lang="en-US" altLang="zh-CN" sz="2400" baseline="-19097" dirty="0" smtClean="0">
                <a:latin typeface="Times New Roman"/>
                <a:cs typeface="Times New Roman"/>
              </a:rPr>
              <a:t> </a:t>
            </a:r>
            <a:r>
              <a:rPr lang="zh-CN" altLang="en-US" sz="2400" spc="-2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估计 </a:t>
            </a:r>
            <a:r>
              <a:rPr lang="en-US" altLang="zh-CN" sz="2400" spc="-2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m </a:t>
            </a:r>
            <a:r>
              <a:rPr lang="zh-CN" altLang="en-US" sz="2400" spc="-2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个矩阵</a:t>
            </a:r>
            <a:r>
              <a:rPr sz="2400" spc="8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sz="2400" spc="175" dirty="0" err="1" smtClean="0">
                <a:latin typeface="Arial Unicode MS"/>
                <a:cs typeface="Arial Unicode MS"/>
              </a:rPr>
              <a:t>M</a:t>
            </a:r>
            <a:r>
              <a:rPr sz="2400" spc="262" baseline="-19097" dirty="0" err="1" smtClean="0">
                <a:latin typeface="Arial Unicode MS"/>
                <a:cs typeface="Arial Unicode MS"/>
              </a:rPr>
              <a:t>i</a:t>
            </a:r>
            <a:r>
              <a:rPr lang="zh-CN" altLang="en-US" sz="2400" spc="50" dirty="0" smtClean="0">
                <a:latin typeface="Arial Unicode MS"/>
                <a:cs typeface="Arial Unicode MS"/>
              </a:rPr>
              <a:t>，</a:t>
            </a:r>
            <a:r>
              <a:rPr sz="2400" spc="-2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n</a:t>
            </a:r>
            <a:r>
              <a:rPr lang="zh-CN" altLang="en-US" sz="2400" spc="-2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个位置</a:t>
            </a:r>
            <a:r>
              <a:rPr sz="2400" spc="-10" dirty="0" smtClean="0">
                <a:latin typeface="Arial Unicode MS"/>
                <a:cs typeface="Arial Unicode MS"/>
              </a:rPr>
              <a:t> </a:t>
            </a:r>
            <a:r>
              <a:rPr lang="en-US" altLang="zh-CN" sz="2400" spc="-60" dirty="0" err="1" smtClean="0">
                <a:latin typeface="Arial Unicode MS"/>
                <a:cs typeface="Arial Unicode MS"/>
              </a:rPr>
              <a:t>X</a:t>
            </a:r>
            <a:r>
              <a:rPr lang="en-US" altLang="zh-CN" sz="2400" spc="-89" baseline="-19097" dirty="0" err="1" smtClean="0">
                <a:latin typeface="Times New Roman"/>
                <a:cs typeface="Times New Roman"/>
              </a:rPr>
              <a:t>j</a:t>
            </a:r>
            <a:r>
              <a:rPr lang="en-US" altLang="zh-CN" sz="2400" spc="-89" baseline="-19097" dirty="0" smtClean="0">
                <a:latin typeface="Times New Roman"/>
                <a:cs typeface="Times New Roman"/>
              </a:rPr>
              <a:t> </a:t>
            </a:r>
            <a:endParaRPr sz="2400" dirty="0" smtClean="0">
              <a:latin typeface="Arial Unicode MS"/>
              <a:cs typeface="Arial Unicode MS"/>
            </a:endParaRPr>
          </a:p>
          <a:p>
            <a:pPr marL="355600" marR="5080" indent="-342900">
              <a:lnSpc>
                <a:spcPct val="100099"/>
              </a:lnSpc>
              <a:spcBef>
                <a:spcPts val="2490"/>
              </a:spcBef>
              <a:buFont typeface="Arial" panose="020B0604020202020204" pitchFamily="34" charset="0"/>
              <a:buChar char="•"/>
              <a:tabLst>
                <a:tab pos="336550" algn="l"/>
                <a:tab pos="2184400" algn="l"/>
              </a:tabLst>
            </a:pPr>
            <a:r>
              <a:rPr lang="zh-CN" altLang="en-US" sz="2400" spc="3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如果摄像机没有标定，摄像机和点最多只能恢复到</a:t>
            </a:r>
            <a:r>
              <a:rPr sz="2400" spc="13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4x4</a:t>
            </a:r>
            <a:r>
              <a:rPr lang="zh-CN" altLang="en-US" sz="2400" spc="13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投影</a:t>
            </a:r>
            <a:r>
              <a:rPr sz="2400" spc="3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(</a:t>
            </a:r>
            <a:r>
              <a:rPr lang="zh-CN" altLang="en-US" sz="2400" spc="3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其中</a:t>
            </a:r>
            <a:r>
              <a:rPr sz="2400" spc="13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4x4</a:t>
            </a:r>
            <a:r>
              <a:rPr lang="zh-CN" altLang="en-US" sz="2400" spc="13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投影按尺寸定义</a:t>
            </a:r>
            <a:r>
              <a:rPr sz="2400" spc="-1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)</a:t>
            </a:r>
            <a:endParaRPr lang="en-US" sz="2400" spc="-10" dirty="0" smtClean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355600" marR="5080" indent="-342900">
              <a:lnSpc>
                <a:spcPct val="100099"/>
              </a:lnSpc>
              <a:spcBef>
                <a:spcPts val="2490"/>
              </a:spcBef>
              <a:buFont typeface="Arial" panose="020B0604020202020204" pitchFamily="34" charset="0"/>
              <a:buChar char="•"/>
              <a:tabLst>
                <a:tab pos="336550" algn="l"/>
                <a:tab pos="2184400" algn="l"/>
              </a:tabLst>
            </a:pPr>
            <a:r>
              <a:rPr lang="zh-CN" altLang="en-US" sz="2400" spc="-1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给定两个摄像机，需要多少点？</a:t>
            </a:r>
            <a:endParaRPr lang="en-US" altLang="zh-CN" sz="2400" spc="-10" dirty="0" smtClean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355600" marR="5080" indent="-342900">
              <a:lnSpc>
                <a:spcPct val="100099"/>
              </a:lnSpc>
              <a:spcBef>
                <a:spcPts val="2490"/>
              </a:spcBef>
              <a:buFont typeface="Arial" panose="020B0604020202020204" pitchFamily="34" charset="0"/>
              <a:buChar char="•"/>
              <a:tabLst>
                <a:tab pos="336550" algn="l"/>
                <a:tab pos="2184400" algn="l"/>
              </a:tabLst>
            </a:pPr>
            <a:r>
              <a:rPr lang="zh-CN" altLang="en-US" sz="2400" spc="1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多少</a:t>
            </a:r>
            <a:r>
              <a:rPr lang="zh-CN" altLang="en-US" sz="2400" spc="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方程和多少未知参数</a:t>
            </a:r>
            <a:r>
              <a:rPr lang="zh-CN" altLang="en-US" sz="2400" spc="1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？</a:t>
            </a:r>
            <a:endParaRPr lang="en-US" altLang="zh-CN" sz="2400" spc="15" dirty="0" smtClean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12700" marR="5080">
              <a:lnSpc>
                <a:spcPct val="100099"/>
              </a:lnSpc>
              <a:spcBef>
                <a:spcPts val="2490"/>
              </a:spcBef>
              <a:tabLst>
                <a:tab pos="336550" algn="l"/>
                <a:tab pos="2184400" algn="l"/>
              </a:tabLst>
            </a:pPr>
            <a:r>
              <a:rPr lang="en-US" altLang="zh-CN" sz="2400" spc="1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	2m</a:t>
            </a:r>
            <a:r>
              <a:rPr lang="en-US" altLang="zh-CN" sz="2400" spc="-95" dirty="0" smtClean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×</a:t>
            </a:r>
            <a:r>
              <a:rPr lang="en-US" altLang="zh-CN" sz="2400" spc="-2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n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方程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，</a:t>
            </a:r>
            <a:r>
              <a:rPr lang="en-US" altLang="zh-CN" sz="2400" spc="1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11m+</a:t>
            </a:r>
            <a:r>
              <a:rPr lang="en-US" altLang="zh-CN" sz="2400" spc="5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3n-</a:t>
            </a:r>
            <a:r>
              <a:rPr lang="en-US" altLang="zh-CN" sz="2400" spc="14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15</a:t>
            </a:r>
            <a:r>
              <a:rPr lang="zh-CN" altLang="en-US" sz="2400" spc="1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未知参数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92700" y="1968500"/>
            <a:ext cx="406400" cy="330200"/>
          </a:xfrm>
          <a:custGeom>
            <a:avLst/>
            <a:gdLst/>
            <a:ahLst/>
            <a:cxnLst/>
            <a:rect l="l" t="t" r="r" b="b"/>
            <a:pathLst>
              <a:path w="406400" h="330200">
                <a:moveTo>
                  <a:pt x="40071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324514"/>
                </a:lnTo>
                <a:lnTo>
                  <a:pt x="5685" y="330200"/>
                </a:lnTo>
                <a:lnTo>
                  <a:pt x="400714" y="330200"/>
                </a:lnTo>
                <a:lnTo>
                  <a:pt x="406400" y="324514"/>
                </a:lnTo>
                <a:lnTo>
                  <a:pt x="406400" y="304800"/>
                </a:lnTo>
                <a:lnTo>
                  <a:pt x="25400" y="304800"/>
                </a:lnTo>
                <a:lnTo>
                  <a:pt x="25400" y="25400"/>
                </a:lnTo>
                <a:lnTo>
                  <a:pt x="406400" y="25400"/>
                </a:lnTo>
                <a:lnTo>
                  <a:pt x="406400" y="5685"/>
                </a:lnTo>
                <a:lnTo>
                  <a:pt x="400714" y="0"/>
                </a:lnTo>
                <a:close/>
              </a:path>
              <a:path w="406400" h="330200">
                <a:moveTo>
                  <a:pt x="406400" y="25400"/>
                </a:moveTo>
                <a:lnTo>
                  <a:pt x="381000" y="25400"/>
                </a:lnTo>
                <a:lnTo>
                  <a:pt x="381000" y="304800"/>
                </a:lnTo>
                <a:lnTo>
                  <a:pt x="406400" y="304800"/>
                </a:lnTo>
                <a:lnTo>
                  <a:pt x="406400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45300" y="1968500"/>
            <a:ext cx="299720" cy="330200"/>
          </a:xfrm>
          <a:custGeom>
            <a:avLst/>
            <a:gdLst/>
            <a:ahLst/>
            <a:cxnLst/>
            <a:rect l="l" t="t" r="r" b="b"/>
            <a:pathLst>
              <a:path w="299720" h="330200">
                <a:moveTo>
                  <a:pt x="29403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324514"/>
                </a:lnTo>
                <a:lnTo>
                  <a:pt x="5685" y="330200"/>
                </a:lnTo>
                <a:lnTo>
                  <a:pt x="294034" y="330200"/>
                </a:lnTo>
                <a:lnTo>
                  <a:pt x="299720" y="324514"/>
                </a:lnTo>
                <a:lnTo>
                  <a:pt x="299720" y="304800"/>
                </a:lnTo>
                <a:lnTo>
                  <a:pt x="25400" y="304800"/>
                </a:lnTo>
                <a:lnTo>
                  <a:pt x="25400" y="25400"/>
                </a:lnTo>
                <a:lnTo>
                  <a:pt x="299720" y="25400"/>
                </a:lnTo>
                <a:lnTo>
                  <a:pt x="299720" y="5685"/>
                </a:lnTo>
                <a:lnTo>
                  <a:pt x="294034" y="0"/>
                </a:lnTo>
                <a:close/>
              </a:path>
              <a:path w="299720" h="330200">
                <a:moveTo>
                  <a:pt x="299720" y="25400"/>
                </a:moveTo>
                <a:lnTo>
                  <a:pt x="274320" y="25400"/>
                </a:lnTo>
                <a:lnTo>
                  <a:pt x="274320" y="304800"/>
                </a:lnTo>
                <a:lnTo>
                  <a:pt x="299720" y="304800"/>
                </a:lnTo>
                <a:lnTo>
                  <a:pt x="299720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964940" y="1809559"/>
            <a:ext cx="3784600" cy="816249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  <a:tabLst>
                <a:tab pos="1661160" algn="l"/>
              </a:tabLst>
            </a:pPr>
            <a:r>
              <a:rPr sz="1800" spc="60" dirty="0">
                <a:latin typeface="Arial Unicode MS"/>
                <a:cs typeface="Arial Unicode MS"/>
              </a:rPr>
              <a:t>for </a:t>
            </a:r>
            <a:r>
              <a:rPr sz="1800" spc="40" dirty="0">
                <a:latin typeface="Arial Unicode MS"/>
                <a:cs typeface="Arial Unicode MS"/>
              </a:rPr>
              <a:t>i </a:t>
            </a:r>
            <a:r>
              <a:rPr sz="1800" spc="50" dirty="0">
                <a:latin typeface="Arial Unicode MS"/>
                <a:cs typeface="Arial Unicode MS"/>
              </a:rPr>
              <a:t>=</a:t>
            </a:r>
            <a:r>
              <a:rPr sz="1800" spc="55" dirty="0">
                <a:latin typeface="Arial Unicode MS"/>
                <a:cs typeface="Arial Unicode MS"/>
              </a:rPr>
              <a:t> </a:t>
            </a:r>
            <a:r>
              <a:rPr sz="1800" spc="35" dirty="0">
                <a:latin typeface="Arial Unicode MS"/>
                <a:cs typeface="Arial Unicode MS"/>
              </a:rPr>
              <a:t>1,</a:t>
            </a:r>
            <a:r>
              <a:rPr sz="1800" spc="40" dirty="0">
                <a:latin typeface="Arial Unicode MS"/>
                <a:cs typeface="Arial Unicode MS"/>
              </a:rPr>
              <a:t> </a:t>
            </a:r>
            <a:r>
              <a:rPr sz="1800" spc="-50" dirty="0">
                <a:latin typeface="Arial Unicode MS"/>
                <a:cs typeface="Arial Unicode MS"/>
              </a:rPr>
              <a:t>…,m	</a:t>
            </a:r>
            <a:r>
              <a:rPr sz="1800" spc="35" dirty="0">
                <a:latin typeface="Arial Unicode MS"/>
                <a:cs typeface="Arial Unicode MS"/>
              </a:rPr>
              <a:t>and </a:t>
            </a:r>
            <a:r>
              <a:rPr sz="1800" spc="40" dirty="0">
                <a:latin typeface="Arial Unicode MS"/>
                <a:cs typeface="Arial Unicode MS"/>
              </a:rPr>
              <a:t>j </a:t>
            </a:r>
            <a:r>
              <a:rPr sz="1800" spc="50" dirty="0">
                <a:latin typeface="Arial Unicode MS"/>
                <a:cs typeface="Arial Unicode MS"/>
              </a:rPr>
              <a:t>= </a:t>
            </a:r>
            <a:r>
              <a:rPr sz="1800" spc="35" dirty="0">
                <a:latin typeface="Arial Unicode MS"/>
                <a:cs typeface="Arial Unicode MS"/>
              </a:rPr>
              <a:t>1, </a:t>
            </a:r>
            <a:r>
              <a:rPr sz="1800" spc="-105" dirty="0">
                <a:latin typeface="Arial Unicode MS"/>
                <a:cs typeface="Arial Unicode MS"/>
              </a:rPr>
              <a:t>…</a:t>
            </a:r>
            <a:r>
              <a:rPr sz="1800" spc="10" dirty="0">
                <a:latin typeface="Arial Unicode MS"/>
                <a:cs typeface="Arial Unicode MS"/>
              </a:rPr>
              <a:t> ,</a:t>
            </a:r>
            <a:r>
              <a:rPr sz="1800" spc="10" dirty="0" smtClean="0">
                <a:latin typeface="Arial Unicode MS"/>
                <a:cs typeface="Arial Unicode MS"/>
              </a:rPr>
              <a:t>n</a:t>
            </a:r>
            <a:endParaRPr lang="en-US" sz="1800" spc="10" dirty="0" smtClean="0">
              <a:latin typeface="Arial Unicode MS"/>
              <a:cs typeface="Arial Unicode MS"/>
            </a:endParaRPr>
          </a:p>
          <a:p>
            <a:pPr marL="12700" algn="ctr">
              <a:spcBef>
                <a:spcPts val="1045"/>
              </a:spcBef>
              <a:tabLst>
                <a:tab pos="1661160" algn="l"/>
              </a:tabLst>
            </a:pPr>
            <a:r>
              <a:rPr lang="zh-CN" altLang="en-US" spc="12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  相机</a:t>
            </a:r>
            <a:r>
              <a:rPr lang="zh-CN" altLang="en-US" spc="1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数量</a:t>
            </a:r>
            <a:r>
              <a:rPr lang="zh-CN" altLang="en-US" spc="-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	 </a:t>
            </a:r>
            <a:r>
              <a:rPr lang="zh-CN" altLang="en-US" spc="-1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   点个数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61062" y="689165"/>
            <a:ext cx="386905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3600" spc="-1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射影歧义</a:t>
            </a:r>
            <a:endParaRPr sz="36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19400" y="4114799"/>
            <a:ext cx="3100743" cy="1522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23522" y="1561407"/>
            <a:ext cx="2896077" cy="21723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6612" y="1561407"/>
            <a:ext cx="2885375" cy="21643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99465" y="6278929"/>
            <a:ext cx="57003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R. </a:t>
            </a:r>
            <a:r>
              <a:rPr sz="1200" spc="-5" dirty="0">
                <a:latin typeface="Calibri"/>
                <a:cs typeface="Calibri"/>
              </a:rPr>
              <a:t>Hartley and </a:t>
            </a:r>
            <a:r>
              <a:rPr sz="1200" dirty="0">
                <a:latin typeface="Calibri"/>
                <a:cs typeface="Calibri"/>
              </a:rPr>
              <a:t>A. </a:t>
            </a:r>
            <a:r>
              <a:rPr sz="1200" spc="-5" dirty="0">
                <a:latin typeface="Calibri"/>
                <a:cs typeface="Calibri"/>
              </a:rPr>
              <a:t>Zisserman, </a:t>
            </a:r>
            <a:r>
              <a:rPr sz="1200" spc="-10" dirty="0">
                <a:latin typeface="Calibri"/>
                <a:cs typeface="Calibri"/>
              </a:rPr>
              <a:t>Multiple </a:t>
            </a:r>
            <a:r>
              <a:rPr sz="1200" spc="-5" dirty="0">
                <a:latin typeface="Calibri"/>
                <a:cs typeface="Calibri"/>
              </a:rPr>
              <a:t>View Geometry in Computer Vision, 2nd edition,</a:t>
            </a:r>
            <a:r>
              <a:rPr sz="1200" spc="7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2003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13323" y="4748974"/>
            <a:ext cx="3333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35" dirty="0">
                <a:latin typeface="Arial Unicode MS"/>
                <a:cs typeface="Arial Unicode MS"/>
              </a:rPr>
              <a:t>S</a:t>
            </a:r>
            <a:r>
              <a:rPr sz="1600" spc="-25" dirty="0">
                <a:latin typeface="Arial Unicode MS"/>
                <a:cs typeface="Arial Unicode MS"/>
              </a:rPr>
              <a:t> </a:t>
            </a:r>
            <a:r>
              <a:rPr sz="1600" spc="50" dirty="0">
                <a:latin typeface="Arial Unicode MS"/>
                <a:cs typeface="Arial Unicode MS"/>
              </a:rPr>
              <a:t>=</a:t>
            </a:r>
            <a:endParaRPr sz="16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24400" y="3523993"/>
            <a:ext cx="2197279" cy="13782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0" y="3429000"/>
            <a:ext cx="2438400" cy="16652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6535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度量重构（更新）</a:t>
            </a:r>
            <a:endParaRPr spc="-15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0" y="3048000"/>
            <a:ext cx="2438400" cy="20748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86200" y="4286251"/>
            <a:ext cx="457200" cy="114300"/>
          </a:xfrm>
          <a:custGeom>
            <a:avLst/>
            <a:gdLst/>
            <a:ahLst/>
            <a:cxnLst/>
            <a:rect l="l" t="t" r="r" b="b"/>
            <a:pathLst>
              <a:path w="457200" h="114300">
                <a:moveTo>
                  <a:pt x="0" y="38098"/>
                </a:moveTo>
                <a:lnTo>
                  <a:pt x="0" y="76198"/>
                </a:lnTo>
                <a:lnTo>
                  <a:pt x="342900" y="76200"/>
                </a:lnTo>
                <a:lnTo>
                  <a:pt x="342900" y="114300"/>
                </a:lnTo>
                <a:lnTo>
                  <a:pt x="457200" y="57150"/>
                </a:lnTo>
                <a:lnTo>
                  <a:pt x="419100" y="38100"/>
                </a:lnTo>
                <a:lnTo>
                  <a:pt x="0" y="38098"/>
                </a:lnTo>
                <a:close/>
              </a:path>
              <a:path w="457200" h="114300">
                <a:moveTo>
                  <a:pt x="342900" y="0"/>
                </a:moveTo>
                <a:lnTo>
                  <a:pt x="342900" y="38100"/>
                </a:lnTo>
                <a:lnTo>
                  <a:pt x="419100" y="38100"/>
                </a:lnTo>
                <a:lnTo>
                  <a:pt x="3429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5940" y="1660020"/>
            <a:ext cx="753745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5600" marR="5080" indent="-342900">
              <a:lnSpc>
                <a:spcPct val="99600"/>
              </a:lnSpc>
              <a:spcBef>
                <a:spcPts val="11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从透视重构恢复度量重构问题叫做</a:t>
            </a:r>
            <a:r>
              <a:rPr lang="zh-CN" altLang="en-US" sz="2400" spc="-15" dirty="0" smtClean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自标定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400" y="2590800"/>
            <a:ext cx="6858000" cy="350096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02284" indent="-258445">
              <a:lnSpc>
                <a:spcPts val="3055"/>
              </a:lnSpc>
              <a:buChar char="•"/>
              <a:tabLst>
                <a:tab pos="502920" algn="l"/>
              </a:tabLst>
            </a:pPr>
            <a:r>
              <a:rPr lang="zh-CN" altLang="en-US" sz="2400" spc="-15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代数方法</a:t>
            </a:r>
            <a:r>
              <a:rPr sz="2400" spc="-10" dirty="0" smtClean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 </a:t>
            </a:r>
            <a:r>
              <a:rPr sz="2400" spc="-5" dirty="0" smtClean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(</a:t>
            </a:r>
            <a:r>
              <a:rPr lang="zh-CN" altLang="en-US" sz="2400" spc="-5" dirty="0" smtClean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通过基本矩阵</a:t>
            </a:r>
            <a:r>
              <a:rPr sz="2400" spc="-5" dirty="0" smtClean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)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540" y="2965872"/>
            <a:ext cx="4319270" cy="961802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271145" indent="-258445">
              <a:lnSpc>
                <a:spcPct val="100000"/>
              </a:lnSpc>
              <a:spcBef>
                <a:spcPts val="940"/>
              </a:spcBef>
              <a:buChar char="•"/>
              <a:tabLst>
                <a:tab pos="271780" algn="l"/>
              </a:tabLst>
            </a:pPr>
            <a:r>
              <a:rPr lang="zh-CN" altLang="en-US" sz="2400" spc="-20" dirty="0" smtClean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因式分解法</a:t>
            </a:r>
            <a:r>
              <a:rPr sz="2400" spc="-5" dirty="0" smtClean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(</a:t>
            </a:r>
            <a:r>
              <a:rPr lang="zh-CN" altLang="en-US" sz="2400" spc="-5" dirty="0" smtClean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通过</a:t>
            </a:r>
            <a:r>
              <a:rPr sz="2400" spc="-5" dirty="0" smtClean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SVD)</a:t>
            </a:r>
            <a:endParaRPr sz="2400" dirty="0" smtClean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  <a:p>
            <a:pPr marL="271145" indent="-258445">
              <a:lnSpc>
                <a:spcPct val="100000"/>
              </a:lnSpc>
              <a:spcBef>
                <a:spcPts val="840"/>
              </a:spcBef>
              <a:buChar char="•"/>
              <a:tabLst>
                <a:tab pos="271780" algn="l"/>
              </a:tabLst>
            </a:pPr>
            <a:r>
              <a:rPr lang="zh-CN" altLang="en-US" sz="2400" spc="-5" dirty="0" smtClean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捆绑调整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51280" y="357716"/>
            <a:ext cx="60401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5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运动恢复结构方法</a:t>
            </a:r>
            <a:endParaRPr spc="-1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7340" y="1480262"/>
            <a:ext cx="681037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1.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在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相差一个透视变换的情况下恢复摄像机运动与场景结构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7340" y="4579620"/>
            <a:ext cx="63804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2</a:t>
            </a:r>
            <a:r>
              <a:rPr sz="240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解决透视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歧义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1600" y="457200"/>
            <a:ext cx="631253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8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代数方法</a:t>
            </a:r>
            <a:r>
              <a:rPr spc="1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(</a:t>
            </a:r>
            <a:r>
              <a:rPr lang="zh-CN" altLang="en-US" spc="1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两视图情况</a:t>
            </a:r>
            <a:r>
              <a:rPr spc="-3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)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600" y="1879600"/>
            <a:ext cx="6860540" cy="192681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69900" marR="283845" indent="-457200">
              <a:lnSpc>
                <a:spcPct val="100699"/>
              </a:lnSpc>
              <a:spcBef>
                <a:spcPts val="8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根据</a:t>
            </a:r>
            <a:r>
              <a:rPr lang="zh-CN" altLang="en-US" sz="2400" spc="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两个视图计算基本矩阵 </a:t>
            </a:r>
            <a:r>
              <a:rPr lang="en-US" altLang="zh-CN" sz="2400" spc="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F</a:t>
            </a:r>
          </a:p>
          <a:p>
            <a:pPr marL="469900" marR="283845" indent="-457200">
              <a:lnSpc>
                <a:spcPct val="100699"/>
              </a:lnSpc>
              <a:spcBef>
                <a:spcPts val="80"/>
              </a:spcBef>
              <a:buAutoNum type="arabicPeriod"/>
              <a:tabLst>
                <a:tab pos="469265" algn="l"/>
                <a:tab pos="469900" algn="l"/>
              </a:tabLst>
            </a:pPr>
            <a:endParaRPr lang="en-US" altLang="zh-CN" sz="2400" spc="0" dirty="0" smtClean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469900" marR="283845" indent="-457200">
              <a:lnSpc>
                <a:spcPct val="100699"/>
              </a:lnSpc>
              <a:spcBef>
                <a:spcPts val="8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lang="zh-CN" altLang="en-US" sz="2400" spc="-6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利用</a:t>
            </a:r>
            <a:r>
              <a:rPr sz="2400" spc="-6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sz="2400" spc="-2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F </a:t>
            </a:r>
            <a:r>
              <a:rPr lang="zh-CN" altLang="en-US" sz="2400" spc="-25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估计射影摄像机</a:t>
            </a:r>
            <a:endParaRPr lang="en-US" altLang="zh-CN" sz="2400" spc="-250" dirty="0" smtClean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469900" marR="283845" indent="-457200">
              <a:lnSpc>
                <a:spcPct val="100699"/>
              </a:lnSpc>
              <a:spcBef>
                <a:spcPts val="80"/>
              </a:spcBef>
              <a:buAutoNum type="arabicPeriod"/>
              <a:tabLst>
                <a:tab pos="469265" algn="l"/>
                <a:tab pos="469900" algn="l"/>
              </a:tabLst>
            </a:pPr>
            <a:endParaRPr lang="en-US" altLang="zh-CN" sz="2400" spc="-25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469900" marR="283845" indent="-457200">
              <a:lnSpc>
                <a:spcPct val="100699"/>
              </a:lnSpc>
              <a:spcBef>
                <a:spcPts val="80"/>
              </a:spcBef>
              <a:buFontTx/>
              <a:buAutoNum type="arabicPeriod"/>
              <a:tabLst>
                <a:tab pos="469265" algn="l"/>
                <a:tab pos="469900" algn="l"/>
              </a:tabLst>
            </a:pPr>
            <a:r>
              <a:rPr lang="zh-CN" altLang="en-US" sz="2400" spc="-25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根据摄像机进行三角剖分和估计</a:t>
            </a:r>
            <a:r>
              <a:rPr lang="en-US" altLang="zh-CN" sz="2400" spc="7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3D</a:t>
            </a:r>
            <a:r>
              <a:rPr lang="zh-CN" altLang="en-US" sz="2400" spc="-25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中的点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600" y="1828800"/>
            <a:ext cx="8458200" cy="533400"/>
          </a:xfrm>
          <a:custGeom>
            <a:avLst/>
            <a:gdLst/>
            <a:ahLst/>
            <a:cxnLst/>
            <a:rect l="l" t="t" r="r" b="b"/>
            <a:pathLst>
              <a:path w="8458200" h="533400">
                <a:moveTo>
                  <a:pt x="0" y="0"/>
                </a:moveTo>
                <a:lnTo>
                  <a:pt x="8458200" y="0"/>
                </a:lnTo>
                <a:lnTo>
                  <a:pt x="84582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bject 41"/>
          <p:cNvSpPr txBox="1"/>
          <p:nvPr/>
        </p:nvSpPr>
        <p:spPr>
          <a:xfrm>
            <a:off x="647065" y="5888718"/>
            <a:ext cx="6922770" cy="342017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algn="ctr">
              <a:lnSpc>
                <a:spcPct val="100699"/>
              </a:lnSpc>
              <a:spcBef>
                <a:spcPts val="80"/>
              </a:spcBef>
            </a:pPr>
            <a:r>
              <a:rPr lang="zh-CN" altLang="en-US" sz="2400" spc="-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根据至少</a:t>
            </a:r>
            <a:r>
              <a:rPr lang="en-US" altLang="zh-CN" sz="2400" spc="-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8</a:t>
            </a:r>
            <a:r>
              <a:rPr lang="zh-CN" altLang="en-US" sz="2400" spc="-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个</a:t>
            </a:r>
            <a:r>
              <a:rPr lang="zh-CN" altLang="en-US" sz="2400" spc="-5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点对应</a:t>
            </a:r>
            <a:r>
              <a:rPr lang="zh-CN" altLang="en-US" sz="2400" spc="-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关系，计算与摄像机</a:t>
            </a:r>
            <a:r>
              <a:rPr lang="en-US" altLang="zh-CN" sz="2400" spc="-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1</a:t>
            </a:r>
            <a:r>
              <a:rPr lang="zh-CN" altLang="en-US" sz="2400" spc="-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和</a:t>
            </a:r>
            <a:r>
              <a:rPr lang="en-US" altLang="zh-CN" sz="2400" spc="-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2</a:t>
            </a:r>
            <a:r>
              <a:rPr lang="zh-CN" altLang="en-US" sz="2400" spc="-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相关的</a:t>
            </a:r>
            <a:r>
              <a:rPr lang="en-US" altLang="zh-CN" sz="2400" spc="-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F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867852" y="0"/>
            <a:ext cx="6312535" cy="1617108"/>
          </a:xfrm>
          <a:prstGeom prst="rect">
            <a:avLst/>
          </a:prstGeom>
        </p:spPr>
        <p:txBody>
          <a:bodyPr vert="horz" wrap="square" lIns="0" tIns="227329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789"/>
              </a:spcBef>
            </a:pPr>
            <a:r>
              <a:rPr lang="zh-CN" altLang="en-US" sz="3600" spc="8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代数</a:t>
            </a:r>
            <a:r>
              <a:rPr lang="zh-CN" altLang="en-US" sz="3600" spc="8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方法</a:t>
            </a:r>
            <a:r>
              <a:rPr lang="en-US" altLang="zh-CN" sz="3600"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(</a:t>
            </a:r>
            <a:r>
              <a:rPr lang="zh-CN" altLang="en-US" sz="3600"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两视图情况</a:t>
            </a:r>
            <a:r>
              <a:rPr lang="en-US" altLang="zh-CN" sz="3600" spc="-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)</a:t>
            </a:r>
            <a:endParaRPr sz="3600" dirty="0">
              <a:latin typeface="Arial Unicode MS"/>
              <a:cs typeface="Arial Unicode MS"/>
            </a:endParaRPr>
          </a:p>
          <a:p>
            <a:pPr marL="1424305">
              <a:lnSpc>
                <a:spcPct val="100000"/>
              </a:lnSpc>
              <a:spcBef>
                <a:spcPts val="1985"/>
              </a:spcBef>
            </a:pPr>
            <a:r>
              <a:rPr sz="3750" i="1" spc="200" dirty="0" err="1" smtClean="0">
                <a:latin typeface="Times New Roman"/>
                <a:cs typeface="Times New Roman"/>
              </a:rPr>
              <a:t>X</a:t>
            </a:r>
            <a:r>
              <a:rPr sz="3225" i="1" spc="300" baseline="-24547" dirty="0" err="1" smtClean="0">
                <a:latin typeface="Times New Roman"/>
                <a:cs typeface="Times New Roman"/>
              </a:rPr>
              <a:t>j</a:t>
            </a:r>
            <a:endParaRPr sz="3225" baseline="-24547" dirty="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835900" y="4864100"/>
            <a:ext cx="299720" cy="330200"/>
          </a:xfrm>
          <a:custGeom>
            <a:avLst/>
            <a:gdLst/>
            <a:ahLst/>
            <a:cxnLst/>
            <a:rect l="l" t="t" r="r" b="b"/>
            <a:pathLst>
              <a:path w="299720" h="330200">
                <a:moveTo>
                  <a:pt x="29403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324514"/>
                </a:lnTo>
                <a:lnTo>
                  <a:pt x="5685" y="330200"/>
                </a:lnTo>
                <a:lnTo>
                  <a:pt x="294034" y="330200"/>
                </a:lnTo>
                <a:lnTo>
                  <a:pt x="299720" y="324514"/>
                </a:lnTo>
                <a:lnTo>
                  <a:pt x="299720" y="304800"/>
                </a:lnTo>
                <a:lnTo>
                  <a:pt x="25400" y="304800"/>
                </a:lnTo>
                <a:lnTo>
                  <a:pt x="25400" y="25400"/>
                </a:lnTo>
                <a:lnTo>
                  <a:pt x="299720" y="25400"/>
                </a:lnTo>
                <a:lnTo>
                  <a:pt x="299720" y="5685"/>
                </a:lnTo>
                <a:lnTo>
                  <a:pt x="294034" y="0"/>
                </a:lnTo>
                <a:close/>
              </a:path>
              <a:path w="299720" h="330200">
                <a:moveTo>
                  <a:pt x="299720" y="25400"/>
                </a:moveTo>
                <a:lnTo>
                  <a:pt x="274320" y="25400"/>
                </a:lnTo>
                <a:lnTo>
                  <a:pt x="274320" y="304800"/>
                </a:lnTo>
                <a:lnTo>
                  <a:pt x="299720" y="304800"/>
                </a:lnTo>
                <a:lnTo>
                  <a:pt x="299720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468477" y="3043856"/>
            <a:ext cx="2272030" cy="2432050"/>
          </a:xfrm>
          <a:prstGeom prst="rect">
            <a:avLst/>
          </a:prstGeom>
        </p:spPr>
        <p:txBody>
          <a:bodyPr vert="horz" wrap="square" lIns="0" tIns="201930" rIns="0" bIns="0" rtlCol="0">
            <a:spAutoFit/>
          </a:bodyPr>
          <a:lstStyle/>
          <a:p>
            <a:pPr marR="415925" algn="ctr">
              <a:lnSpc>
                <a:spcPct val="100000"/>
              </a:lnSpc>
              <a:spcBef>
                <a:spcPts val="1590"/>
              </a:spcBef>
            </a:pPr>
            <a:r>
              <a:rPr sz="3250" i="1" spc="-65" dirty="0">
                <a:latin typeface="Times New Roman"/>
                <a:cs typeface="Times New Roman"/>
              </a:rPr>
              <a:t>x</a:t>
            </a:r>
            <a:r>
              <a:rPr sz="2850" spc="-97" baseline="-23391" dirty="0">
                <a:latin typeface="Times New Roman"/>
                <a:cs typeface="Times New Roman"/>
              </a:rPr>
              <a:t>1 </a:t>
            </a:r>
            <a:r>
              <a:rPr sz="2850" i="1" spc="-7" baseline="-23391" dirty="0">
                <a:latin typeface="Times New Roman"/>
                <a:cs typeface="Times New Roman"/>
              </a:rPr>
              <a:t>j </a:t>
            </a:r>
            <a:r>
              <a:rPr sz="3250" spc="10" dirty="0">
                <a:latin typeface="Symbol"/>
                <a:cs typeface="Symbol"/>
              </a:rPr>
              <a:t></a:t>
            </a:r>
            <a:r>
              <a:rPr sz="3250" spc="10" dirty="0">
                <a:latin typeface="Times New Roman"/>
                <a:cs typeface="Times New Roman"/>
              </a:rPr>
              <a:t> </a:t>
            </a:r>
            <a:r>
              <a:rPr sz="3250" i="1" spc="35" dirty="0">
                <a:latin typeface="Times New Roman"/>
                <a:cs typeface="Times New Roman"/>
              </a:rPr>
              <a:t>M</a:t>
            </a:r>
            <a:r>
              <a:rPr sz="2850" spc="52" baseline="-23391" dirty="0">
                <a:latin typeface="Times New Roman"/>
                <a:cs typeface="Times New Roman"/>
              </a:rPr>
              <a:t>1</a:t>
            </a:r>
            <a:r>
              <a:rPr sz="2850" spc="-15" baseline="-23391" dirty="0">
                <a:latin typeface="Times New Roman"/>
                <a:cs typeface="Times New Roman"/>
              </a:rPr>
              <a:t> </a:t>
            </a:r>
            <a:r>
              <a:rPr sz="3250" i="1" spc="180" dirty="0">
                <a:latin typeface="Times New Roman"/>
                <a:cs typeface="Times New Roman"/>
              </a:rPr>
              <a:t>X</a:t>
            </a:r>
            <a:r>
              <a:rPr sz="2850" i="1" spc="270" baseline="-23391" dirty="0">
                <a:latin typeface="Times New Roman"/>
                <a:cs typeface="Times New Roman"/>
              </a:rPr>
              <a:t>j</a:t>
            </a:r>
            <a:endParaRPr sz="2850" baseline="-23391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3250" i="1" spc="25" dirty="0">
                <a:latin typeface="Times New Roman"/>
                <a:cs typeface="Times New Roman"/>
              </a:rPr>
              <a:t>x</a:t>
            </a:r>
            <a:r>
              <a:rPr sz="2850" spc="37" baseline="-23391" dirty="0">
                <a:latin typeface="Times New Roman"/>
                <a:cs typeface="Times New Roman"/>
              </a:rPr>
              <a:t>2 </a:t>
            </a:r>
            <a:r>
              <a:rPr sz="2850" i="1" spc="-7" baseline="-23391" dirty="0">
                <a:latin typeface="Times New Roman"/>
                <a:cs typeface="Times New Roman"/>
              </a:rPr>
              <a:t>j </a:t>
            </a:r>
            <a:r>
              <a:rPr sz="3250" spc="10" dirty="0">
                <a:latin typeface="Symbol"/>
                <a:cs typeface="Symbol"/>
              </a:rPr>
              <a:t></a:t>
            </a:r>
            <a:r>
              <a:rPr sz="3250" spc="10" dirty="0">
                <a:latin typeface="Times New Roman"/>
                <a:cs typeface="Times New Roman"/>
              </a:rPr>
              <a:t> </a:t>
            </a:r>
            <a:r>
              <a:rPr sz="3250" i="1" spc="125" dirty="0">
                <a:latin typeface="Times New Roman"/>
                <a:cs typeface="Times New Roman"/>
              </a:rPr>
              <a:t>M</a:t>
            </a:r>
            <a:r>
              <a:rPr sz="2850" spc="187" baseline="-23391" dirty="0">
                <a:latin typeface="Times New Roman"/>
                <a:cs typeface="Times New Roman"/>
              </a:rPr>
              <a:t>2</a:t>
            </a:r>
            <a:r>
              <a:rPr sz="2850" spc="225" baseline="-23391" dirty="0">
                <a:latin typeface="Times New Roman"/>
                <a:cs typeface="Times New Roman"/>
              </a:rPr>
              <a:t> </a:t>
            </a:r>
            <a:r>
              <a:rPr sz="3250" i="1" spc="180" dirty="0">
                <a:latin typeface="Times New Roman"/>
                <a:cs typeface="Times New Roman"/>
              </a:rPr>
              <a:t>X</a:t>
            </a:r>
            <a:r>
              <a:rPr sz="2850" i="1" spc="270" baseline="-23391" dirty="0">
                <a:latin typeface="Times New Roman"/>
                <a:cs typeface="Times New Roman"/>
              </a:rPr>
              <a:t>j</a:t>
            </a:r>
            <a:endParaRPr sz="2850" baseline="-23391" dirty="0">
              <a:latin typeface="Times New Roman"/>
              <a:cs typeface="Times New Roman"/>
            </a:endParaRPr>
          </a:p>
          <a:p>
            <a:pPr marR="495934" algn="ctr">
              <a:lnSpc>
                <a:spcPct val="100000"/>
              </a:lnSpc>
              <a:spcBef>
                <a:spcPts val="3235"/>
              </a:spcBef>
              <a:tabLst>
                <a:tab pos="477520" algn="l"/>
              </a:tabLst>
            </a:pPr>
            <a:r>
              <a:rPr sz="1800" spc="-20" dirty="0">
                <a:latin typeface="Arial Unicode MS"/>
                <a:cs typeface="Arial Unicode MS"/>
              </a:rPr>
              <a:t>For	</a:t>
            </a:r>
            <a:r>
              <a:rPr sz="1800" spc="40" dirty="0">
                <a:latin typeface="Arial Unicode MS"/>
                <a:cs typeface="Arial Unicode MS"/>
              </a:rPr>
              <a:t>j </a:t>
            </a:r>
            <a:r>
              <a:rPr sz="1800" spc="50" dirty="0">
                <a:latin typeface="Arial Unicode MS"/>
                <a:cs typeface="Arial Unicode MS"/>
              </a:rPr>
              <a:t>= </a:t>
            </a:r>
            <a:r>
              <a:rPr sz="1800" spc="35" dirty="0">
                <a:latin typeface="Arial Unicode MS"/>
                <a:cs typeface="Arial Unicode MS"/>
              </a:rPr>
              <a:t>1, </a:t>
            </a:r>
            <a:r>
              <a:rPr sz="1800" spc="-105" dirty="0">
                <a:latin typeface="Arial Unicode MS"/>
                <a:cs typeface="Arial Unicode MS"/>
              </a:rPr>
              <a:t>…</a:t>
            </a:r>
            <a:r>
              <a:rPr sz="1800" spc="-5" dirty="0">
                <a:latin typeface="Arial Unicode MS"/>
                <a:cs typeface="Arial Unicode MS"/>
              </a:rPr>
              <a:t> </a:t>
            </a:r>
            <a:r>
              <a:rPr sz="1800" spc="10" dirty="0">
                <a:latin typeface="Arial Unicode MS"/>
                <a:cs typeface="Arial Unicode MS"/>
              </a:rPr>
              <a:t>,n</a:t>
            </a:r>
            <a:endParaRPr sz="1800" dirty="0">
              <a:latin typeface="Arial Unicode MS"/>
              <a:cs typeface="Arial Unicode MS"/>
            </a:endParaRPr>
          </a:p>
          <a:p>
            <a:pPr marL="1166495">
              <a:lnSpc>
                <a:spcPct val="100000"/>
              </a:lnSpc>
              <a:spcBef>
                <a:spcPts val="840"/>
              </a:spcBef>
            </a:pPr>
            <a:r>
              <a:rPr lang="en-US" sz="1600" dirty="0" smtClean="0">
                <a:latin typeface="Arial Unicode MS"/>
                <a:cs typeface="Arial Unicode MS"/>
              </a:rPr>
              <a:t>  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点个数</a:t>
            </a:r>
            <a:endParaRPr sz="16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628139" y="1414462"/>
            <a:ext cx="3705861" cy="3954272"/>
            <a:chOff x="1628139" y="1414462"/>
            <a:chExt cx="3705861" cy="3954272"/>
          </a:xfrm>
        </p:grpSpPr>
        <p:sp>
          <p:nvSpPr>
            <p:cNvPr id="2" name="object 2"/>
            <p:cNvSpPr/>
            <p:nvPr/>
          </p:nvSpPr>
          <p:spPr>
            <a:xfrm>
              <a:off x="4557712" y="2876549"/>
              <a:ext cx="104775" cy="2243455"/>
            </a:xfrm>
            <a:custGeom>
              <a:avLst/>
              <a:gdLst/>
              <a:ahLst/>
              <a:cxnLst/>
              <a:rect l="l" t="t" r="r" b="b"/>
              <a:pathLst>
                <a:path w="104775" h="2243454">
                  <a:moveTo>
                    <a:pt x="0" y="2243138"/>
                  </a:moveTo>
                  <a:lnTo>
                    <a:pt x="10477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179637" y="2859087"/>
              <a:ext cx="2454275" cy="1233805"/>
            </a:xfrm>
            <a:custGeom>
              <a:avLst/>
              <a:gdLst/>
              <a:ahLst/>
              <a:cxnLst/>
              <a:rect l="l" t="t" r="r" b="b"/>
              <a:pathLst>
                <a:path w="2454275" h="1233804">
                  <a:moveTo>
                    <a:pt x="0" y="1233487"/>
                  </a:moveTo>
                  <a:lnTo>
                    <a:pt x="245427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93925" y="1422399"/>
              <a:ext cx="1986280" cy="2656205"/>
            </a:xfrm>
            <a:custGeom>
              <a:avLst/>
              <a:gdLst/>
              <a:ahLst/>
              <a:cxnLst/>
              <a:rect l="l" t="t" r="r" b="b"/>
              <a:pathLst>
                <a:path w="1986279" h="2656204">
                  <a:moveTo>
                    <a:pt x="0" y="2655888"/>
                  </a:moveTo>
                  <a:lnTo>
                    <a:pt x="19859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193925" y="2181224"/>
              <a:ext cx="1986280" cy="1897380"/>
            </a:xfrm>
            <a:custGeom>
              <a:avLst/>
              <a:gdLst/>
              <a:ahLst/>
              <a:cxnLst/>
              <a:rect l="l" t="t" r="r" b="b"/>
              <a:pathLst>
                <a:path w="1986279" h="1897379">
                  <a:moveTo>
                    <a:pt x="0" y="1897063"/>
                  </a:moveTo>
                  <a:lnTo>
                    <a:pt x="19859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93925" y="1612899"/>
              <a:ext cx="3070225" cy="2465705"/>
            </a:xfrm>
            <a:custGeom>
              <a:avLst/>
              <a:gdLst/>
              <a:ahLst/>
              <a:cxnLst/>
              <a:rect l="l" t="t" r="r" b="b"/>
              <a:pathLst>
                <a:path w="3070225" h="2465704">
                  <a:moveTo>
                    <a:pt x="0" y="2465388"/>
                  </a:moveTo>
                  <a:lnTo>
                    <a:pt x="30702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93925" y="2370137"/>
              <a:ext cx="2710180" cy="1708150"/>
            </a:xfrm>
            <a:custGeom>
              <a:avLst/>
              <a:gdLst/>
              <a:ahLst/>
              <a:cxnLst/>
              <a:rect l="l" t="t" r="r" b="b"/>
              <a:pathLst>
                <a:path w="2710179" h="1708150">
                  <a:moveTo>
                    <a:pt x="0" y="1708150"/>
                  </a:moveTo>
                  <a:lnTo>
                    <a:pt x="27098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93925" y="3317874"/>
              <a:ext cx="3070225" cy="760730"/>
            </a:xfrm>
            <a:custGeom>
              <a:avLst/>
              <a:gdLst/>
              <a:ahLst/>
              <a:cxnLst/>
              <a:rect l="l" t="t" r="r" b="b"/>
              <a:pathLst>
                <a:path w="3070225" h="760729">
                  <a:moveTo>
                    <a:pt x="0" y="760413"/>
                  </a:moveTo>
                  <a:lnTo>
                    <a:pt x="30702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79887" y="2181224"/>
              <a:ext cx="363855" cy="2951480"/>
            </a:xfrm>
            <a:custGeom>
              <a:avLst/>
              <a:gdLst/>
              <a:ahLst/>
              <a:cxnLst/>
              <a:rect l="l" t="t" r="r" b="b"/>
              <a:pathLst>
                <a:path w="363854" h="2951479">
                  <a:moveTo>
                    <a:pt x="363537" y="2951163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43425" y="1612899"/>
              <a:ext cx="720725" cy="3519804"/>
            </a:xfrm>
            <a:custGeom>
              <a:avLst/>
              <a:gdLst/>
              <a:ahLst/>
              <a:cxnLst/>
              <a:rect l="l" t="t" r="r" b="b"/>
              <a:pathLst>
                <a:path w="720725" h="3519804">
                  <a:moveTo>
                    <a:pt x="0" y="3519488"/>
                  </a:moveTo>
                  <a:lnTo>
                    <a:pt x="7207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79887" y="1422399"/>
              <a:ext cx="363855" cy="3710304"/>
            </a:xfrm>
            <a:custGeom>
              <a:avLst/>
              <a:gdLst/>
              <a:ahLst/>
              <a:cxnLst/>
              <a:rect l="l" t="t" r="r" b="b"/>
              <a:pathLst>
                <a:path w="363854" h="3710304">
                  <a:moveTo>
                    <a:pt x="363537" y="3709988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43425" y="2370137"/>
              <a:ext cx="360680" cy="2762250"/>
            </a:xfrm>
            <a:custGeom>
              <a:avLst/>
              <a:gdLst/>
              <a:ahLst/>
              <a:cxnLst/>
              <a:rect l="l" t="t" r="r" b="b"/>
              <a:pathLst>
                <a:path w="360679" h="2762250">
                  <a:moveTo>
                    <a:pt x="0" y="2762250"/>
                  </a:moveTo>
                  <a:lnTo>
                    <a:pt x="3603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43425" y="3317874"/>
              <a:ext cx="720725" cy="1814830"/>
            </a:xfrm>
            <a:custGeom>
              <a:avLst/>
              <a:gdLst/>
              <a:ahLst/>
              <a:cxnLst/>
              <a:rect l="l" t="t" r="r" b="b"/>
              <a:pathLst>
                <a:path w="720725" h="1814829">
                  <a:moveTo>
                    <a:pt x="0" y="1814513"/>
                  </a:moveTo>
                  <a:lnTo>
                    <a:pt x="7207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193925" y="2938462"/>
              <a:ext cx="1084580" cy="1139825"/>
            </a:xfrm>
            <a:custGeom>
              <a:avLst/>
              <a:gdLst/>
              <a:ahLst/>
              <a:cxnLst/>
              <a:rect l="l" t="t" r="r" b="b"/>
              <a:pathLst>
                <a:path w="1084579" h="1139825">
                  <a:moveTo>
                    <a:pt x="1084263" y="1139825"/>
                  </a:moveTo>
                  <a:lnTo>
                    <a:pt x="0" y="854870"/>
                  </a:lnTo>
                  <a:lnTo>
                    <a:pt x="0" y="0"/>
                  </a:lnTo>
                  <a:lnTo>
                    <a:pt x="1084263" y="284955"/>
                  </a:lnTo>
                  <a:lnTo>
                    <a:pt x="1084263" y="113982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52650" y="4021137"/>
              <a:ext cx="111125" cy="1158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08450" y="1414462"/>
              <a:ext cx="112713" cy="1174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222875" y="1571625"/>
              <a:ext cx="111125" cy="115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38612" y="2109787"/>
              <a:ext cx="111125" cy="11588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845050" y="2330450"/>
              <a:ext cx="111125" cy="11747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222875" y="3278187"/>
              <a:ext cx="111125" cy="11747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605337" y="2787650"/>
              <a:ext cx="112712" cy="11747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617787" y="3373437"/>
              <a:ext cx="112712" cy="11588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59087" y="3325812"/>
              <a:ext cx="112712" cy="11588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784475" y="3578225"/>
              <a:ext cx="111125" cy="11747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963862" y="3611562"/>
              <a:ext cx="112712" cy="1143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055937" y="3814762"/>
              <a:ext cx="112712" cy="11747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649537" y="3611562"/>
              <a:ext cx="111125" cy="11430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349750" y="4021137"/>
              <a:ext cx="112713" cy="11588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527550" y="4333875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43656" y="0"/>
                  </a:moveTo>
                  <a:lnTo>
                    <a:pt x="26663" y="3555"/>
                  </a:lnTo>
                  <a:lnTo>
                    <a:pt x="12786" y="13251"/>
                  </a:lnTo>
                  <a:lnTo>
                    <a:pt x="3430" y="27632"/>
                  </a:lnTo>
                  <a:lnTo>
                    <a:pt x="0" y="45243"/>
                  </a:lnTo>
                  <a:lnTo>
                    <a:pt x="3430" y="62854"/>
                  </a:lnTo>
                  <a:lnTo>
                    <a:pt x="12786" y="77235"/>
                  </a:lnTo>
                  <a:lnTo>
                    <a:pt x="26663" y="86931"/>
                  </a:lnTo>
                  <a:lnTo>
                    <a:pt x="43656" y="90487"/>
                  </a:lnTo>
                  <a:lnTo>
                    <a:pt x="60649" y="86931"/>
                  </a:lnTo>
                  <a:lnTo>
                    <a:pt x="74525" y="77235"/>
                  </a:lnTo>
                  <a:lnTo>
                    <a:pt x="83881" y="62854"/>
                  </a:lnTo>
                  <a:lnTo>
                    <a:pt x="87312" y="45243"/>
                  </a:lnTo>
                  <a:lnTo>
                    <a:pt x="83881" y="27632"/>
                  </a:lnTo>
                  <a:lnTo>
                    <a:pt x="74525" y="13251"/>
                  </a:lnTo>
                  <a:lnTo>
                    <a:pt x="60649" y="3555"/>
                  </a:lnTo>
                  <a:lnTo>
                    <a:pt x="43656" y="0"/>
                  </a:lnTo>
                  <a:close/>
                </a:path>
              </a:pathLst>
            </a:custGeom>
            <a:solidFill>
              <a:srgbClr val="217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527550" y="4333875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0" y="45244"/>
                  </a:moveTo>
                  <a:lnTo>
                    <a:pt x="3430" y="27632"/>
                  </a:lnTo>
                  <a:lnTo>
                    <a:pt x="12786" y="13251"/>
                  </a:lnTo>
                  <a:lnTo>
                    <a:pt x="26663" y="3555"/>
                  </a:lnTo>
                  <a:lnTo>
                    <a:pt x="43656" y="0"/>
                  </a:lnTo>
                  <a:lnTo>
                    <a:pt x="60649" y="3555"/>
                  </a:lnTo>
                  <a:lnTo>
                    <a:pt x="74526" y="13251"/>
                  </a:lnTo>
                  <a:lnTo>
                    <a:pt x="83882" y="27632"/>
                  </a:lnTo>
                  <a:lnTo>
                    <a:pt x="87313" y="45244"/>
                  </a:lnTo>
                  <a:lnTo>
                    <a:pt x="83882" y="62855"/>
                  </a:lnTo>
                  <a:lnTo>
                    <a:pt x="74526" y="77236"/>
                  </a:lnTo>
                  <a:lnTo>
                    <a:pt x="60649" y="86932"/>
                  </a:lnTo>
                  <a:lnTo>
                    <a:pt x="43656" y="90488"/>
                  </a:lnTo>
                  <a:lnTo>
                    <a:pt x="26663" y="86932"/>
                  </a:lnTo>
                  <a:lnTo>
                    <a:pt x="12786" y="77236"/>
                  </a:lnTo>
                  <a:lnTo>
                    <a:pt x="3430" y="62855"/>
                  </a:lnTo>
                  <a:lnTo>
                    <a:pt x="0" y="45244"/>
                  </a:lnTo>
                  <a:close/>
                </a:path>
              </a:pathLst>
            </a:custGeom>
            <a:ln w="25400">
              <a:solidFill>
                <a:srgbClr val="2175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695825" y="4005262"/>
              <a:ext cx="112713" cy="11588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618037" y="4240212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43656" y="0"/>
                  </a:moveTo>
                  <a:lnTo>
                    <a:pt x="26663" y="3555"/>
                  </a:lnTo>
                  <a:lnTo>
                    <a:pt x="12786" y="13251"/>
                  </a:lnTo>
                  <a:lnTo>
                    <a:pt x="3430" y="27632"/>
                  </a:lnTo>
                  <a:lnTo>
                    <a:pt x="0" y="45243"/>
                  </a:lnTo>
                  <a:lnTo>
                    <a:pt x="3430" y="62854"/>
                  </a:lnTo>
                  <a:lnTo>
                    <a:pt x="12786" y="77235"/>
                  </a:lnTo>
                  <a:lnTo>
                    <a:pt x="26663" y="86931"/>
                  </a:lnTo>
                  <a:lnTo>
                    <a:pt x="43656" y="90487"/>
                  </a:lnTo>
                  <a:lnTo>
                    <a:pt x="60649" y="86931"/>
                  </a:lnTo>
                  <a:lnTo>
                    <a:pt x="74525" y="77235"/>
                  </a:lnTo>
                  <a:lnTo>
                    <a:pt x="83881" y="62854"/>
                  </a:lnTo>
                  <a:lnTo>
                    <a:pt x="87312" y="45243"/>
                  </a:lnTo>
                  <a:lnTo>
                    <a:pt x="83881" y="27632"/>
                  </a:lnTo>
                  <a:lnTo>
                    <a:pt x="74525" y="13251"/>
                  </a:lnTo>
                  <a:lnTo>
                    <a:pt x="60649" y="3555"/>
                  </a:lnTo>
                  <a:lnTo>
                    <a:pt x="43656" y="0"/>
                  </a:lnTo>
                  <a:close/>
                </a:path>
              </a:pathLst>
            </a:custGeom>
            <a:solidFill>
              <a:srgbClr val="217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618037" y="4240212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0" y="45243"/>
                  </a:moveTo>
                  <a:lnTo>
                    <a:pt x="3430" y="27632"/>
                  </a:lnTo>
                  <a:lnTo>
                    <a:pt x="12786" y="13251"/>
                  </a:lnTo>
                  <a:lnTo>
                    <a:pt x="26663" y="3555"/>
                  </a:lnTo>
                  <a:lnTo>
                    <a:pt x="43656" y="0"/>
                  </a:lnTo>
                  <a:lnTo>
                    <a:pt x="60648" y="3555"/>
                  </a:lnTo>
                  <a:lnTo>
                    <a:pt x="74525" y="13251"/>
                  </a:lnTo>
                  <a:lnTo>
                    <a:pt x="83881" y="27632"/>
                  </a:lnTo>
                  <a:lnTo>
                    <a:pt x="87312" y="45243"/>
                  </a:lnTo>
                  <a:lnTo>
                    <a:pt x="83881" y="62854"/>
                  </a:lnTo>
                  <a:lnTo>
                    <a:pt x="74525" y="77235"/>
                  </a:lnTo>
                  <a:lnTo>
                    <a:pt x="60648" y="86931"/>
                  </a:lnTo>
                  <a:lnTo>
                    <a:pt x="43656" y="90487"/>
                  </a:lnTo>
                  <a:lnTo>
                    <a:pt x="26663" y="86931"/>
                  </a:lnTo>
                  <a:lnTo>
                    <a:pt x="12786" y="77235"/>
                  </a:lnTo>
                  <a:lnTo>
                    <a:pt x="3430" y="62854"/>
                  </a:lnTo>
                  <a:lnTo>
                    <a:pt x="0" y="45243"/>
                  </a:lnTo>
                  <a:close/>
                </a:path>
              </a:pathLst>
            </a:custGeom>
            <a:ln w="25400">
              <a:solidFill>
                <a:srgbClr val="2175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754562" y="4430712"/>
              <a:ext cx="112712" cy="11747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421187" y="4349750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43656" y="0"/>
                  </a:moveTo>
                  <a:lnTo>
                    <a:pt x="26663" y="3555"/>
                  </a:lnTo>
                  <a:lnTo>
                    <a:pt x="12786" y="13251"/>
                  </a:lnTo>
                  <a:lnTo>
                    <a:pt x="3430" y="27632"/>
                  </a:lnTo>
                  <a:lnTo>
                    <a:pt x="0" y="45243"/>
                  </a:lnTo>
                  <a:lnTo>
                    <a:pt x="3430" y="62854"/>
                  </a:lnTo>
                  <a:lnTo>
                    <a:pt x="12786" y="77235"/>
                  </a:lnTo>
                  <a:lnTo>
                    <a:pt x="26663" y="86931"/>
                  </a:lnTo>
                  <a:lnTo>
                    <a:pt x="43656" y="90487"/>
                  </a:lnTo>
                  <a:lnTo>
                    <a:pt x="60649" y="86931"/>
                  </a:lnTo>
                  <a:lnTo>
                    <a:pt x="74525" y="77235"/>
                  </a:lnTo>
                  <a:lnTo>
                    <a:pt x="83881" y="62854"/>
                  </a:lnTo>
                  <a:lnTo>
                    <a:pt x="87312" y="45243"/>
                  </a:lnTo>
                  <a:lnTo>
                    <a:pt x="83881" y="27632"/>
                  </a:lnTo>
                  <a:lnTo>
                    <a:pt x="74525" y="13251"/>
                  </a:lnTo>
                  <a:lnTo>
                    <a:pt x="60649" y="3555"/>
                  </a:lnTo>
                  <a:lnTo>
                    <a:pt x="43656" y="0"/>
                  </a:lnTo>
                  <a:close/>
                </a:path>
              </a:pathLst>
            </a:custGeom>
            <a:solidFill>
              <a:srgbClr val="217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421187" y="4349750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0" y="45244"/>
                  </a:moveTo>
                  <a:lnTo>
                    <a:pt x="3430" y="27632"/>
                  </a:lnTo>
                  <a:lnTo>
                    <a:pt x="12786" y="13251"/>
                  </a:lnTo>
                  <a:lnTo>
                    <a:pt x="26663" y="3555"/>
                  </a:lnTo>
                  <a:lnTo>
                    <a:pt x="43656" y="0"/>
                  </a:lnTo>
                  <a:lnTo>
                    <a:pt x="60648" y="3555"/>
                  </a:lnTo>
                  <a:lnTo>
                    <a:pt x="74525" y="13251"/>
                  </a:lnTo>
                  <a:lnTo>
                    <a:pt x="83881" y="27632"/>
                  </a:lnTo>
                  <a:lnTo>
                    <a:pt x="87312" y="45244"/>
                  </a:lnTo>
                  <a:lnTo>
                    <a:pt x="83881" y="62855"/>
                  </a:lnTo>
                  <a:lnTo>
                    <a:pt x="74525" y="77236"/>
                  </a:lnTo>
                  <a:lnTo>
                    <a:pt x="60648" y="86932"/>
                  </a:lnTo>
                  <a:lnTo>
                    <a:pt x="43656" y="90488"/>
                  </a:lnTo>
                  <a:lnTo>
                    <a:pt x="26663" y="86932"/>
                  </a:lnTo>
                  <a:lnTo>
                    <a:pt x="12786" y="77236"/>
                  </a:lnTo>
                  <a:lnTo>
                    <a:pt x="3430" y="62855"/>
                  </a:lnTo>
                  <a:lnTo>
                    <a:pt x="0" y="45244"/>
                  </a:lnTo>
                  <a:close/>
                </a:path>
              </a:pathLst>
            </a:custGeom>
            <a:ln w="25400">
              <a:solidFill>
                <a:srgbClr val="2175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 txBox="1"/>
            <p:nvPr/>
          </p:nvSpPr>
          <p:spPr>
            <a:xfrm>
              <a:off x="2198053" y="3093720"/>
              <a:ext cx="38671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3600" b="1" baseline="12731" dirty="0">
                  <a:latin typeface="Times New Roman"/>
                  <a:cs typeface="Times New Roman"/>
                </a:rPr>
                <a:t>x</a:t>
              </a:r>
              <a:r>
                <a:rPr sz="1600" dirty="0">
                  <a:latin typeface="Times New Roman"/>
                  <a:cs typeface="Times New Roman"/>
                </a:rPr>
                <a:t>1</a:t>
              </a:r>
              <a:r>
                <a:rPr sz="1600" spc="-80" dirty="0">
                  <a:latin typeface="Times New Roman"/>
                  <a:cs typeface="Times New Roman"/>
                </a:rPr>
                <a:t> </a:t>
              </a:r>
              <a:r>
                <a:rPr sz="1600" i="1" dirty="0">
                  <a:latin typeface="Times New Roman"/>
                  <a:cs typeface="Times New Roman"/>
                </a:rPr>
                <a:t>j</a:t>
              </a:r>
              <a:endParaRPr sz="1600">
                <a:latin typeface="Times New Roman"/>
                <a:cs typeface="Times New Roman"/>
              </a:endParaRPr>
            </a:p>
          </p:txBody>
        </p:sp>
        <p:sp>
          <p:nvSpPr>
            <p:cNvPr id="38" name="object 38"/>
            <p:cNvSpPr txBox="1"/>
            <p:nvPr/>
          </p:nvSpPr>
          <p:spPr>
            <a:xfrm>
              <a:off x="3886200" y="3886200"/>
              <a:ext cx="1325880" cy="922655"/>
            </a:xfrm>
            <a:prstGeom prst="rect">
              <a:avLst/>
            </a:prstGeom>
            <a:ln w="25400">
              <a:solidFill>
                <a:srgbClr val="000000"/>
              </a:solidFill>
            </a:ln>
          </p:spPr>
          <p:txBody>
            <a:bodyPr vert="horz" wrap="square" lIns="0" tIns="118745" rIns="0" bIns="0" rtlCol="0">
              <a:spAutoFit/>
            </a:bodyPr>
            <a:lstStyle/>
            <a:p>
              <a:pPr marL="48260">
                <a:lnSpc>
                  <a:spcPct val="100000"/>
                </a:lnSpc>
                <a:spcBef>
                  <a:spcPts val="935"/>
                </a:spcBef>
              </a:pPr>
              <a:r>
                <a:rPr sz="3600" b="1" baseline="12731" dirty="0">
                  <a:latin typeface="Times New Roman"/>
                  <a:cs typeface="Times New Roman"/>
                </a:rPr>
                <a:t>x</a:t>
              </a:r>
              <a:r>
                <a:rPr sz="1600" dirty="0">
                  <a:latin typeface="Times New Roman"/>
                  <a:cs typeface="Times New Roman"/>
                </a:rPr>
                <a:t>2</a:t>
              </a:r>
              <a:r>
                <a:rPr sz="1600" spc="185" dirty="0">
                  <a:latin typeface="Times New Roman"/>
                  <a:cs typeface="Times New Roman"/>
                </a:rPr>
                <a:t> </a:t>
              </a:r>
              <a:r>
                <a:rPr sz="1600" i="1" dirty="0">
                  <a:latin typeface="Times New Roman"/>
                  <a:cs typeface="Times New Roman"/>
                </a:rPr>
                <a:t>j</a:t>
              </a:r>
              <a:endParaRPr sz="1600">
                <a:latin typeface="Times New Roman"/>
                <a:cs typeface="Times New Roman"/>
              </a:endParaRPr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1628139" y="3463099"/>
              <a:ext cx="41465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spc="-5" dirty="0">
                  <a:latin typeface="Times New Roman"/>
                  <a:cs typeface="Times New Roman"/>
                </a:rPr>
                <a:t>M</a:t>
              </a:r>
              <a:r>
                <a:rPr sz="2400" baseline="-19097" dirty="0">
                  <a:latin typeface="Times New Roman"/>
                  <a:cs typeface="Times New Roman"/>
                </a:rPr>
                <a:t>1</a:t>
              </a:r>
              <a:endParaRPr sz="2400" baseline="-19097">
                <a:latin typeface="Times New Roman"/>
                <a:cs typeface="Times New Roman"/>
              </a:endParaRPr>
            </a:p>
          </p:txBody>
        </p:sp>
        <p:sp>
          <p:nvSpPr>
            <p:cNvPr id="40" name="object 40"/>
            <p:cNvSpPr txBox="1"/>
            <p:nvPr/>
          </p:nvSpPr>
          <p:spPr>
            <a:xfrm>
              <a:off x="3507740" y="4977574"/>
              <a:ext cx="41465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spc="-5" dirty="0">
                  <a:latin typeface="Times New Roman"/>
                  <a:cs typeface="Times New Roman"/>
                </a:rPr>
                <a:t>M</a:t>
              </a:r>
              <a:r>
                <a:rPr sz="2400" baseline="-19097" dirty="0">
                  <a:latin typeface="Times New Roman"/>
                  <a:cs typeface="Times New Roman"/>
                </a:rPr>
                <a:t>2</a:t>
              </a:r>
              <a:endParaRPr sz="2400" baseline="-19097">
                <a:latin typeface="Times New Roman"/>
                <a:cs typeface="Times New Roman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4483100" y="5092700"/>
              <a:ext cx="112713" cy="11588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1600" y="457200"/>
            <a:ext cx="631253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8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代数方法</a:t>
            </a:r>
            <a:r>
              <a:rPr spc="1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(</a:t>
            </a:r>
            <a:r>
              <a:rPr lang="zh-CN" altLang="en-US" spc="1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两视图情况</a:t>
            </a:r>
            <a:r>
              <a:rPr spc="-3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)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600" y="1879600"/>
            <a:ext cx="6860540" cy="192681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69900" marR="283845" indent="-457200">
              <a:lnSpc>
                <a:spcPct val="100699"/>
              </a:lnSpc>
              <a:spcBef>
                <a:spcPts val="8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根据</a:t>
            </a:r>
            <a:r>
              <a:rPr lang="zh-CN" altLang="en-US" sz="2400" spc="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两个视图计算基本矩阵 </a:t>
            </a:r>
            <a:r>
              <a:rPr lang="en-US" altLang="zh-CN" sz="2400" spc="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F</a:t>
            </a:r>
          </a:p>
          <a:p>
            <a:pPr marL="469900" marR="283845" indent="-457200">
              <a:lnSpc>
                <a:spcPct val="100699"/>
              </a:lnSpc>
              <a:spcBef>
                <a:spcPts val="80"/>
              </a:spcBef>
              <a:buAutoNum type="arabicPeriod"/>
              <a:tabLst>
                <a:tab pos="469265" algn="l"/>
                <a:tab pos="469900" algn="l"/>
              </a:tabLst>
            </a:pPr>
            <a:endParaRPr lang="en-US" altLang="zh-CN" sz="2400" spc="0" dirty="0" smtClean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469900" marR="283845" indent="-457200">
              <a:lnSpc>
                <a:spcPct val="100699"/>
              </a:lnSpc>
              <a:spcBef>
                <a:spcPts val="8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lang="zh-CN" altLang="en-US" sz="2400" spc="-6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利用</a:t>
            </a:r>
            <a:r>
              <a:rPr sz="2400" spc="-6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sz="2400" spc="-2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F </a:t>
            </a:r>
            <a:r>
              <a:rPr lang="zh-CN" altLang="en-US" sz="2400" spc="-25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估计射影摄像机</a:t>
            </a:r>
            <a:endParaRPr lang="en-US" altLang="zh-CN" sz="2400" spc="-250" dirty="0" smtClean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469900" marR="283845" indent="-457200">
              <a:lnSpc>
                <a:spcPct val="100699"/>
              </a:lnSpc>
              <a:spcBef>
                <a:spcPts val="80"/>
              </a:spcBef>
              <a:buAutoNum type="arabicPeriod"/>
              <a:tabLst>
                <a:tab pos="469265" algn="l"/>
                <a:tab pos="469900" algn="l"/>
              </a:tabLst>
            </a:pPr>
            <a:endParaRPr lang="en-US" altLang="zh-CN" sz="2400" spc="-25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469900" marR="283845" indent="-457200">
              <a:lnSpc>
                <a:spcPct val="100699"/>
              </a:lnSpc>
              <a:spcBef>
                <a:spcPts val="80"/>
              </a:spcBef>
              <a:buFontTx/>
              <a:buAutoNum type="arabicPeriod"/>
              <a:tabLst>
                <a:tab pos="469265" algn="l"/>
                <a:tab pos="469900" algn="l"/>
              </a:tabLst>
            </a:pPr>
            <a:r>
              <a:rPr lang="zh-CN" altLang="en-US" sz="2400" spc="-25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根据摄像机进行三角剖分和估计</a:t>
            </a:r>
            <a:r>
              <a:rPr lang="en-US" altLang="zh-CN" sz="2400" spc="7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3D</a:t>
            </a:r>
            <a:r>
              <a:rPr lang="zh-CN" altLang="en-US" sz="2400" spc="-25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中的点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8767" y="2576305"/>
            <a:ext cx="8458200" cy="533400"/>
          </a:xfrm>
          <a:custGeom>
            <a:avLst/>
            <a:gdLst/>
            <a:ahLst/>
            <a:cxnLst/>
            <a:rect l="l" t="t" r="r" b="b"/>
            <a:pathLst>
              <a:path w="8458200" h="533400">
                <a:moveTo>
                  <a:pt x="0" y="0"/>
                </a:moveTo>
                <a:lnTo>
                  <a:pt x="8458200" y="0"/>
                </a:lnTo>
                <a:lnTo>
                  <a:pt x="84582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62685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/>
          <p:cNvGrpSpPr/>
          <p:nvPr/>
        </p:nvGrpSpPr>
        <p:grpSpPr>
          <a:xfrm>
            <a:off x="1602739" y="982662"/>
            <a:ext cx="3705861" cy="3765551"/>
            <a:chOff x="1602739" y="982662"/>
            <a:chExt cx="3705861" cy="3765551"/>
          </a:xfrm>
        </p:grpSpPr>
        <p:sp>
          <p:nvSpPr>
            <p:cNvPr id="2" name="object 2"/>
            <p:cNvSpPr/>
            <p:nvPr/>
          </p:nvSpPr>
          <p:spPr>
            <a:xfrm>
              <a:off x="4532312" y="2444749"/>
              <a:ext cx="104775" cy="2243455"/>
            </a:xfrm>
            <a:custGeom>
              <a:avLst/>
              <a:gdLst/>
              <a:ahLst/>
              <a:cxnLst/>
              <a:rect l="l" t="t" r="r" b="b"/>
              <a:pathLst>
                <a:path w="104775" h="2243454">
                  <a:moveTo>
                    <a:pt x="0" y="2243138"/>
                  </a:moveTo>
                  <a:lnTo>
                    <a:pt x="10477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154237" y="2427287"/>
              <a:ext cx="2454275" cy="1233805"/>
            </a:xfrm>
            <a:custGeom>
              <a:avLst/>
              <a:gdLst/>
              <a:ahLst/>
              <a:cxnLst/>
              <a:rect l="l" t="t" r="r" b="b"/>
              <a:pathLst>
                <a:path w="2454275" h="1233804">
                  <a:moveTo>
                    <a:pt x="0" y="1233487"/>
                  </a:moveTo>
                  <a:lnTo>
                    <a:pt x="245427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68525" y="990599"/>
              <a:ext cx="1986280" cy="2656205"/>
            </a:xfrm>
            <a:custGeom>
              <a:avLst/>
              <a:gdLst/>
              <a:ahLst/>
              <a:cxnLst/>
              <a:rect l="l" t="t" r="r" b="b"/>
              <a:pathLst>
                <a:path w="1986279" h="2656204">
                  <a:moveTo>
                    <a:pt x="0" y="2655888"/>
                  </a:moveTo>
                  <a:lnTo>
                    <a:pt x="19859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168525" y="1749424"/>
              <a:ext cx="1986280" cy="1897380"/>
            </a:xfrm>
            <a:custGeom>
              <a:avLst/>
              <a:gdLst/>
              <a:ahLst/>
              <a:cxnLst/>
              <a:rect l="l" t="t" r="r" b="b"/>
              <a:pathLst>
                <a:path w="1986279" h="1897379">
                  <a:moveTo>
                    <a:pt x="0" y="1897063"/>
                  </a:moveTo>
                  <a:lnTo>
                    <a:pt x="19859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68525" y="1181099"/>
              <a:ext cx="3070225" cy="2465705"/>
            </a:xfrm>
            <a:custGeom>
              <a:avLst/>
              <a:gdLst/>
              <a:ahLst/>
              <a:cxnLst/>
              <a:rect l="l" t="t" r="r" b="b"/>
              <a:pathLst>
                <a:path w="3070225" h="2465704">
                  <a:moveTo>
                    <a:pt x="0" y="2465388"/>
                  </a:moveTo>
                  <a:lnTo>
                    <a:pt x="30702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68525" y="1938337"/>
              <a:ext cx="2710180" cy="1708150"/>
            </a:xfrm>
            <a:custGeom>
              <a:avLst/>
              <a:gdLst/>
              <a:ahLst/>
              <a:cxnLst/>
              <a:rect l="l" t="t" r="r" b="b"/>
              <a:pathLst>
                <a:path w="2710179" h="1708150">
                  <a:moveTo>
                    <a:pt x="0" y="1708150"/>
                  </a:moveTo>
                  <a:lnTo>
                    <a:pt x="27098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68525" y="2886074"/>
              <a:ext cx="3070225" cy="760730"/>
            </a:xfrm>
            <a:custGeom>
              <a:avLst/>
              <a:gdLst/>
              <a:ahLst/>
              <a:cxnLst/>
              <a:rect l="l" t="t" r="r" b="b"/>
              <a:pathLst>
                <a:path w="3070225" h="760729">
                  <a:moveTo>
                    <a:pt x="0" y="760413"/>
                  </a:moveTo>
                  <a:lnTo>
                    <a:pt x="30702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54487" y="1749424"/>
              <a:ext cx="363855" cy="2951480"/>
            </a:xfrm>
            <a:custGeom>
              <a:avLst/>
              <a:gdLst/>
              <a:ahLst/>
              <a:cxnLst/>
              <a:rect l="l" t="t" r="r" b="b"/>
              <a:pathLst>
                <a:path w="363854" h="2951479">
                  <a:moveTo>
                    <a:pt x="363537" y="2951163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18025" y="1181099"/>
              <a:ext cx="720725" cy="3519804"/>
            </a:xfrm>
            <a:custGeom>
              <a:avLst/>
              <a:gdLst/>
              <a:ahLst/>
              <a:cxnLst/>
              <a:rect l="l" t="t" r="r" b="b"/>
              <a:pathLst>
                <a:path w="720725" h="3519804">
                  <a:moveTo>
                    <a:pt x="0" y="3519488"/>
                  </a:moveTo>
                  <a:lnTo>
                    <a:pt x="7207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54487" y="990599"/>
              <a:ext cx="363855" cy="3710304"/>
            </a:xfrm>
            <a:custGeom>
              <a:avLst/>
              <a:gdLst/>
              <a:ahLst/>
              <a:cxnLst/>
              <a:rect l="l" t="t" r="r" b="b"/>
              <a:pathLst>
                <a:path w="363854" h="3710304">
                  <a:moveTo>
                    <a:pt x="363537" y="3709988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18025" y="1938337"/>
              <a:ext cx="360680" cy="2762250"/>
            </a:xfrm>
            <a:custGeom>
              <a:avLst/>
              <a:gdLst/>
              <a:ahLst/>
              <a:cxnLst/>
              <a:rect l="l" t="t" r="r" b="b"/>
              <a:pathLst>
                <a:path w="360679" h="2762250">
                  <a:moveTo>
                    <a:pt x="0" y="2762250"/>
                  </a:moveTo>
                  <a:lnTo>
                    <a:pt x="3603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18025" y="2886074"/>
              <a:ext cx="720725" cy="1814830"/>
            </a:xfrm>
            <a:custGeom>
              <a:avLst/>
              <a:gdLst/>
              <a:ahLst/>
              <a:cxnLst/>
              <a:rect l="l" t="t" r="r" b="b"/>
              <a:pathLst>
                <a:path w="720725" h="1814829">
                  <a:moveTo>
                    <a:pt x="0" y="1814513"/>
                  </a:moveTo>
                  <a:lnTo>
                    <a:pt x="7207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168525" y="2506662"/>
              <a:ext cx="1084580" cy="1139825"/>
            </a:xfrm>
            <a:custGeom>
              <a:avLst/>
              <a:gdLst/>
              <a:ahLst/>
              <a:cxnLst/>
              <a:rect l="l" t="t" r="r" b="b"/>
              <a:pathLst>
                <a:path w="1084579" h="1139825">
                  <a:moveTo>
                    <a:pt x="1084263" y="1139825"/>
                  </a:moveTo>
                  <a:lnTo>
                    <a:pt x="0" y="854870"/>
                  </a:lnTo>
                  <a:lnTo>
                    <a:pt x="0" y="0"/>
                  </a:lnTo>
                  <a:lnTo>
                    <a:pt x="1084263" y="284955"/>
                  </a:lnTo>
                  <a:lnTo>
                    <a:pt x="1084263" y="113982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27250" y="3589337"/>
              <a:ext cx="111125" cy="1158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73575" y="4632325"/>
              <a:ext cx="112713" cy="1158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083050" y="982662"/>
              <a:ext cx="112713" cy="1174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197475" y="1139825"/>
              <a:ext cx="111125" cy="115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113212" y="1677987"/>
              <a:ext cx="111125" cy="11588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819650" y="1898650"/>
              <a:ext cx="111125" cy="11747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197475" y="2846387"/>
              <a:ext cx="111125" cy="11747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579937" y="2355850"/>
              <a:ext cx="112712" cy="11747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592387" y="2941637"/>
              <a:ext cx="112712" cy="11588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833687" y="2894012"/>
              <a:ext cx="112712" cy="11588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759075" y="3146425"/>
              <a:ext cx="111125" cy="11747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938462" y="3179762"/>
              <a:ext cx="112712" cy="1143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030537" y="3382962"/>
              <a:ext cx="112712" cy="11747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624137" y="3179762"/>
              <a:ext cx="111125" cy="11430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324350" y="3589337"/>
              <a:ext cx="112713" cy="11588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502150" y="3902075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43656" y="0"/>
                  </a:moveTo>
                  <a:lnTo>
                    <a:pt x="26663" y="3555"/>
                  </a:lnTo>
                  <a:lnTo>
                    <a:pt x="12786" y="13251"/>
                  </a:lnTo>
                  <a:lnTo>
                    <a:pt x="3430" y="27632"/>
                  </a:lnTo>
                  <a:lnTo>
                    <a:pt x="0" y="45243"/>
                  </a:lnTo>
                  <a:lnTo>
                    <a:pt x="3430" y="62854"/>
                  </a:lnTo>
                  <a:lnTo>
                    <a:pt x="12786" y="77235"/>
                  </a:lnTo>
                  <a:lnTo>
                    <a:pt x="26663" y="86931"/>
                  </a:lnTo>
                  <a:lnTo>
                    <a:pt x="43656" y="90487"/>
                  </a:lnTo>
                  <a:lnTo>
                    <a:pt x="60649" y="86931"/>
                  </a:lnTo>
                  <a:lnTo>
                    <a:pt x="74525" y="77235"/>
                  </a:lnTo>
                  <a:lnTo>
                    <a:pt x="83881" y="62854"/>
                  </a:lnTo>
                  <a:lnTo>
                    <a:pt x="87312" y="45243"/>
                  </a:lnTo>
                  <a:lnTo>
                    <a:pt x="83881" y="27632"/>
                  </a:lnTo>
                  <a:lnTo>
                    <a:pt x="74525" y="13251"/>
                  </a:lnTo>
                  <a:lnTo>
                    <a:pt x="60649" y="3555"/>
                  </a:lnTo>
                  <a:lnTo>
                    <a:pt x="43656" y="0"/>
                  </a:lnTo>
                  <a:close/>
                </a:path>
              </a:pathLst>
            </a:custGeom>
            <a:solidFill>
              <a:srgbClr val="217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502150" y="3902075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0" y="45244"/>
                  </a:moveTo>
                  <a:lnTo>
                    <a:pt x="3430" y="27632"/>
                  </a:lnTo>
                  <a:lnTo>
                    <a:pt x="12786" y="13251"/>
                  </a:lnTo>
                  <a:lnTo>
                    <a:pt x="26663" y="3555"/>
                  </a:lnTo>
                  <a:lnTo>
                    <a:pt x="43656" y="0"/>
                  </a:lnTo>
                  <a:lnTo>
                    <a:pt x="60649" y="3555"/>
                  </a:lnTo>
                  <a:lnTo>
                    <a:pt x="74526" y="13251"/>
                  </a:lnTo>
                  <a:lnTo>
                    <a:pt x="83882" y="27632"/>
                  </a:lnTo>
                  <a:lnTo>
                    <a:pt x="87313" y="45244"/>
                  </a:lnTo>
                  <a:lnTo>
                    <a:pt x="83882" y="62855"/>
                  </a:lnTo>
                  <a:lnTo>
                    <a:pt x="74526" y="77236"/>
                  </a:lnTo>
                  <a:lnTo>
                    <a:pt x="60649" y="86932"/>
                  </a:lnTo>
                  <a:lnTo>
                    <a:pt x="43656" y="90488"/>
                  </a:lnTo>
                  <a:lnTo>
                    <a:pt x="26663" y="86932"/>
                  </a:lnTo>
                  <a:lnTo>
                    <a:pt x="12786" y="77236"/>
                  </a:lnTo>
                  <a:lnTo>
                    <a:pt x="3430" y="62855"/>
                  </a:lnTo>
                  <a:lnTo>
                    <a:pt x="0" y="45244"/>
                  </a:lnTo>
                  <a:close/>
                </a:path>
              </a:pathLst>
            </a:custGeom>
            <a:ln w="25400">
              <a:solidFill>
                <a:srgbClr val="2175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670425" y="3573462"/>
              <a:ext cx="112713" cy="11588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592637" y="3808412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43656" y="0"/>
                  </a:moveTo>
                  <a:lnTo>
                    <a:pt x="26663" y="3555"/>
                  </a:lnTo>
                  <a:lnTo>
                    <a:pt x="12786" y="13251"/>
                  </a:lnTo>
                  <a:lnTo>
                    <a:pt x="3430" y="27632"/>
                  </a:lnTo>
                  <a:lnTo>
                    <a:pt x="0" y="45243"/>
                  </a:lnTo>
                  <a:lnTo>
                    <a:pt x="3430" y="62854"/>
                  </a:lnTo>
                  <a:lnTo>
                    <a:pt x="12786" y="77235"/>
                  </a:lnTo>
                  <a:lnTo>
                    <a:pt x="26663" y="86931"/>
                  </a:lnTo>
                  <a:lnTo>
                    <a:pt x="43656" y="90487"/>
                  </a:lnTo>
                  <a:lnTo>
                    <a:pt x="60649" y="86931"/>
                  </a:lnTo>
                  <a:lnTo>
                    <a:pt x="74525" y="77235"/>
                  </a:lnTo>
                  <a:lnTo>
                    <a:pt x="83881" y="62854"/>
                  </a:lnTo>
                  <a:lnTo>
                    <a:pt x="87312" y="45243"/>
                  </a:lnTo>
                  <a:lnTo>
                    <a:pt x="83881" y="27632"/>
                  </a:lnTo>
                  <a:lnTo>
                    <a:pt x="74525" y="13251"/>
                  </a:lnTo>
                  <a:lnTo>
                    <a:pt x="60649" y="3555"/>
                  </a:lnTo>
                  <a:lnTo>
                    <a:pt x="43656" y="0"/>
                  </a:lnTo>
                  <a:close/>
                </a:path>
              </a:pathLst>
            </a:custGeom>
            <a:solidFill>
              <a:srgbClr val="217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592637" y="3808412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0" y="45243"/>
                  </a:moveTo>
                  <a:lnTo>
                    <a:pt x="3430" y="27632"/>
                  </a:lnTo>
                  <a:lnTo>
                    <a:pt x="12786" y="13251"/>
                  </a:lnTo>
                  <a:lnTo>
                    <a:pt x="26663" y="3555"/>
                  </a:lnTo>
                  <a:lnTo>
                    <a:pt x="43656" y="0"/>
                  </a:lnTo>
                  <a:lnTo>
                    <a:pt x="60648" y="3555"/>
                  </a:lnTo>
                  <a:lnTo>
                    <a:pt x="74525" y="13251"/>
                  </a:lnTo>
                  <a:lnTo>
                    <a:pt x="83881" y="27632"/>
                  </a:lnTo>
                  <a:lnTo>
                    <a:pt x="87312" y="45243"/>
                  </a:lnTo>
                  <a:lnTo>
                    <a:pt x="83881" y="62854"/>
                  </a:lnTo>
                  <a:lnTo>
                    <a:pt x="74525" y="77235"/>
                  </a:lnTo>
                  <a:lnTo>
                    <a:pt x="60648" y="86931"/>
                  </a:lnTo>
                  <a:lnTo>
                    <a:pt x="43656" y="90487"/>
                  </a:lnTo>
                  <a:lnTo>
                    <a:pt x="26663" y="86931"/>
                  </a:lnTo>
                  <a:lnTo>
                    <a:pt x="12786" y="77235"/>
                  </a:lnTo>
                  <a:lnTo>
                    <a:pt x="3430" y="62854"/>
                  </a:lnTo>
                  <a:lnTo>
                    <a:pt x="0" y="45243"/>
                  </a:lnTo>
                  <a:close/>
                </a:path>
              </a:pathLst>
            </a:custGeom>
            <a:ln w="25400">
              <a:solidFill>
                <a:srgbClr val="2175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729162" y="3998912"/>
              <a:ext cx="112712" cy="11747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395787" y="3917950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43656" y="0"/>
                  </a:moveTo>
                  <a:lnTo>
                    <a:pt x="26663" y="3555"/>
                  </a:lnTo>
                  <a:lnTo>
                    <a:pt x="12786" y="13251"/>
                  </a:lnTo>
                  <a:lnTo>
                    <a:pt x="3430" y="27632"/>
                  </a:lnTo>
                  <a:lnTo>
                    <a:pt x="0" y="45243"/>
                  </a:lnTo>
                  <a:lnTo>
                    <a:pt x="3430" y="62854"/>
                  </a:lnTo>
                  <a:lnTo>
                    <a:pt x="12786" y="77235"/>
                  </a:lnTo>
                  <a:lnTo>
                    <a:pt x="26663" y="86931"/>
                  </a:lnTo>
                  <a:lnTo>
                    <a:pt x="43656" y="90487"/>
                  </a:lnTo>
                  <a:lnTo>
                    <a:pt x="60649" y="86931"/>
                  </a:lnTo>
                  <a:lnTo>
                    <a:pt x="74525" y="77235"/>
                  </a:lnTo>
                  <a:lnTo>
                    <a:pt x="83881" y="62854"/>
                  </a:lnTo>
                  <a:lnTo>
                    <a:pt x="87312" y="45243"/>
                  </a:lnTo>
                  <a:lnTo>
                    <a:pt x="83881" y="27632"/>
                  </a:lnTo>
                  <a:lnTo>
                    <a:pt x="74525" y="13251"/>
                  </a:lnTo>
                  <a:lnTo>
                    <a:pt x="60649" y="3555"/>
                  </a:lnTo>
                  <a:lnTo>
                    <a:pt x="43656" y="0"/>
                  </a:lnTo>
                  <a:close/>
                </a:path>
              </a:pathLst>
            </a:custGeom>
            <a:solidFill>
              <a:srgbClr val="217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395787" y="3917950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0" y="45244"/>
                  </a:moveTo>
                  <a:lnTo>
                    <a:pt x="3430" y="27632"/>
                  </a:lnTo>
                  <a:lnTo>
                    <a:pt x="12786" y="13251"/>
                  </a:lnTo>
                  <a:lnTo>
                    <a:pt x="26663" y="3555"/>
                  </a:lnTo>
                  <a:lnTo>
                    <a:pt x="43656" y="0"/>
                  </a:lnTo>
                  <a:lnTo>
                    <a:pt x="60648" y="3555"/>
                  </a:lnTo>
                  <a:lnTo>
                    <a:pt x="74525" y="13251"/>
                  </a:lnTo>
                  <a:lnTo>
                    <a:pt x="83881" y="27632"/>
                  </a:lnTo>
                  <a:lnTo>
                    <a:pt x="87312" y="45244"/>
                  </a:lnTo>
                  <a:lnTo>
                    <a:pt x="83881" y="62855"/>
                  </a:lnTo>
                  <a:lnTo>
                    <a:pt x="74525" y="77236"/>
                  </a:lnTo>
                  <a:lnTo>
                    <a:pt x="60648" y="86932"/>
                  </a:lnTo>
                  <a:lnTo>
                    <a:pt x="43656" y="90488"/>
                  </a:lnTo>
                  <a:lnTo>
                    <a:pt x="26663" y="86932"/>
                  </a:lnTo>
                  <a:lnTo>
                    <a:pt x="12786" y="77236"/>
                  </a:lnTo>
                  <a:lnTo>
                    <a:pt x="3430" y="62855"/>
                  </a:lnTo>
                  <a:lnTo>
                    <a:pt x="0" y="45244"/>
                  </a:lnTo>
                  <a:close/>
                </a:path>
              </a:pathLst>
            </a:custGeom>
            <a:ln w="25400">
              <a:solidFill>
                <a:srgbClr val="2175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 txBox="1"/>
            <p:nvPr/>
          </p:nvSpPr>
          <p:spPr>
            <a:xfrm>
              <a:off x="2172653" y="2661920"/>
              <a:ext cx="33591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3600" b="1" baseline="12731" dirty="0">
                  <a:latin typeface="Times New Roman"/>
                  <a:cs typeface="Times New Roman"/>
                </a:rPr>
                <a:t>x</a:t>
              </a:r>
              <a:r>
                <a:rPr sz="1600" dirty="0">
                  <a:latin typeface="Times New Roman"/>
                  <a:cs typeface="Times New Roman"/>
                </a:rPr>
                <a:t>1</a:t>
              </a:r>
              <a:r>
                <a:rPr sz="1600" i="1" dirty="0">
                  <a:latin typeface="Times New Roman"/>
                  <a:cs typeface="Times New Roman"/>
                </a:rPr>
                <a:t>j</a:t>
              </a:r>
              <a:endParaRPr sz="1600">
                <a:latin typeface="Times New Roman"/>
                <a:cs typeface="Times New Roman"/>
              </a:endParaRPr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3860800" y="3454400"/>
              <a:ext cx="1325880" cy="922655"/>
            </a:xfrm>
            <a:prstGeom prst="rect">
              <a:avLst/>
            </a:prstGeom>
            <a:ln w="25400">
              <a:solidFill>
                <a:srgbClr val="000000"/>
              </a:solidFill>
            </a:ln>
          </p:spPr>
          <p:txBody>
            <a:bodyPr vert="horz" wrap="square" lIns="0" tIns="118745" rIns="0" bIns="0" rtlCol="0">
              <a:spAutoFit/>
            </a:bodyPr>
            <a:lstStyle/>
            <a:p>
              <a:pPr marL="48260">
                <a:lnSpc>
                  <a:spcPct val="100000"/>
                </a:lnSpc>
                <a:spcBef>
                  <a:spcPts val="935"/>
                </a:spcBef>
              </a:pPr>
              <a:r>
                <a:rPr sz="3600" b="1" baseline="12731" dirty="0">
                  <a:latin typeface="Times New Roman"/>
                  <a:cs typeface="Times New Roman"/>
                </a:rPr>
                <a:t>x</a:t>
              </a:r>
              <a:r>
                <a:rPr sz="1600" dirty="0">
                  <a:latin typeface="Times New Roman"/>
                  <a:cs typeface="Times New Roman"/>
                </a:rPr>
                <a:t>2</a:t>
              </a:r>
              <a:r>
                <a:rPr sz="1600" i="1" dirty="0">
                  <a:latin typeface="Times New Roman"/>
                  <a:cs typeface="Times New Roman"/>
                </a:rPr>
                <a:t>j</a:t>
              </a:r>
              <a:endParaRPr sz="1600">
                <a:latin typeface="Times New Roman"/>
                <a:cs typeface="Times New Roman"/>
              </a:endParaRPr>
            </a:p>
          </p:txBody>
        </p:sp>
        <p:sp>
          <p:nvSpPr>
            <p:cNvPr id="40" name="object 40"/>
            <p:cNvSpPr txBox="1"/>
            <p:nvPr/>
          </p:nvSpPr>
          <p:spPr>
            <a:xfrm>
              <a:off x="1602739" y="3031299"/>
              <a:ext cx="31369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dirty="0">
                  <a:latin typeface="Times New Roman"/>
                  <a:cs typeface="Times New Roman"/>
                </a:rPr>
                <a:t>M</a:t>
              </a:r>
              <a:endParaRPr sz="2400">
                <a:latin typeface="Times New Roman"/>
                <a:cs typeface="Times New Roman"/>
              </a:endParaRPr>
            </a:p>
          </p:txBody>
        </p:sp>
        <p:sp>
          <p:nvSpPr>
            <p:cNvPr id="41" name="object 41"/>
            <p:cNvSpPr txBox="1"/>
            <p:nvPr/>
          </p:nvSpPr>
          <p:spPr>
            <a:xfrm>
              <a:off x="1890077" y="3204845"/>
              <a:ext cx="127000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dirty="0">
                  <a:latin typeface="Times New Roman"/>
                  <a:cs typeface="Times New Roman"/>
                </a:rPr>
                <a:t>1</a:t>
              </a:r>
              <a:endParaRPr sz="1600">
                <a:latin typeface="Times New Roman"/>
                <a:cs typeface="Times New Roman"/>
              </a:endParaRPr>
            </a:p>
          </p:txBody>
        </p:sp>
        <p:sp>
          <p:nvSpPr>
            <p:cNvPr id="42" name="object 42"/>
            <p:cNvSpPr txBox="1"/>
            <p:nvPr/>
          </p:nvSpPr>
          <p:spPr>
            <a:xfrm>
              <a:off x="3202939" y="4172713"/>
              <a:ext cx="41465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spc="-5" dirty="0">
                  <a:latin typeface="Times New Roman"/>
                  <a:cs typeface="Times New Roman"/>
                </a:rPr>
                <a:t>M</a:t>
              </a:r>
              <a:r>
                <a:rPr sz="2400" baseline="-19097" dirty="0">
                  <a:latin typeface="Times New Roman"/>
                  <a:cs typeface="Times New Roman"/>
                </a:rPr>
                <a:t>2</a:t>
              </a:r>
              <a:endParaRPr sz="2400" baseline="-19097">
                <a:latin typeface="Times New Roman"/>
                <a:cs typeface="Times New Roman"/>
              </a:endParaRPr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535941" y="4825174"/>
            <a:ext cx="81407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由于射影歧义，我们总是可以应用射影变换 </a:t>
            </a:r>
            <a:r>
              <a:rPr lang="en-US" altLang="zh-CN" sz="2400" spc="-5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H </a:t>
            </a:r>
            <a:r>
              <a:rPr lang="zh-CN" altLang="en-US" sz="2400" spc="-5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，使得：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16231" y="5664723"/>
            <a:ext cx="975360" cy="581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45160" algn="l"/>
              </a:tabLst>
            </a:pPr>
            <a:r>
              <a:rPr sz="3650" spc="-175" dirty="0">
                <a:latin typeface="Times New Roman"/>
                <a:cs typeface="Times New Roman"/>
              </a:rPr>
              <a:t>M	</a:t>
            </a:r>
            <a:r>
              <a:rPr sz="3650" spc="-145" dirty="0">
                <a:latin typeface="Times New Roman"/>
                <a:cs typeface="Times New Roman"/>
              </a:rPr>
              <a:t>H</a:t>
            </a:r>
            <a:endParaRPr sz="365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688145" y="5650935"/>
            <a:ext cx="289560" cy="3492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00" spc="-85" dirty="0">
                <a:latin typeface="Symbol"/>
                <a:cs typeface="Symbol"/>
              </a:rPr>
              <a:t></a:t>
            </a:r>
            <a:r>
              <a:rPr sz="2100" spc="-45" dirty="0">
                <a:latin typeface="Times New Roman"/>
                <a:cs typeface="Times New Roman"/>
              </a:rPr>
              <a:t>1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072040" y="5494609"/>
            <a:ext cx="4204970" cy="784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993140" algn="l"/>
                <a:tab pos="3197225" algn="l"/>
                <a:tab pos="3872229" algn="l"/>
              </a:tabLst>
            </a:pPr>
            <a:r>
              <a:rPr sz="3650" spc="-110" dirty="0">
                <a:latin typeface="Symbol"/>
                <a:cs typeface="Symbol"/>
              </a:rPr>
              <a:t></a:t>
            </a:r>
            <a:r>
              <a:rPr sz="3650" spc="-310" dirty="0">
                <a:latin typeface="Times New Roman"/>
                <a:cs typeface="Times New Roman"/>
              </a:rPr>
              <a:t> </a:t>
            </a:r>
            <a:r>
              <a:rPr sz="4950" spc="-710" dirty="0">
                <a:latin typeface="Symbol"/>
                <a:cs typeface="Symbol"/>
              </a:rPr>
              <a:t></a:t>
            </a:r>
            <a:r>
              <a:rPr sz="3650" spc="-65" dirty="0">
                <a:latin typeface="Times New Roman"/>
                <a:cs typeface="Times New Roman"/>
              </a:rPr>
              <a:t>I</a:t>
            </a:r>
            <a:r>
              <a:rPr sz="3650" dirty="0">
                <a:latin typeface="Times New Roman"/>
                <a:cs typeface="Times New Roman"/>
              </a:rPr>
              <a:t>	</a:t>
            </a:r>
            <a:r>
              <a:rPr sz="3650" spc="-105" dirty="0">
                <a:latin typeface="Times New Roman"/>
                <a:cs typeface="Times New Roman"/>
              </a:rPr>
              <a:t>0</a:t>
            </a:r>
            <a:r>
              <a:rPr sz="4950" spc="-515" dirty="0">
                <a:latin typeface="Symbol"/>
                <a:cs typeface="Symbol"/>
              </a:rPr>
              <a:t></a:t>
            </a:r>
            <a:r>
              <a:rPr sz="4950" dirty="0">
                <a:latin typeface="Times New Roman"/>
                <a:cs typeface="Times New Roman"/>
              </a:rPr>
              <a:t>	</a:t>
            </a:r>
            <a:r>
              <a:rPr sz="3650" spc="-155" dirty="0">
                <a:latin typeface="Times New Roman"/>
                <a:cs typeface="Times New Roman"/>
              </a:rPr>
              <a:t>M</a:t>
            </a:r>
            <a:r>
              <a:rPr sz="3650" dirty="0">
                <a:latin typeface="Times New Roman"/>
                <a:cs typeface="Times New Roman"/>
              </a:rPr>
              <a:t>	</a:t>
            </a:r>
            <a:r>
              <a:rPr sz="3650" spc="-125" dirty="0">
                <a:latin typeface="Times New Roman"/>
                <a:cs typeface="Times New Roman"/>
              </a:rPr>
              <a:t>H</a:t>
            </a:r>
            <a:endParaRPr sz="365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666881" y="5973733"/>
            <a:ext cx="154305" cy="3492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00" spc="-40" dirty="0">
                <a:latin typeface="Times New Roman"/>
                <a:cs typeface="Times New Roman"/>
              </a:rPr>
              <a:t>2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650380" y="5494609"/>
            <a:ext cx="1548130" cy="784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165860" algn="l"/>
              </a:tabLst>
            </a:pPr>
            <a:r>
              <a:rPr sz="3650" spc="-95" dirty="0">
                <a:latin typeface="Symbol"/>
                <a:cs typeface="Symbol"/>
              </a:rPr>
              <a:t></a:t>
            </a:r>
            <a:r>
              <a:rPr sz="3650" spc="-340" dirty="0">
                <a:latin typeface="Times New Roman"/>
                <a:cs typeface="Times New Roman"/>
              </a:rPr>
              <a:t> </a:t>
            </a:r>
            <a:r>
              <a:rPr sz="4950" spc="-720" dirty="0">
                <a:latin typeface="Symbol"/>
                <a:cs typeface="Symbol"/>
              </a:rPr>
              <a:t></a:t>
            </a:r>
            <a:r>
              <a:rPr sz="3650" spc="-125" dirty="0">
                <a:latin typeface="Times New Roman"/>
                <a:cs typeface="Times New Roman"/>
              </a:rPr>
              <a:t>A</a:t>
            </a:r>
            <a:r>
              <a:rPr sz="3650" dirty="0">
                <a:latin typeface="Times New Roman"/>
                <a:cs typeface="Times New Roman"/>
              </a:rPr>
              <a:t>	</a:t>
            </a:r>
            <a:r>
              <a:rPr sz="3650" spc="-75" dirty="0">
                <a:latin typeface="Times New Roman"/>
                <a:cs typeface="Times New Roman"/>
              </a:rPr>
              <a:t>b</a:t>
            </a:r>
            <a:r>
              <a:rPr sz="4950" spc="-509" dirty="0">
                <a:latin typeface="Symbol"/>
                <a:cs typeface="Symbol"/>
              </a:rPr>
              <a:t></a:t>
            </a:r>
            <a:endParaRPr sz="4950">
              <a:latin typeface="Symbol"/>
              <a:cs typeface="Symbo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268392" y="5650935"/>
            <a:ext cx="289560" cy="3492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00" spc="-95" dirty="0">
                <a:latin typeface="Symbol"/>
                <a:cs typeface="Symbol"/>
              </a:rPr>
              <a:t></a:t>
            </a:r>
            <a:r>
              <a:rPr sz="2100" spc="-40" dirty="0">
                <a:latin typeface="Times New Roman"/>
                <a:cs typeface="Times New Roman"/>
              </a:rPr>
              <a:t>1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440939" y="6297798"/>
            <a:ext cx="2061210" cy="51498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600" spc="15" dirty="0">
                <a:latin typeface="Arial Unicode MS"/>
                <a:cs typeface="Arial Unicode MS"/>
              </a:rPr>
              <a:t>Canonical </a:t>
            </a:r>
            <a:r>
              <a:rPr sz="1600" spc="-5" dirty="0">
                <a:latin typeface="Arial Unicode MS"/>
                <a:cs typeface="Arial Unicode MS"/>
              </a:rPr>
              <a:t>perspective  </a:t>
            </a:r>
            <a:r>
              <a:rPr sz="1600" spc="5" dirty="0">
                <a:latin typeface="Arial Unicode MS"/>
                <a:cs typeface="Arial Unicode MS"/>
              </a:rPr>
              <a:t>camera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72151" y="5948283"/>
            <a:ext cx="976630" cy="76898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320"/>
              </a:spcBef>
            </a:pPr>
            <a:r>
              <a:rPr sz="2100" spc="-45" dirty="0">
                <a:latin typeface="Times New Roman"/>
                <a:cs typeface="Times New Roman"/>
              </a:rPr>
              <a:t>1</a:t>
            </a: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2400" spc="25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400" spc="-1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400" spc="160" dirty="0">
                <a:solidFill>
                  <a:srgbClr val="FF0000"/>
                </a:solidFill>
                <a:latin typeface="Arial Unicode MS"/>
                <a:cs typeface="Arial Unicode MS"/>
              </a:rPr>
              <a:t>3]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708140" y="6344920"/>
            <a:ext cx="97599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5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400" spc="-1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400" spc="160" dirty="0">
                <a:solidFill>
                  <a:srgbClr val="FF0000"/>
                </a:solidFill>
                <a:latin typeface="Arial Unicode MS"/>
                <a:cs typeface="Arial Unicode MS"/>
              </a:rPr>
              <a:t>4]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835900" y="3721100"/>
            <a:ext cx="299720" cy="330200"/>
          </a:xfrm>
          <a:custGeom>
            <a:avLst/>
            <a:gdLst/>
            <a:ahLst/>
            <a:cxnLst/>
            <a:rect l="l" t="t" r="r" b="b"/>
            <a:pathLst>
              <a:path w="299720" h="330200">
                <a:moveTo>
                  <a:pt x="29403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324514"/>
                </a:lnTo>
                <a:lnTo>
                  <a:pt x="5685" y="330200"/>
                </a:lnTo>
                <a:lnTo>
                  <a:pt x="294034" y="330200"/>
                </a:lnTo>
                <a:lnTo>
                  <a:pt x="299720" y="324514"/>
                </a:lnTo>
                <a:lnTo>
                  <a:pt x="299720" y="304800"/>
                </a:lnTo>
                <a:lnTo>
                  <a:pt x="25400" y="304800"/>
                </a:lnTo>
                <a:lnTo>
                  <a:pt x="25400" y="25400"/>
                </a:lnTo>
                <a:lnTo>
                  <a:pt x="299720" y="25400"/>
                </a:lnTo>
                <a:lnTo>
                  <a:pt x="299720" y="5685"/>
                </a:lnTo>
                <a:lnTo>
                  <a:pt x="294034" y="0"/>
                </a:lnTo>
                <a:close/>
              </a:path>
              <a:path w="299720" h="330200">
                <a:moveTo>
                  <a:pt x="299720" y="25400"/>
                </a:moveTo>
                <a:lnTo>
                  <a:pt x="274320" y="25400"/>
                </a:lnTo>
                <a:lnTo>
                  <a:pt x="274320" y="304800"/>
                </a:lnTo>
                <a:lnTo>
                  <a:pt x="299720" y="304800"/>
                </a:lnTo>
                <a:lnTo>
                  <a:pt x="299720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6468477" y="1900856"/>
            <a:ext cx="2272030" cy="2432050"/>
          </a:xfrm>
          <a:prstGeom prst="rect">
            <a:avLst/>
          </a:prstGeom>
        </p:spPr>
        <p:txBody>
          <a:bodyPr vert="horz" wrap="square" lIns="0" tIns="201930" rIns="0" bIns="0" rtlCol="0">
            <a:spAutoFit/>
          </a:bodyPr>
          <a:lstStyle/>
          <a:p>
            <a:pPr marR="415925" algn="ctr">
              <a:lnSpc>
                <a:spcPct val="100000"/>
              </a:lnSpc>
              <a:spcBef>
                <a:spcPts val="1590"/>
              </a:spcBef>
            </a:pPr>
            <a:r>
              <a:rPr sz="3250" i="1" spc="-65" dirty="0">
                <a:latin typeface="Times New Roman"/>
                <a:cs typeface="Times New Roman"/>
              </a:rPr>
              <a:t>x</a:t>
            </a:r>
            <a:r>
              <a:rPr sz="2850" spc="-97" baseline="-23391" dirty="0">
                <a:latin typeface="Times New Roman"/>
                <a:cs typeface="Times New Roman"/>
              </a:rPr>
              <a:t>1 </a:t>
            </a:r>
            <a:r>
              <a:rPr sz="2850" i="1" spc="-7" baseline="-23391" dirty="0">
                <a:latin typeface="Times New Roman"/>
                <a:cs typeface="Times New Roman"/>
              </a:rPr>
              <a:t>j </a:t>
            </a:r>
            <a:r>
              <a:rPr sz="3250" spc="10" dirty="0">
                <a:latin typeface="Symbol"/>
                <a:cs typeface="Symbol"/>
              </a:rPr>
              <a:t></a:t>
            </a:r>
            <a:r>
              <a:rPr sz="3250" spc="10" dirty="0">
                <a:latin typeface="Times New Roman"/>
                <a:cs typeface="Times New Roman"/>
              </a:rPr>
              <a:t> </a:t>
            </a:r>
            <a:r>
              <a:rPr sz="3250" i="1" spc="35" dirty="0">
                <a:latin typeface="Times New Roman"/>
                <a:cs typeface="Times New Roman"/>
              </a:rPr>
              <a:t>M</a:t>
            </a:r>
            <a:r>
              <a:rPr sz="2850" spc="52" baseline="-23391" dirty="0">
                <a:latin typeface="Times New Roman"/>
                <a:cs typeface="Times New Roman"/>
              </a:rPr>
              <a:t>1</a:t>
            </a:r>
            <a:r>
              <a:rPr sz="2850" spc="-15" baseline="-23391" dirty="0">
                <a:latin typeface="Times New Roman"/>
                <a:cs typeface="Times New Roman"/>
              </a:rPr>
              <a:t> </a:t>
            </a:r>
            <a:r>
              <a:rPr sz="3250" i="1" spc="180" dirty="0">
                <a:latin typeface="Times New Roman"/>
                <a:cs typeface="Times New Roman"/>
              </a:rPr>
              <a:t>X</a:t>
            </a:r>
            <a:r>
              <a:rPr sz="2850" i="1" spc="270" baseline="-23391" dirty="0">
                <a:latin typeface="Times New Roman"/>
                <a:cs typeface="Times New Roman"/>
              </a:rPr>
              <a:t>j</a:t>
            </a:r>
            <a:endParaRPr sz="2850" baseline="-23391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3250" i="1" spc="25" dirty="0">
                <a:latin typeface="Times New Roman"/>
                <a:cs typeface="Times New Roman"/>
              </a:rPr>
              <a:t>x</a:t>
            </a:r>
            <a:r>
              <a:rPr sz="2850" spc="37" baseline="-23391" dirty="0">
                <a:latin typeface="Times New Roman"/>
                <a:cs typeface="Times New Roman"/>
              </a:rPr>
              <a:t>2 </a:t>
            </a:r>
            <a:r>
              <a:rPr sz="2850" i="1" spc="-7" baseline="-23391" dirty="0">
                <a:latin typeface="Times New Roman"/>
                <a:cs typeface="Times New Roman"/>
              </a:rPr>
              <a:t>j </a:t>
            </a:r>
            <a:r>
              <a:rPr sz="3250" spc="10" dirty="0">
                <a:latin typeface="Symbol"/>
                <a:cs typeface="Symbol"/>
              </a:rPr>
              <a:t></a:t>
            </a:r>
            <a:r>
              <a:rPr sz="3250" spc="10" dirty="0">
                <a:latin typeface="Times New Roman"/>
                <a:cs typeface="Times New Roman"/>
              </a:rPr>
              <a:t> </a:t>
            </a:r>
            <a:r>
              <a:rPr sz="3250" i="1" spc="125" dirty="0">
                <a:latin typeface="Times New Roman"/>
                <a:cs typeface="Times New Roman"/>
              </a:rPr>
              <a:t>M</a:t>
            </a:r>
            <a:r>
              <a:rPr sz="2850" spc="187" baseline="-23391" dirty="0">
                <a:latin typeface="Times New Roman"/>
                <a:cs typeface="Times New Roman"/>
              </a:rPr>
              <a:t>2</a:t>
            </a:r>
            <a:r>
              <a:rPr sz="2850" spc="225" baseline="-23391" dirty="0">
                <a:latin typeface="Times New Roman"/>
                <a:cs typeface="Times New Roman"/>
              </a:rPr>
              <a:t> </a:t>
            </a:r>
            <a:r>
              <a:rPr sz="3250" i="1" spc="180" dirty="0">
                <a:latin typeface="Times New Roman"/>
                <a:cs typeface="Times New Roman"/>
              </a:rPr>
              <a:t>X</a:t>
            </a:r>
            <a:r>
              <a:rPr sz="2850" i="1" spc="270" baseline="-23391" dirty="0">
                <a:latin typeface="Times New Roman"/>
                <a:cs typeface="Times New Roman"/>
              </a:rPr>
              <a:t>j</a:t>
            </a:r>
            <a:endParaRPr sz="2850" baseline="-23391" dirty="0">
              <a:latin typeface="Times New Roman"/>
              <a:cs typeface="Times New Roman"/>
            </a:endParaRPr>
          </a:p>
          <a:p>
            <a:pPr marR="495934" algn="ctr">
              <a:lnSpc>
                <a:spcPct val="100000"/>
              </a:lnSpc>
              <a:spcBef>
                <a:spcPts val="3235"/>
              </a:spcBef>
              <a:tabLst>
                <a:tab pos="477520" algn="l"/>
              </a:tabLst>
            </a:pPr>
            <a:r>
              <a:rPr sz="1800" spc="-20" dirty="0">
                <a:latin typeface="Arial Unicode MS"/>
                <a:cs typeface="Arial Unicode MS"/>
              </a:rPr>
              <a:t>For	</a:t>
            </a:r>
            <a:r>
              <a:rPr sz="1800" spc="40" dirty="0">
                <a:latin typeface="Arial Unicode MS"/>
                <a:cs typeface="Arial Unicode MS"/>
              </a:rPr>
              <a:t>j </a:t>
            </a:r>
            <a:r>
              <a:rPr sz="1800" spc="50" dirty="0">
                <a:latin typeface="Arial Unicode MS"/>
                <a:cs typeface="Arial Unicode MS"/>
              </a:rPr>
              <a:t>= </a:t>
            </a:r>
            <a:r>
              <a:rPr sz="1800" spc="35" dirty="0">
                <a:latin typeface="Arial Unicode MS"/>
                <a:cs typeface="Arial Unicode MS"/>
              </a:rPr>
              <a:t>1, </a:t>
            </a:r>
            <a:r>
              <a:rPr sz="1800" spc="-105" dirty="0">
                <a:latin typeface="Arial Unicode MS"/>
                <a:cs typeface="Arial Unicode MS"/>
              </a:rPr>
              <a:t>…</a:t>
            </a:r>
            <a:r>
              <a:rPr sz="1800" spc="-5" dirty="0">
                <a:latin typeface="Arial Unicode MS"/>
                <a:cs typeface="Arial Unicode MS"/>
              </a:rPr>
              <a:t> </a:t>
            </a:r>
            <a:r>
              <a:rPr sz="1800" spc="10" dirty="0">
                <a:latin typeface="Arial Unicode MS"/>
                <a:cs typeface="Arial Unicode MS"/>
              </a:rPr>
              <a:t>,n</a:t>
            </a:r>
            <a:endParaRPr sz="1800" dirty="0">
              <a:latin typeface="Arial Unicode MS"/>
              <a:cs typeface="Arial Unicode MS"/>
            </a:endParaRPr>
          </a:p>
          <a:p>
            <a:pPr marL="1166495">
              <a:lnSpc>
                <a:spcPct val="100000"/>
              </a:lnSpc>
              <a:spcBef>
                <a:spcPts val="840"/>
              </a:spcBef>
            </a:pP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点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个数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867852" y="26747"/>
            <a:ext cx="6312535" cy="1435008"/>
          </a:xfrm>
          <a:prstGeom prst="rect">
            <a:avLst/>
          </a:prstGeom>
        </p:spPr>
        <p:txBody>
          <a:bodyPr vert="horz" wrap="square" lIns="0" tIns="18415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450"/>
              </a:spcBef>
            </a:pPr>
            <a:r>
              <a:rPr lang="zh-CN" altLang="en-US" sz="3600" spc="8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代数</a:t>
            </a:r>
            <a:r>
              <a:rPr lang="zh-CN" altLang="en-US" sz="3600" spc="8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方法</a:t>
            </a:r>
            <a:r>
              <a:rPr lang="en-US" altLang="zh-CN" sz="3600"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(</a:t>
            </a:r>
            <a:r>
              <a:rPr lang="zh-CN" altLang="en-US" sz="3600"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两视图情况</a:t>
            </a:r>
            <a:r>
              <a:rPr lang="en-US" altLang="zh-CN" sz="3600" spc="-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)</a:t>
            </a:r>
            <a:endParaRPr sz="3600" dirty="0" smtClean="0">
              <a:latin typeface="Arial Unicode MS"/>
              <a:cs typeface="Arial Unicode MS"/>
            </a:endParaRPr>
          </a:p>
          <a:p>
            <a:pPr marR="966469" algn="ctr">
              <a:lnSpc>
                <a:spcPct val="100000"/>
              </a:lnSpc>
              <a:spcBef>
                <a:spcPts val="1420"/>
              </a:spcBef>
            </a:pPr>
            <a:r>
              <a:rPr sz="3350" i="1" spc="180" dirty="0" err="1" smtClean="0">
                <a:latin typeface="Times New Roman"/>
                <a:cs typeface="Times New Roman"/>
              </a:rPr>
              <a:t>X</a:t>
            </a:r>
            <a:r>
              <a:rPr sz="2850" i="1" spc="270" baseline="-24853" dirty="0" err="1" smtClean="0">
                <a:latin typeface="Times New Roman"/>
                <a:cs typeface="Times New Roman"/>
              </a:rPr>
              <a:t>j</a:t>
            </a:r>
            <a:endParaRPr sz="2850" baseline="-24853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1905" y="202060"/>
            <a:ext cx="631253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450"/>
              </a:spcBef>
            </a:pPr>
            <a:r>
              <a:rPr lang="zh-CN" altLang="en-US" spc="8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代数方法</a:t>
            </a:r>
            <a:r>
              <a:rPr lang="en-US" altLang="zh-CN"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(</a:t>
            </a:r>
            <a:r>
              <a:rPr lang="zh-CN" altLang="en-US"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两视图情况</a:t>
            </a:r>
            <a:r>
              <a:rPr lang="en-US" altLang="zh-CN" spc="-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)</a:t>
            </a:r>
            <a:endParaRPr lang="zh-CN" altLang="en-US" dirty="0">
              <a:latin typeface="Arial Unicode MS"/>
              <a:cs typeface="Arial Unicode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508147" y="3505200"/>
            <a:ext cx="914400" cy="609600"/>
          </a:xfrm>
          <a:custGeom>
            <a:avLst/>
            <a:gdLst/>
            <a:ahLst/>
            <a:cxnLst/>
            <a:rect l="l" t="t" r="r" b="b"/>
            <a:pathLst>
              <a:path w="914400" h="609600">
                <a:moveTo>
                  <a:pt x="0" y="0"/>
                </a:moveTo>
                <a:lnTo>
                  <a:pt x="914400" y="0"/>
                </a:lnTo>
                <a:lnTo>
                  <a:pt x="9144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7659053" y="4378384"/>
            <a:ext cx="734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4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125" dirty="0">
                <a:solidFill>
                  <a:srgbClr val="FF0000"/>
                </a:solidFill>
                <a:latin typeface="Arial Unicode MS"/>
                <a:cs typeface="Arial Unicode MS"/>
              </a:rPr>
              <a:t>7]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12980" y="1997097"/>
            <a:ext cx="322580" cy="826769"/>
          </a:xfrm>
          <a:prstGeom prst="rect">
            <a:avLst/>
          </a:prstGeom>
        </p:spPr>
        <p:txBody>
          <a:bodyPr vert="vert270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800" spc="-25" dirty="0">
                <a:solidFill>
                  <a:srgbClr val="FF0000"/>
                </a:solidFill>
                <a:latin typeface="Arial Unicode MS"/>
                <a:cs typeface="Arial Unicode MS"/>
              </a:rPr>
              <a:t>[Eqs. </a:t>
            </a:r>
            <a:r>
              <a:rPr sz="1800" spc="125" dirty="0">
                <a:solidFill>
                  <a:srgbClr val="FF0000"/>
                </a:solidFill>
                <a:latin typeface="Arial Unicode MS"/>
                <a:cs typeface="Arial Unicode MS"/>
              </a:rPr>
              <a:t>5]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308340" y="1700974"/>
            <a:ext cx="734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3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125" dirty="0">
                <a:solidFill>
                  <a:srgbClr val="FF0000"/>
                </a:solidFill>
                <a:latin typeface="Arial Unicode MS"/>
                <a:cs typeface="Arial Unicode MS"/>
              </a:rPr>
              <a:t>6]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574540" y="5217843"/>
            <a:ext cx="886460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 </a:t>
            </a:r>
            <a:r>
              <a:rPr sz="1800" spc="125" dirty="0">
                <a:solidFill>
                  <a:srgbClr val="FF0000"/>
                </a:solidFill>
                <a:latin typeface="Arial Unicode MS"/>
                <a:cs typeface="Arial Unicode MS"/>
              </a:rPr>
              <a:t>8]</a:t>
            </a:r>
            <a:endParaRPr sz="1800">
              <a:latin typeface="Arial Unicode MS"/>
              <a:cs typeface="Arial Unicode MS"/>
            </a:endParaRPr>
          </a:p>
          <a:p>
            <a:pPr marL="165100">
              <a:lnSpc>
                <a:spcPct val="100000"/>
              </a:lnSpc>
              <a:spcBef>
                <a:spcPts val="204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4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125" dirty="0">
                <a:solidFill>
                  <a:srgbClr val="FF0000"/>
                </a:solidFill>
                <a:latin typeface="Arial Unicode MS"/>
                <a:cs typeface="Arial Unicode MS"/>
              </a:rPr>
              <a:t>9]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745739" y="6311074"/>
            <a:ext cx="8616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3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75" dirty="0">
                <a:solidFill>
                  <a:srgbClr val="FF0000"/>
                </a:solidFill>
                <a:latin typeface="Arial Unicode MS"/>
                <a:cs typeface="Arial Unicode MS"/>
              </a:rPr>
              <a:t>10]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07340" y="887597"/>
            <a:ext cx="727964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lang="zh-CN" altLang="en-US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称</a:t>
            </a:r>
            <a:r>
              <a:rPr sz="2400" spc="25" dirty="0" smtClean="0">
                <a:latin typeface="Arial Unicode MS"/>
                <a:cs typeface="Arial Unicode MS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X </a:t>
            </a:r>
            <a:r>
              <a:rPr lang="zh-CN" altLang="en-US" sz="2400" spc="6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为通用</a:t>
            </a:r>
            <a:r>
              <a:rPr sz="2400" spc="50" dirty="0" smtClean="0">
                <a:latin typeface="Arial Unicode MS"/>
                <a:cs typeface="Arial Unicode MS"/>
              </a:rPr>
              <a:t>3D</a:t>
            </a:r>
            <a:r>
              <a:rPr lang="zh-CN" altLang="en-US" sz="2400" spc="5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点</a:t>
            </a:r>
            <a:r>
              <a:rPr sz="2400" spc="200" dirty="0" smtClean="0">
                <a:latin typeface="Arial Unicode MS"/>
                <a:cs typeface="Arial Unicode MS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X</a:t>
            </a:r>
            <a:r>
              <a:rPr sz="2400" spc="-7" baseline="-18518" dirty="0">
                <a:latin typeface="Times New Roman"/>
                <a:cs typeface="Times New Roman"/>
              </a:rPr>
              <a:t>ij</a:t>
            </a:r>
            <a:endParaRPr sz="2400" baseline="-18518" dirty="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10"/>
              </a:spcBef>
              <a:buFont typeface="Arial"/>
              <a:buChar char="•"/>
              <a:tabLst>
                <a:tab pos="297815" algn="l"/>
                <a:tab pos="298450" algn="l"/>
                <a:tab pos="1609090" algn="l"/>
              </a:tabLst>
            </a:pPr>
            <a:r>
              <a:rPr lang="zh-CN" altLang="en-US" sz="2400" spc="2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将</a:t>
            </a:r>
            <a:r>
              <a:rPr sz="2400" b="1" dirty="0" smtClean="0">
                <a:latin typeface="Times New Roman"/>
                <a:cs typeface="Times New Roman"/>
              </a:rPr>
              <a:t>x</a:t>
            </a:r>
            <a:r>
              <a:rPr lang="zh-CN" altLang="en-US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lang="zh-CN" altLang="en-US" sz="2400" spc="2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和</a:t>
            </a:r>
            <a:r>
              <a:rPr sz="2400" spc="50" dirty="0" smtClean="0">
                <a:latin typeface="Arial Unicode MS"/>
                <a:cs typeface="Arial Unicode MS"/>
              </a:rPr>
              <a:t> </a:t>
            </a:r>
            <a:r>
              <a:rPr sz="2400" b="1" dirty="0" smtClean="0">
                <a:latin typeface="Times New Roman"/>
                <a:cs typeface="Times New Roman"/>
              </a:rPr>
              <a:t>x</a:t>
            </a:r>
            <a:r>
              <a:rPr sz="2400" dirty="0" smtClean="0">
                <a:latin typeface="Times New Roman"/>
                <a:cs typeface="Times New Roman"/>
              </a:rPr>
              <a:t>’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分别称为摄像机</a:t>
            </a:r>
            <a:r>
              <a:rPr sz="2400" spc="9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1</a:t>
            </a:r>
            <a:r>
              <a:rPr lang="zh-CN" altLang="en-US" sz="2400" spc="9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和</a:t>
            </a:r>
            <a:r>
              <a:rPr lang="en-US" altLang="zh-CN" sz="2400" spc="9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2</a:t>
            </a:r>
            <a:r>
              <a:rPr lang="zh-CN" altLang="en-US" sz="2400" spc="9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的对应观测值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762000" y="1911177"/>
                <a:ext cx="2710036" cy="9986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𝐻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[  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  0  ]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𝐻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[  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𝐴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  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  ]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</m:acc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𝐻𝑋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911177"/>
                <a:ext cx="2710036" cy="99860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3624943" y="1911177"/>
                <a:ext cx="4376454" cy="468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𝑋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𝐻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𝐻𝑋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|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𝐼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0]</m:t>
                      </m:r>
                      <m:acc>
                        <m:accPr>
                          <m:chr m:val="̃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943" y="1911177"/>
                <a:ext cx="4376454" cy="468783"/>
              </a:xfrm>
              <a:prstGeom prst="rect">
                <a:avLst/>
              </a:prstGeom>
              <a:blipFill rotWithShape="1">
                <a:blip r:embed="rId3"/>
                <a:stretch>
                  <a:fillRect t="-9211" r="-6685"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3607433" y="2358291"/>
                <a:ext cx="4536883" cy="468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′=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𝑋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𝐻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𝐻𝑋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|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]</m:t>
                      </m:r>
                      <m:acc>
                        <m:accPr>
                          <m:chr m:val="̃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7433" y="2358291"/>
                <a:ext cx="4536883" cy="468783"/>
              </a:xfrm>
              <a:prstGeom prst="rect">
                <a:avLst/>
              </a:prstGeom>
              <a:blipFill rotWithShape="1">
                <a:blip r:embed="rId4"/>
                <a:stretch>
                  <a:fillRect t="-9091" r="-6452" b="-168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443873" y="3129822"/>
                <a:ext cx="7685053" cy="16707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𝐴</m:t>
                          </m:r>
                        </m:e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𝑏</m:t>
                          </m:r>
                        </m:e>
                      </m:d>
                      <m:acc>
                        <m:accPr>
                          <m:chr m:val="̃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𝑋</m:t>
                          </m:r>
                        </m:e>
                      </m:acc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𝐴</m:t>
                          </m:r>
                        </m:e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𝑏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000" b="0" i="1" smtClean="0">
                                                <a:latin typeface="Cambria Math"/>
                                              </a:rPr>
                                              <m:t>𝑋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𝐼</m:t>
                          </m:r>
                        </m:e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000" b="0" i="1" smtClean="0">
                                                <a:latin typeface="Cambria Math"/>
                                              </a:rPr>
                                              <m:t>𝑋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altLang="zh-CN" sz="2000" b="0" i="1" smtClean="0">
                          <a:latin typeface="Cambria Math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𝑏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𝐼</m:t>
                          </m:r>
                        </m:e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  <m:acc>
                        <m:accPr>
                          <m:chr m:val="̃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𝑋</m:t>
                          </m:r>
                        </m:e>
                      </m:acc>
                      <m:r>
                        <a:rPr lang="en-US" altLang="zh-CN" sz="2000" b="0" i="1" smtClean="0">
                          <a:latin typeface="Cambria Math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𝑏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𝐴𝑥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𝑏</m:t>
                      </m:r>
                    </m:oMath>
                  </m:oMathPara>
                </a14:m>
                <a:endParaRPr lang="zh-CN" altLang="en-US" sz="2000" dirty="0"/>
              </a:p>
              <a:p>
                <a:endParaRPr lang="zh-CN" altLang="en-US" sz="20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73" y="3129822"/>
                <a:ext cx="7685053" cy="167077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719051" y="5182896"/>
                <a:ext cx="373563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𝐴𝑥</m:t>
                          </m:r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𝑏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𝐴𝑥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𝑏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51" y="5182896"/>
                <a:ext cx="3735638" cy="4001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/>
              <p:cNvSpPr/>
              <p:nvPr/>
            </p:nvSpPr>
            <p:spPr>
              <a:xfrm>
                <a:off x="629486" y="5679928"/>
                <a:ext cx="3945054" cy="4387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2000" i="1" smtClean="0">
                          <a:latin typeface="Cambria Math"/>
                          <a:ea typeface="Cambria Math"/>
                        </a:rPr>
                        <m:t>∙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×</m:t>
                          </m:r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𝑏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∙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𝐴𝑥</m:t>
                          </m:r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×</m:t>
                          </m:r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𝑏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4" name="矩形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86" y="5679928"/>
                <a:ext cx="3945054" cy="4387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/>
              <p:cNvSpPr/>
              <p:nvPr/>
            </p:nvSpPr>
            <p:spPr>
              <a:xfrm>
                <a:off x="682108" y="6241579"/>
                <a:ext cx="2038891" cy="4387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𝑏</m:t>
                          </m:r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×</m:t>
                          </m:r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𝐴𝑥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5" name="矩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08" y="6241579"/>
                <a:ext cx="2038891" cy="43871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22440"/>
            <a:ext cx="763524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85" dirty="0">
                <a:latin typeface="黑体" panose="02010609060101010101" pitchFamily="49" charset="-122"/>
                <a:ea typeface="黑体" panose="02010609060101010101" pitchFamily="49" charset="-122"/>
              </a:rPr>
              <a:t>仿射运动恢复结构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问题</a:t>
            </a:r>
            <a:endParaRPr dirty="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3540" y="1239520"/>
            <a:ext cx="27946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95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两种方法：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8300" y="2806700"/>
            <a:ext cx="3759200" cy="406400"/>
          </a:xfrm>
          <a:custGeom>
            <a:avLst/>
            <a:gdLst/>
            <a:ahLst/>
            <a:cxnLst/>
            <a:rect l="l" t="t" r="r" b="b"/>
            <a:pathLst>
              <a:path w="3759200" h="406400">
                <a:moveTo>
                  <a:pt x="375351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400714"/>
                </a:lnTo>
                <a:lnTo>
                  <a:pt x="5685" y="406400"/>
                </a:lnTo>
                <a:lnTo>
                  <a:pt x="3753514" y="406400"/>
                </a:lnTo>
                <a:lnTo>
                  <a:pt x="3759199" y="400714"/>
                </a:lnTo>
                <a:lnTo>
                  <a:pt x="3759199" y="381000"/>
                </a:lnTo>
                <a:lnTo>
                  <a:pt x="25399" y="381000"/>
                </a:lnTo>
                <a:lnTo>
                  <a:pt x="25399" y="25400"/>
                </a:lnTo>
                <a:lnTo>
                  <a:pt x="3759199" y="25400"/>
                </a:lnTo>
                <a:lnTo>
                  <a:pt x="3759199" y="5685"/>
                </a:lnTo>
                <a:lnTo>
                  <a:pt x="3753514" y="0"/>
                </a:lnTo>
                <a:close/>
              </a:path>
              <a:path w="3759200" h="406400">
                <a:moveTo>
                  <a:pt x="3759199" y="25400"/>
                </a:moveTo>
                <a:lnTo>
                  <a:pt x="3733799" y="25400"/>
                </a:lnTo>
                <a:lnTo>
                  <a:pt x="3733799" y="381000"/>
                </a:lnTo>
                <a:lnTo>
                  <a:pt x="3759199" y="381000"/>
                </a:lnTo>
                <a:lnTo>
                  <a:pt x="3759199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/>
          <p:cNvSpPr txBox="1"/>
          <p:nvPr/>
        </p:nvSpPr>
        <p:spPr>
          <a:xfrm>
            <a:off x="383540" y="2094652"/>
            <a:ext cx="8211184" cy="11464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2720" indent="-160020">
              <a:lnSpc>
                <a:spcPct val="100000"/>
              </a:lnSpc>
              <a:spcBef>
                <a:spcPts val="100"/>
              </a:spcBef>
              <a:buChar char="-"/>
              <a:tabLst>
                <a:tab pos="173355" algn="l"/>
              </a:tabLst>
            </a:pPr>
            <a:r>
              <a:rPr lang="zh-CN" altLang="en-US" sz="2400" spc="6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代数方法</a:t>
            </a:r>
            <a:r>
              <a:rPr sz="2400" spc="6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lang="zh-CN" altLang="en-US" sz="2400" spc="6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（</a:t>
            </a:r>
            <a:r>
              <a:rPr lang="zh-CN" altLang="en-US" sz="2400" spc="3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仿</a:t>
            </a:r>
            <a:r>
              <a:rPr lang="zh-CN" altLang="en-US" sz="2400" spc="3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射极几何；估计</a:t>
            </a:r>
            <a:r>
              <a:rPr lang="en-US" altLang="zh-CN" sz="2400" spc="3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F</a:t>
            </a:r>
            <a:r>
              <a:rPr lang="zh-CN" altLang="en-US" sz="2400" spc="3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；</a:t>
            </a:r>
            <a:r>
              <a:rPr lang="zh-CN" altLang="en-US" sz="2400" spc="3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摄像机</a:t>
            </a:r>
            <a:r>
              <a:rPr lang="zh-CN" altLang="en-US" sz="2400" spc="3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；点）</a:t>
            </a:r>
            <a:endParaRPr lang="en-US" altLang="zh-CN" sz="2400" spc="35" dirty="0" smtClean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172720" indent="-160020">
              <a:lnSpc>
                <a:spcPct val="100000"/>
              </a:lnSpc>
              <a:spcBef>
                <a:spcPts val="100"/>
              </a:spcBef>
              <a:buChar char="-"/>
              <a:tabLst>
                <a:tab pos="173355" algn="l"/>
              </a:tabLst>
            </a:pPr>
            <a:endParaRPr lang="en-US" sz="2400" spc="35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172720" indent="-160020">
              <a:lnSpc>
                <a:spcPct val="100000"/>
              </a:lnSpc>
              <a:spcBef>
                <a:spcPts val="100"/>
              </a:spcBef>
              <a:buChar char="-"/>
              <a:tabLst>
                <a:tab pos="173355" algn="l"/>
              </a:tabLst>
            </a:pPr>
            <a:r>
              <a:rPr lang="zh-CN" altLang="en-US" sz="2400" spc="3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因式分解法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93139" y="397065"/>
            <a:ext cx="694245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叉积作为矩阵乘法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371600" y="1735777"/>
                <a:ext cx="6523645" cy="1461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𝑎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/>
                                  <a:ea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𝑏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1735777"/>
                <a:ext cx="6523645" cy="146181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200" y="5297349"/>
            <a:ext cx="1520825" cy="49403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35"/>
              </a:spcBef>
            </a:pPr>
            <a:r>
              <a:rPr sz="2500" spc="50" dirty="0">
                <a:latin typeface="Times New Roman"/>
                <a:cs typeface="Times New Roman"/>
              </a:rPr>
              <a:t>[</a:t>
            </a:r>
            <a:r>
              <a:rPr sz="2500" b="1" spc="50" dirty="0">
                <a:latin typeface="Times New Roman"/>
                <a:cs typeface="Times New Roman"/>
              </a:rPr>
              <a:t>b</a:t>
            </a:r>
            <a:r>
              <a:rPr sz="2175" spc="75" baseline="-24904" dirty="0">
                <a:latin typeface="Symbol"/>
                <a:cs typeface="Symbol"/>
              </a:rPr>
              <a:t></a:t>
            </a:r>
            <a:r>
              <a:rPr sz="2500" spc="50" dirty="0">
                <a:latin typeface="Times New Roman"/>
                <a:cs typeface="Times New Roman"/>
              </a:rPr>
              <a:t>]</a:t>
            </a:r>
            <a:r>
              <a:rPr sz="2500" b="1" spc="50" dirty="0">
                <a:latin typeface="Times New Roman"/>
                <a:cs typeface="Times New Roman"/>
              </a:rPr>
              <a:t>A </a:t>
            </a:r>
            <a:r>
              <a:rPr sz="2500" b="1" spc="15" dirty="0">
                <a:latin typeface="Times New Roman"/>
                <a:cs typeface="Times New Roman"/>
              </a:rPr>
              <a:t>x </a:t>
            </a:r>
            <a:r>
              <a:rPr sz="2500" spc="15" dirty="0">
                <a:latin typeface="Symbol"/>
                <a:cs typeface="Symbol"/>
              </a:rPr>
              <a:t></a:t>
            </a:r>
            <a:r>
              <a:rPr sz="2500" spc="-270" dirty="0">
                <a:latin typeface="Times New Roman"/>
                <a:cs typeface="Times New Roman"/>
              </a:rPr>
              <a:t> </a:t>
            </a:r>
            <a:r>
              <a:rPr sz="2500" spc="15" dirty="0">
                <a:latin typeface="Times New Roman"/>
                <a:cs typeface="Times New Roman"/>
              </a:rPr>
              <a:t>0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0387" y="5278879"/>
            <a:ext cx="266700" cy="4127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750" b="1" spc="15" baseline="-3333" dirty="0">
                <a:latin typeface="Times New Roman"/>
                <a:cs typeface="Times New Roman"/>
              </a:rPr>
              <a:t>x</a:t>
            </a:r>
            <a:r>
              <a:rPr sz="2500" spc="5" dirty="0">
                <a:latin typeface="Symbol"/>
                <a:cs typeface="Symbol"/>
              </a:rPr>
              <a:t>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6598" y="5287293"/>
            <a:ext cx="15113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b="1" spc="15" dirty="0">
                <a:latin typeface="Times New Roman"/>
                <a:cs typeface="Times New Roman"/>
              </a:rPr>
              <a:t>T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72000" y="5105400"/>
            <a:ext cx="1447800" cy="68580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20650">
              <a:lnSpc>
                <a:spcPct val="100000"/>
              </a:lnSpc>
              <a:spcBef>
                <a:spcPts val="600"/>
              </a:spcBef>
            </a:pPr>
            <a:r>
              <a:rPr sz="2700" b="1" spc="15" dirty="0">
                <a:latin typeface="Times New Roman"/>
                <a:cs typeface="Times New Roman"/>
              </a:rPr>
              <a:t>F</a:t>
            </a:r>
            <a:r>
              <a:rPr sz="2700" b="1" spc="-190" dirty="0">
                <a:latin typeface="Times New Roman"/>
                <a:cs typeface="Times New Roman"/>
              </a:rPr>
              <a:t> </a:t>
            </a:r>
            <a:r>
              <a:rPr sz="2700" spc="60" dirty="0">
                <a:latin typeface="Symbol"/>
                <a:cs typeface="Symbol"/>
              </a:rPr>
              <a:t></a:t>
            </a:r>
            <a:r>
              <a:rPr sz="2700" spc="60" dirty="0">
                <a:latin typeface="Times New Roman"/>
                <a:cs typeface="Times New Roman"/>
              </a:rPr>
              <a:t>[</a:t>
            </a:r>
            <a:r>
              <a:rPr sz="2700" b="1" spc="60" dirty="0">
                <a:latin typeface="Times New Roman"/>
                <a:cs typeface="Times New Roman"/>
              </a:rPr>
              <a:t>b</a:t>
            </a:r>
            <a:r>
              <a:rPr sz="2325" spc="89" baseline="-23297" dirty="0">
                <a:latin typeface="Symbol"/>
                <a:cs typeface="Symbol"/>
              </a:rPr>
              <a:t></a:t>
            </a:r>
            <a:r>
              <a:rPr sz="2700" spc="60" dirty="0">
                <a:latin typeface="Times New Roman"/>
                <a:cs typeface="Times New Roman"/>
              </a:rPr>
              <a:t>]</a:t>
            </a:r>
            <a:r>
              <a:rPr sz="2700" b="1" spc="60" dirty="0">
                <a:latin typeface="Times New Roman"/>
                <a:cs typeface="Times New Roman"/>
              </a:rPr>
              <a:t>A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52813" y="5562600"/>
            <a:ext cx="2824480" cy="152400"/>
          </a:xfrm>
          <a:custGeom>
            <a:avLst/>
            <a:gdLst/>
            <a:ahLst/>
            <a:cxnLst/>
            <a:rect l="l" t="t" r="r" b="b"/>
            <a:pathLst>
              <a:path w="2824479" h="152400">
                <a:moveTo>
                  <a:pt x="0" y="152400"/>
                </a:moveTo>
                <a:lnTo>
                  <a:pt x="2823936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629400" y="4876800"/>
            <a:ext cx="2133600" cy="83820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121920" rIns="0" bIns="0" rtlCol="0">
            <a:spAutoFit/>
          </a:bodyPr>
          <a:lstStyle/>
          <a:p>
            <a:pPr marL="187960">
              <a:lnSpc>
                <a:spcPct val="100000"/>
              </a:lnSpc>
              <a:spcBef>
                <a:spcPts val="960"/>
              </a:spcBef>
            </a:pPr>
            <a:r>
              <a:rPr sz="3850" b="1" spc="35" dirty="0">
                <a:latin typeface="Times New Roman"/>
                <a:cs typeface="Times New Roman"/>
              </a:rPr>
              <a:t>x</a:t>
            </a:r>
            <a:r>
              <a:rPr sz="5775" spc="52" baseline="2886" dirty="0">
                <a:latin typeface="Symbol"/>
                <a:cs typeface="Symbol"/>
              </a:rPr>
              <a:t></a:t>
            </a:r>
            <a:r>
              <a:rPr sz="3375" spc="52" baseline="43209" dirty="0">
                <a:latin typeface="Times New Roman"/>
                <a:cs typeface="Times New Roman"/>
              </a:rPr>
              <a:t>T</a:t>
            </a:r>
            <a:r>
              <a:rPr sz="3850" spc="35" dirty="0">
                <a:latin typeface="Times New Roman"/>
                <a:cs typeface="Times New Roman"/>
              </a:rPr>
              <a:t>F </a:t>
            </a:r>
            <a:r>
              <a:rPr sz="3850" b="1" spc="10" dirty="0">
                <a:latin typeface="Times New Roman"/>
                <a:cs typeface="Times New Roman"/>
              </a:rPr>
              <a:t>x </a:t>
            </a:r>
            <a:r>
              <a:rPr sz="3850" spc="10" dirty="0">
                <a:latin typeface="Symbol"/>
                <a:cs typeface="Symbol"/>
              </a:rPr>
              <a:t></a:t>
            </a:r>
            <a:r>
              <a:rPr sz="3850" spc="-635" dirty="0">
                <a:latin typeface="Times New Roman"/>
                <a:cs typeface="Times New Roman"/>
              </a:rPr>
              <a:t> </a:t>
            </a:r>
            <a:r>
              <a:rPr sz="3850" spc="10" dirty="0">
                <a:latin typeface="Times New Roman"/>
                <a:cs typeface="Times New Roman"/>
              </a:rPr>
              <a:t>0</a:t>
            </a:r>
            <a:endParaRPr sz="38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57390" y="5283316"/>
            <a:ext cx="1335351" cy="2676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21905" y="202060"/>
            <a:ext cx="631253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8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代数方法</a:t>
            </a:r>
            <a:r>
              <a:rPr lang="en-US" altLang="zh-CN"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(</a:t>
            </a:r>
            <a:r>
              <a:rPr lang="zh-CN" altLang="en-US"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两视图情况</a:t>
            </a:r>
            <a:r>
              <a:rPr lang="en-US" altLang="zh-CN" spc="-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)</a:t>
            </a:r>
            <a:endParaRPr dirty="0">
              <a:latin typeface="Arial Unicode MS"/>
              <a:cs typeface="Arial Unicode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3608" y="4672050"/>
            <a:ext cx="2016125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50" b="1" spc="-10" dirty="0">
                <a:latin typeface="Times New Roman"/>
                <a:cs typeface="Times New Roman"/>
              </a:rPr>
              <a:t>x</a:t>
            </a:r>
            <a:r>
              <a:rPr sz="3825" spc="-15" baseline="3267" dirty="0">
                <a:latin typeface="Symbol"/>
                <a:cs typeface="Symbol"/>
              </a:rPr>
              <a:t></a:t>
            </a:r>
            <a:r>
              <a:rPr sz="2175" i="1" spc="-15" baseline="44061" dirty="0">
                <a:latin typeface="Times New Roman"/>
                <a:cs typeface="Times New Roman"/>
              </a:rPr>
              <a:t>T </a:t>
            </a:r>
            <a:r>
              <a:rPr sz="2550" spc="-10" dirty="0">
                <a:latin typeface="Times New Roman"/>
                <a:cs typeface="Times New Roman"/>
              </a:rPr>
              <a:t>(</a:t>
            </a:r>
            <a:r>
              <a:rPr sz="2550" b="1" spc="-10" dirty="0">
                <a:latin typeface="Times New Roman"/>
                <a:cs typeface="Times New Roman"/>
              </a:rPr>
              <a:t>b </a:t>
            </a:r>
            <a:r>
              <a:rPr sz="2550" spc="-5" dirty="0">
                <a:latin typeface="Symbol"/>
                <a:cs typeface="Symbol"/>
              </a:rPr>
              <a:t></a:t>
            </a:r>
            <a:r>
              <a:rPr sz="2550" spc="-505" dirty="0">
                <a:latin typeface="Times New Roman"/>
                <a:cs typeface="Times New Roman"/>
              </a:rPr>
              <a:t> </a:t>
            </a:r>
            <a:r>
              <a:rPr sz="2550" b="1" spc="0" dirty="0">
                <a:latin typeface="Times New Roman"/>
                <a:cs typeface="Times New Roman"/>
              </a:rPr>
              <a:t>Ax</a:t>
            </a:r>
            <a:r>
              <a:rPr sz="2550" spc="0" dirty="0">
                <a:latin typeface="Times New Roman"/>
                <a:cs typeface="Times New Roman"/>
              </a:rPr>
              <a:t>) </a:t>
            </a:r>
            <a:r>
              <a:rPr sz="2550" spc="-5" dirty="0">
                <a:latin typeface="Symbol"/>
                <a:cs typeface="Symbol"/>
              </a:rPr>
              <a:t></a:t>
            </a:r>
            <a:r>
              <a:rPr sz="2550" spc="-5" dirty="0">
                <a:latin typeface="Times New Roman"/>
                <a:cs typeface="Times New Roman"/>
              </a:rPr>
              <a:t> 0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003540" y="1243774"/>
            <a:ext cx="734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3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125" dirty="0">
                <a:solidFill>
                  <a:srgbClr val="FF0000"/>
                </a:solidFill>
                <a:latin typeface="Arial Unicode MS"/>
                <a:cs typeface="Arial Unicode MS"/>
              </a:rPr>
              <a:t>6]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782252" y="4748974"/>
            <a:ext cx="8616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3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75" dirty="0">
                <a:solidFill>
                  <a:srgbClr val="FF0000"/>
                </a:solidFill>
                <a:latin typeface="Arial Unicode MS"/>
                <a:cs typeface="Arial Unicode MS"/>
              </a:rPr>
              <a:t>10]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12980" y="1273197"/>
            <a:ext cx="322580" cy="826769"/>
          </a:xfrm>
          <a:prstGeom prst="rect">
            <a:avLst/>
          </a:prstGeom>
        </p:spPr>
        <p:txBody>
          <a:bodyPr vert="vert270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800" spc="-25" dirty="0">
                <a:solidFill>
                  <a:srgbClr val="FF0000"/>
                </a:solidFill>
                <a:latin typeface="Arial Unicode MS"/>
                <a:cs typeface="Arial Unicode MS"/>
              </a:rPr>
              <a:t>[Eqs. </a:t>
            </a:r>
            <a:r>
              <a:rPr sz="1800" spc="125" dirty="0">
                <a:solidFill>
                  <a:srgbClr val="FF0000"/>
                </a:solidFill>
                <a:latin typeface="Arial Unicode MS"/>
                <a:cs typeface="Arial Unicode MS"/>
              </a:rPr>
              <a:t>5]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718135" y="3148045"/>
            <a:ext cx="553720" cy="580390"/>
          </a:xfrm>
          <a:prstGeom prst="rect">
            <a:avLst/>
          </a:prstGeom>
        </p:spPr>
        <p:txBody>
          <a:bodyPr vert="vert" wrap="square" lIns="0" tIns="28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3200" b="1" spc="-10" dirty="0">
                <a:latin typeface="Arial"/>
                <a:cs typeface="Arial"/>
              </a:rPr>
              <a:t>….</a:t>
            </a:r>
            <a:endParaRPr sz="32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422140" y="5891974"/>
            <a:ext cx="187896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基本矩阵</a:t>
            </a:r>
            <a:r>
              <a:rPr lang="en-US" altLang="zh-CN" spc="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!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7120050" y="3466434"/>
                <a:ext cx="538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/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050" y="3466434"/>
                <a:ext cx="538545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60227" t="-128333" r="-63636" b="-19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717087" y="1187277"/>
                <a:ext cx="2710037" cy="9766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𝐻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[  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  0  ]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𝐻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[  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𝐴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  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  ]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</m:acc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𝐻𝑋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87" y="1187277"/>
                <a:ext cx="2710037" cy="97661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3461114" y="1074711"/>
                <a:ext cx="4376454" cy="468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𝑋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𝐻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𝐻𝑋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|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𝐼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0]</m:t>
                      </m:r>
                      <m:acc>
                        <m:accPr>
                          <m:chr m:val="̃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114" y="1074711"/>
                <a:ext cx="4376454" cy="468783"/>
              </a:xfrm>
              <a:prstGeom prst="rect">
                <a:avLst/>
              </a:prstGeom>
              <a:blipFill rotWithShape="1">
                <a:blip r:embed="rId5"/>
                <a:stretch>
                  <a:fillRect t="-9091" r="-6685" b="-168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429023" y="1631183"/>
                <a:ext cx="4536883" cy="468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′=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𝑋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𝐻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𝐻𝑋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|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]</m:t>
                      </m:r>
                      <m:acc>
                        <m:accPr>
                          <m:chr m:val="̃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23" y="1631183"/>
                <a:ext cx="4536883" cy="468783"/>
              </a:xfrm>
              <a:prstGeom prst="rect">
                <a:avLst/>
              </a:prstGeom>
              <a:blipFill rotWithShape="1">
                <a:blip r:embed="rId6"/>
                <a:stretch>
                  <a:fillRect t="-9211" r="-6452"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14223" y="1327546"/>
            <a:ext cx="2644775" cy="4768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950" b="1" spc="0" dirty="0" smtClean="0">
                <a:latin typeface="Times New Roman"/>
                <a:cs typeface="Times New Roman"/>
              </a:rPr>
              <a:t> </a:t>
            </a:r>
            <a:endParaRPr sz="295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13858" y="168465"/>
            <a:ext cx="37706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计算摄像机</a:t>
            </a:r>
            <a:endParaRPr spc="-25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70140" y="1396174"/>
            <a:ext cx="8420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3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25" dirty="0">
                <a:solidFill>
                  <a:srgbClr val="FF0000"/>
                </a:solidFill>
                <a:latin typeface="Arial Unicode MS"/>
                <a:cs typeface="Arial Unicode MS"/>
              </a:rPr>
              <a:t>11]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7340" y="1247698"/>
            <a:ext cx="4426585" cy="192296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441450">
              <a:lnSpc>
                <a:spcPct val="100000"/>
              </a:lnSpc>
              <a:spcBef>
                <a:spcPts val="135"/>
              </a:spcBef>
            </a:pPr>
            <a:r>
              <a:rPr lang="en-US" sz="3850" b="1" spc="35" dirty="0" smtClean="0">
                <a:latin typeface="Times New Roman"/>
                <a:cs typeface="Times New Roman"/>
              </a:rPr>
              <a:t> </a:t>
            </a:r>
            <a:endParaRPr sz="385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3045"/>
              </a:spcBef>
            </a:pPr>
            <a:r>
              <a:rPr lang="zh-CN" altLang="en-US" sz="2800" spc="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计算</a:t>
            </a:r>
            <a:r>
              <a:rPr sz="2800" spc="90" dirty="0" smtClean="0">
                <a:latin typeface="Arial Unicode MS"/>
                <a:cs typeface="Arial Unicode MS"/>
              </a:rPr>
              <a:t> </a:t>
            </a:r>
            <a:r>
              <a:rPr sz="2800" b="1" spc="180" dirty="0">
                <a:latin typeface="Arial"/>
                <a:cs typeface="Arial"/>
              </a:rPr>
              <a:t>b</a:t>
            </a:r>
            <a:r>
              <a:rPr sz="2800" spc="180" dirty="0">
                <a:latin typeface="Arial Unicode MS"/>
                <a:cs typeface="Arial Unicode MS"/>
              </a:rPr>
              <a:t>:</a:t>
            </a:r>
            <a:endParaRPr sz="2800" dirty="0">
              <a:latin typeface="Arial Unicode MS"/>
              <a:cs typeface="Arial Unicode MS"/>
            </a:endParaRPr>
          </a:p>
          <a:p>
            <a:pPr marL="298450" indent="-285750">
              <a:lnSpc>
                <a:spcPct val="100000"/>
              </a:lnSpc>
              <a:spcBef>
                <a:spcPts val="994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lang="zh-CN" altLang="en-US" sz="2400" spc="-3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考虑乘积 </a:t>
            </a:r>
            <a:r>
              <a:rPr sz="2400" b="1" spc="-150" dirty="0" smtClean="0">
                <a:latin typeface="Arial"/>
                <a:cs typeface="Arial"/>
              </a:rPr>
              <a:t>F</a:t>
            </a:r>
            <a:r>
              <a:rPr sz="2400" b="1" spc="275" dirty="0" smtClean="0">
                <a:latin typeface="Arial"/>
                <a:cs typeface="Arial"/>
              </a:rPr>
              <a:t> </a:t>
            </a:r>
            <a:r>
              <a:rPr sz="2400" b="1" spc="210" dirty="0">
                <a:latin typeface="Arial"/>
                <a:cs typeface="Arial"/>
              </a:rPr>
              <a:t>b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7340" y="3568700"/>
            <a:ext cx="8279130" cy="2282676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877060">
              <a:lnSpc>
                <a:spcPct val="100000"/>
              </a:lnSpc>
              <a:spcBef>
                <a:spcPts val="120"/>
              </a:spcBef>
              <a:tabLst>
                <a:tab pos="6412865" algn="l"/>
              </a:tabLst>
            </a:pPr>
            <a:r>
              <a:rPr lang="en-US" sz="2950" b="1" spc="5" dirty="0" smtClean="0">
                <a:latin typeface="Times New Roman"/>
                <a:cs typeface="Times New Roman"/>
              </a:rPr>
              <a:t> </a:t>
            </a:r>
            <a:r>
              <a:rPr sz="2950" spc="0" dirty="0">
                <a:latin typeface="Times New Roman"/>
                <a:cs typeface="Times New Roman"/>
              </a:rPr>
              <a:t>	</a:t>
            </a:r>
            <a:r>
              <a:rPr sz="2700" spc="15" baseline="9259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700" spc="37" baseline="9259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700" spc="97" baseline="9259" dirty="0">
                <a:solidFill>
                  <a:srgbClr val="FF0000"/>
                </a:solidFill>
                <a:latin typeface="Arial Unicode MS"/>
                <a:cs typeface="Arial Unicode MS"/>
              </a:rPr>
              <a:t>12]</a:t>
            </a:r>
            <a:endParaRPr sz="2700" baseline="9259" dirty="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550" dirty="0">
              <a:latin typeface="Times New Roman"/>
              <a:cs typeface="Times New Roman"/>
            </a:endParaRPr>
          </a:p>
          <a:p>
            <a:pPr marL="355600" marR="18415" indent="-342900">
              <a:lnSpc>
                <a:spcPts val="287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b="1" dirty="0" smtClean="0">
                <a:latin typeface="Arial"/>
                <a:cs typeface="Arial"/>
              </a:rPr>
              <a:t>F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是奇异的</a:t>
            </a:r>
            <a:r>
              <a:rPr sz="2400" spc="-15" dirty="0" smtClean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, </a:t>
            </a:r>
            <a:r>
              <a:rPr lang="zh-CN" altLang="en-US" sz="2400" spc="-15" dirty="0" smtClean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因此我们可以通过</a:t>
            </a:r>
            <a:r>
              <a:rPr lang="en-US" altLang="zh-CN" sz="2400" spc="-15" dirty="0" smtClean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SVD</a:t>
            </a:r>
            <a:r>
              <a:rPr lang="zh-CN" altLang="en-US" sz="2400" spc="-15" dirty="0" smtClean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求解</a:t>
            </a:r>
            <a:r>
              <a:rPr sz="2400" spc="-5" dirty="0" smtClean="0">
                <a:latin typeface="Arial"/>
                <a:cs typeface="Arial"/>
              </a:rPr>
              <a:t> </a:t>
            </a:r>
            <a:r>
              <a:rPr sz="2400" b="1" dirty="0" smtClean="0">
                <a:latin typeface="Arial"/>
                <a:cs typeface="Arial"/>
              </a:rPr>
              <a:t>b</a:t>
            </a:r>
            <a:r>
              <a:rPr lang="en-US" sz="2400" b="1" dirty="0" smtClean="0">
                <a:latin typeface="Arial"/>
                <a:cs typeface="Arial"/>
              </a:rPr>
              <a:t>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作为</a:t>
            </a:r>
            <a:r>
              <a:rPr sz="2400" dirty="0" smtClean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F b </a:t>
            </a:r>
            <a:r>
              <a:rPr sz="2400" dirty="0">
                <a:latin typeface="Arial"/>
                <a:cs typeface="Arial"/>
              </a:rPr>
              <a:t>= </a:t>
            </a:r>
            <a:r>
              <a:rPr sz="2400" dirty="0" smtClean="0">
                <a:latin typeface="Arial"/>
                <a:cs typeface="Arial"/>
              </a:rPr>
              <a:t>0</a:t>
            </a:r>
            <a:r>
              <a:rPr lang="en-US" sz="2400" dirty="0" smtClean="0">
                <a:latin typeface="Arial"/>
                <a:cs typeface="Arial"/>
              </a:rPr>
              <a:t>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的最小平方解</a:t>
            </a:r>
            <a:r>
              <a:rPr sz="2400" dirty="0" smtClean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,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其中</a:t>
            </a:r>
            <a:r>
              <a:rPr sz="2400" spc="-5" dirty="0" smtClean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 </a:t>
            </a:r>
            <a:r>
              <a:rPr sz="2400" spc="-5" dirty="0" smtClean="0">
                <a:latin typeface="Arial"/>
                <a:cs typeface="Arial"/>
              </a:rPr>
              <a:t>|</a:t>
            </a:r>
            <a:r>
              <a:rPr sz="2400" b="1" spc="-5" dirty="0" smtClean="0">
                <a:latin typeface="Arial"/>
                <a:cs typeface="Arial"/>
              </a:rPr>
              <a:t>b</a:t>
            </a:r>
            <a:r>
              <a:rPr sz="2400" spc="-5" dirty="0" smtClean="0">
                <a:latin typeface="Arial"/>
                <a:cs typeface="Arial"/>
              </a:rPr>
              <a:t>|=1</a:t>
            </a:r>
            <a:endParaRPr lang="en-US" sz="2400" spc="-5" dirty="0" smtClean="0">
              <a:latin typeface="Arial"/>
              <a:cs typeface="Arial"/>
            </a:endParaRPr>
          </a:p>
          <a:p>
            <a:pPr marL="355600" marR="18415" indent="-342900">
              <a:lnSpc>
                <a:spcPts val="2870"/>
              </a:lnSpc>
              <a:buChar char="•"/>
              <a:tabLst>
                <a:tab pos="354965" algn="l"/>
                <a:tab pos="355600" algn="l"/>
              </a:tabLst>
            </a:pPr>
            <a:r>
              <a:rPr lang="zh-CN" altLang="en-US" sz="2400" spc="-1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使用类似推导，有</a:t>
            </a:r>
            <a:r>
              <a:rPr sz="2400" spc="25" dirty="0" smtClean="0">
                <a:latin typeface="Arial Unicode MS"/>
                <a:cs typeface="Arial Unicode MS"/>
              </a:rPr>
              <a:t> </a:t>
            </a:r>
            <a:r>
              <a:rPr sz="2400" b="1" spc="0" dirty="0">
                <a:latin typeface="Arial"/>
                <a:cs typeface="Arial"/>
              </a:rPr>
              <a:t>b</a:t>
            </a:r>
            <a:r>
              <a:rPr sz="2400" spc="0" baseline="26041" dirty="0">
                <a:latin typeface="Arial Unicode MS"/>
                <a:cs typeface="Arial Unicode MS"/>
              </a:rPr>
              <a:t>T </a:t>
            </a:r>
            <a:r>
              <a:rPr sz="2400" b="1" spc="-150" dirty="0">
                <a:latin typeface="Arial"/>
                <a:cs typeface="Arial"/>
              </a:rPr>
              <a:t>F </a:t>
            </a:r>
            <a:r>
              <a:rPr sz="2400" spc="75" dirty="0">
                <a:latin typeface="Arial Unicode MS"/>
                <a:cs typeface="Arial Unicode MS"/>
              </a:rPr>
              <a:t>= </a:t>
            </a:r>
            <a:r>
              <a:rPr sz="2400" spc="55" dirty="0" smtClean="0">
                <a:latin typeface="Arial Unicode MS"/>
                <a:cs typeface="Arial Unicode MS"/>
              </a:rPr>
              <a:t>0</a:t>
            </a:r>
            <a:r>
              <a:rPr lang="en-US" sz="2400" spc="55" dirty="0" smtClean="0">
                <a:latin typeface="Arial Unicode MS"/>
                <a:cs typeface="Arial Unicode MS"/>
              </a:rPr>
              <a:t> </a:t>
            </a:r>
            <a:r>
              <a:rPr sz="2700" spc="82" baseline="16975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[</a:t>
            </a:r>
            <a:r>
              <a:rPr sz="2700" spc="82" baseline="16975" dirty="0">
                <a:solidFill>
                  <a:srgbClr val="FF0000"/>
                </a:solidFill>
                <a:latin typeface="Arial Unicode MS"/>
                <a:cs typeface="Arial Unicode MS"/>
              </a:rPr>
              <a:t>Eq.</a:t>
            </a:r>
            <a:r>
              <a:rPr sz="2700" spc="165" baseline="1697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700" spc="-15" baseline="16975" dirty="0">
                <a:solidFill>
                  <a:srgbClr val="FF0000"/>
                </a:solidFill>
                <a:latin typeface="Arial Unicode MS"/>
                <a:cs typeface="Arial Unicode MS"/>
              </a:rPr>
              <a:t>12-bis]</a:t>
            </a:r>
            <a:endParaRPr sz="2700" baseline="16975" dirty="0">
              <a:latin typeface="Arial Unicode MS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219200" y="1298175"/>
                <a:ext cx="18848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32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3200" b="0" i="1" smtClean="0">
                          <a:latin typeface="Cambria Math"/>
                        </a:rPr>
                        <m:t>𝐹𝑥</m:t>
                      </m:r>
                      <m:r>
                        <a:rPr lang="en-US" altLang="zh-CN" sz="32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298175"/>
                <a:ext cx="1884875" cy="5847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78895" y="1359731"/>
                <a:ext cx="27048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𝐹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𝐴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895" y="1359731"/>
                <a:ext cx="2704843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981200" y="3568700"/>
                <a:ext cx="44317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𝐹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𝐴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𝐴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3568700"/>
                <a:ext cx="4431791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3858" y="168465"/>
            <a:ext cx="37706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计算摄像机</a:t>
            </a:r>
            <a:endParaRPr spc="-25" dirty="0">
              <a:latin typeface="Arial Unicode MS"/>
              <a:cs typeface="Arial Unicode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306512" y="5619750"/>
            <a:ext cx="7200900" cy="1028700"/>
          </a:xfrm>
          <a:custGeom>
            <a:avLst/>
            <a:gdLst/>
            <a:ahLst/>
            <a:cxnLst/>
            <a:rect l="l" t="t" r="r" b="b"/>
            <a:pathLst>
              <a:path w="7200900" h="1028700">
                <a:moveTo>
                  <a:pt x="7181850" y="0"/>
                </a:moveTo>
                <a:lnTo>
                  <a:pt x="19050" y="0"/>
                </a:lnTo>
                <a:lnTo>
                  <a:pt x="11634" y="1497"/>
                </a:lnTo>
                <a:lnTo>
                  <a:pt x="5579" y="5579"/>
                </a:lnTo>
                <a:lnTo>
                  <a:pt x="1496" y="11634"/>
                </a:lnTo>
                <a:lnTo>
                  <a:pt x="0" y="19050"/>
                </a:lnTo>
                <a:lnTo>
                  <a:pt x="0" y="1009650"/>
                </a:lnTo>
                <a:lnTo>
                  <a:pt x="1496" y="1017065"/>
                </a:lnTo>
                <a:lnTo>
                  <a:pt x="5579" y="1023120"/>
                </a:lnTo>
                <a:lnTo>
                  <a:pt x="11634" y="1027202"/>
                </a:lnTo>
                <a:lnTo>
                  <a:pt x="19050" y="1028700"/>
                </a:lnTo>
                <a:lnTo>
                  <a:pt x="7181850" y="1028700"/>
                </a:lnTo>
                <a:lnTo>
                  <a:pt x="7189264" y="1027202"/>
                </a:lnTo>
                <a:lnTo>
                  <a:pt x="7195320" y="1023120"/>
                </a:lnTo>
                <a:lnTo>
                  <a:pt x="7199402" y="1017065"/>
                </a:lnTo>
                <a:lnTo>
                  <a:pt x="7200900" y="1009650"/>
                </a:lnTo>
                <a:lnTo>
                  <a:pt x="7200900" y="990600"/>
                </a:lnTo>
                <a:lnTo>
                  <a:pt x="38100" y="990600"/>
                </a:lnTo>
                <a:lnTo>
                  <a:pt x="38100" y="38100"/>
                </a:lnTo>
                <a:lnTo>
                  <a:pt x="7200900" y="38100"/>
                </a:lnTo>
                <a:lnTo>
                  <a:pt x="7200900" y="19050"/>
                </a:lnTo>
                <a:lnTo>
                  <a:pt x="7199402" y="11634"/>
                </a:lnTo>
                <a:lnTo>
                  <a:pt x="7195320" y="5579"/>
                </a:lnTo>
                <a:lnTo>
                  <a:pt x="7189264" y="1497"/>
                </a:lnTo>
                <a:lnTo>
                  <a:pt x="7181850" y="0"/>
                </a:lnTo>
                <a:close/>
              </a:path>
              <a:path w="7200900" h="1028700">
                <a:moveTo>
                  <a:pt x="7200900" y="38100"/>
                </a:moveTo>
                <a:lnTo>
                  <a:pt x="7162800" y="38100"/>
                </a:lnTo>
                <a:lnTo>
                  <a:pt x="7162800" y="990600"/>
                </a:lnTo>
                <a:lnTo>
                  <a:pt x="7200900" y="990600"/>
                </a:lnTo>
                <a:lnTo>
                  <a:pt x="720090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12239" y="1985936"/>
            <a:ext cx="8733155" cy="2437847"/>
          </a:xfrm>
          <a:prstGeom prst="rect">
            <a:avLst/>
          </a:prstGeom>
        </p:spPr>
        <p:txBody>
          <a:bodyPr vert="horz" wrap="square" lIns="0" tIns="176530" rIns="0" bIns="0" rtlCol="0">
            <a:spAutoFit/>
          </a:bodyPr>
          <a:lstStyle/>
          <a:p>
            <a:pPr marL="78105">
              <a:lnSpc>
                <a:spcPct val="100000"/>
              </a:lnSpc>
              <a:spcBef>
                <a:spcPts val="1390"/>
              </a:spcBef>
            </a:pPr>
            <a:r>
              <a:rPr lang="zh-CN" altLang="en-US" sz="2800" spc="5" dirty="0" smtClean="0">
                <a:latin typeface="Arial Unicode MS"/>
                <a:cs typeface="Arial Unicode MS"/>
              </a:rPr>
              <a:t>计算</a:t>
            </a:r>
            <a:r>
              <a:rPr sz="2800" spc="-15" dirty="0" smtClean="0">
                <a:latin typeface="Arial Unicode MS"/>
                <a:cs typeface="Arial Unicode MS"/>
              </a:rPr>
              <a:t> </a:t>
            </a:r>
            <a:r>
              <a:rPr sz="2800" b="1" spc="40" dirty="0">
                <a:latin typeface="Times New Roman"/>
                <a:cs typeface="Times New Roman"/>
              </a:rPr>
              <a:t>A</a:t>
            </a:r>
            <a:r>
              <a:rPr sz="2800" spc="40" dirty="0">
                <a:latin typeface="Arial Unicode MS"/>
                <a:cs typeface="Arial Unicode MS"/>
              </a:rPr>
              <a:t>:</a:t>
            </a:r>
            <a:endParaRPr sz="2800" dirty="0">
              <a:latin typeface="Arial Unicode MS"/>
              <a:cs typeface="Arial Unicode MS"/>
            </a:endParaRPr>
          </a:p>
          <a:p>
            <a:pPr marL="602615" indent="-342900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tabLst>
                <a:tab pos="602615" algn="l"/>
                <a:tab pos="603250" algn="l"/>
              </a:tabLst>
            </a:pPr>
            <a:r>
              <a:rPr lang="zh-CN" altLang="en-US" sz="2400" spc="3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定义：</a:t>
            </a:r>
            <a:r>
              <a:rPr sz="4200" b="1" spc="52" baseline="-1984" dirty="0" smtClean="0">
                <a:latin typeface="Times New Roman"/>
                <a:cs typeface="Times New Roman"/>
              </a:rPr>
              <a:t>A</a:t>
            </a:r>
            <a:r>
              <a:rPr sz="4200" b="1" spc="52" baseline="-1984" dirty="0">
                <a:latin typeface="Arial"/>
                <a:cs typeface="Arial"/>
              </a:rPr>
              <a:t>’ </a:t>
            </a:r>
            <a:r>
              <a:rPr sz="4200" baseline="-1984" dirty="0">
                <a:latin typeface="Times New Roman"/>
                <a:cs typeface="Times New Roman"/>
              </a:rPr>
              <a:t>= –[</a:t>
            </a:r>
            <a:r>
              <a:rPr sz="4200" b="1" baseline="-1984" dirty="0">
                <a:latin typeface="Times New Roman"/>
                <a:cs typeface="Times New Roman"/>
              </a:rPr>
              <a:t>b</a:t>
            </a:r>
            <a:r>
              <a:rPr sz="2775" baseline="-24024" dirty="0">
                <a:latin typeface="Arial"/>
                <a:cs typeface="Arial"/>
              </a:rPr>
              <a:t>×</a:t>
            </a:r>
            <a:r>
              <a:rPr sz="4200" baseline="-1984" dirty="0">
                <a:latin typeface="Times New Roman"/>
                <a:cs typeface="Times New Roman"/>
              </a:rPr>
              <a:t>]</a:t>
            </a:r>
            <a:r>
              <a:rPr sz="4200" spc="-195" baseline="-1984" dirty="0">
                <a:latin typeface="Times New Roman"/>
                <a:cs typeface="Times New Roman"/>
              </a:rPr>
              <a:t> </a:t>
            </a:r>
            <a:r>
              <a:rPr sz="4200" b="1" baseline="-1984" dirty="0" smtClean="0">
                <a:latin typeface="Times New Roman"/>
                <a:cs typeface="Times New Roman"/>
              </a:rPr>
              <a:t>F</a:t>
            </a:r>
            <a:endParaRPr lang="en-US" sz="4200" b="1" baseline="-1984" dirty="0" smtClean="0">
              <a:latin typeface="Times New Roman"/>
              <a:cs typeface="Times New Roman"/>
            </a:endParaRPr>
          </a:p>
          <a:p>
            <a:pPr marL="602615" indent="-342900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tabLst>
                <a:tab pos="602615" algn="l"/>
                <a:tab pos="603250" algn="l"/>
              </a:tabLst>
            </a:pPr>
            <a:r>
              <a:rPr lang="zh-CN" altLang="en-US" sz="2400" spc="-22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让我们验证 </a:t>
            </a:r>
            <a:r>
              <a:rPr sz="2400" spc="-22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sz="4125" spc="75" baseline="3030" dirty="0" smtClean="0">
                <a:latin typeface="Times New Roman"/>
                <a:cs typeface="Times New Roman"/>
              </a:rPr>
              <a:t>[</a:t>
            </a:r>
            <a:r>
              <a:rPr sz="4125" b="1" spc="75" baseline="3030" dirty="0" smtClean="0">
                <a:latin typeface="Times New Roman"/>
                <a:cs typeface="Times New Roman"/>
              </a:rPr>
              <a:t>b</a:t>
            </a:r>
            <a:r>
              <a:rPr sz="2400" spc="75" baseline="-19097" dirty="0" smtClean="0">
                <a:latin typeface="Symbol"/>
                <a:cs typeface="Symbol"/>
              </a:rPr>
              <a:t></a:t>
            </a:r>
            <a:r>
              <a:rPr sz="4125" spc="75" baseline="3030" dirty="0" smtClean="0">
                <a:latin typeface="Times New Roman"/>
                <a:cs typeface="Times New Roman"/>
              </a:rPr>
              <a:t>]</a:t>
            </a:r>
            <a:r>
              <a:rPr sz="4125" b="1" spc="75" baseline="3030" dirty="0" smtClean="0">
                <a:latin typeface="Times New Roman"/>
                <a:cs typeface="Times New Roman"/>
              </a:rPr>
              <a:t>A</a:t>
            </a:r>
            <a:r>
              <a:rPr sz="4125" spc="75" baseline="3030" dirty="0" smtClean="0">
                <a:latin typeface="Times New Roman"/>
                <a:cs typeface="Times New Roman"/>
              </a:rPr>
              <a:t>'</a:t>
            </a:r>
            <a:r>
              <a:rPr lang="en-US" sz="4125" spc="75" baseline="3030" dirty="0">
                <a:latin typeface="Times New Roman"/>
                <a:cs typeface="Times New Roman"/>
              </a:rPr>
              <a:t> </a:t>
            </a:r>
            <a:r>
              <a:rPr lang="zh-CN" altLang="en-US" sz="3600" spc="75" baseline="2314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等于</a:t>
            </a:r>
            <a:r>
              <a:rPr sz="3600" spc="75" baseline="2314" dirty="0" smtClean="0">
                <a:latin typeface="Arial Unicode MS"/>
                <a:cs typeface="Arial Unicode MS"/>
              </a:rPr>
              <a:t> </a:t>
            </a:r>
            <a:r>
              <a:rPr sz="3600" b="1" baseline="2314" dirty="0" smtClean="0">
                <a:latin typeface="Times New Roman"/>
                <a:cs typeface="Times New Roman"/>
              </a:rPr>
              <a:t>F</a:t>
            </a:r>
            <a:r>
              <a:rPr sz="3600" b="1" spc="112" baseline="2314" dirty="0" smtClean="0">
                <a:latin typeface="Times New Roman"/>
                <a:cs typeface="Times New Roman"/>
              </a:rPr>
              <a:t> </a:t>
            </a:r>
            <a:r>
              <a:rPr sz="3600" baseline="2314" dirty="0" smtClean="0">
                <a:latin typeface="Times New Roman"/>
                <a:cs typeface="Times New Roman"/>
              </a:rPr>
              <a:t>:</a:t>
            </a:r>
          </a:p>
          <a:p>
            <a:pPr marL="12700">
              <a:lnSpc>
                <a:spcPts val="2070"/>
              </a:lnSpc>
              <a:spcBef>
                <a:spcPts val="2645"/>
              </a:spcBef>
            </a:pPr>
            <a:r>
              <a:rPr lang="zh-CN" altLang="en-US" sz="2400" spc="37" baseline="-2777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显然：</a:t>
            </a:r>
            <a:endParaRPr sz="2400" baseline="2525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  <a:p>
            <a:pPr marL="1263650">
              <a:lnSpc>
                <a:spcPts val="930"/>
              </a:lnSpc>
              <a:tabLst>
                <a:tab pos="2395220" algn="l"/>
                <a:tab pos="2865120" algn="l"/>
              </a:tabLst>
            </a:pPr>
            <a:r>
              <a:rPr sz="1250" spc="0" dirty="0">
                <a:latin typeface="Times New Roman"/>
                <a:cs typeface="Times New Roman"/>
              </a:rPr>
              <a:t>	</a:t>
            </a:r>
            <a:endParaRPr sz="1250" dirty="0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193540" y="1257279"/>
            <a:ext cx="842010" cy="819785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R="66040" algn="r">
              <a:lnSpc>
                <a:spcPct val="100000"/>
              </a:lnSpc>
              <a:spcBef>
                <a:spcPts val="1090"/>
              </a:spcBef>
            </a:pPr>
            <a:endParaRPr lang="en-US" sz="1800" spc="25" dirty="0" smtClean="0">
              <a:latin typeface="Symbol"/>
              <a:cs typeface="Symbol"/>
            </a:endParaRPr>
          </a:p>
          <a:p>
            <a:pPr marR="5080" algn="r">
              <a:lnSpc>
                <a:spcPct val="100000"/>
              </a:lnSpc>
              <a:spcBef>
                <a:spcPts val="940"/>
              </a:spcBef>
            </a:pPr>
            <a:r>
              <a:rPr sz="1800" spc="1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[</a:t>
            </a: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Eq.</a:t>
            </a:r>
            <a:r>
              <a:rPr sz="1800" spc="-4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25" dirty="0">
                <a:solidFill>
                  <a:srgbClr val="FF0000"/>
                </a:solidFill>
                <a:latin typeface="Arial Unicode MS"/>
                <a:cs typeface="Arial Unicode MS"/>
              </a:rPr>
              <a:t>11]</a:t>
            </a:r>
            <a:endParaRPr sz="1800" dirty="0">
              <a:latin typeface="Arial Unicode MS"/>
              <a:cs typeface="Arial Unicode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5940" y="4973320"/>
            <a:ext cx="36360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  <a:tab pos="1231265" algn="l"/>
              </a:tabLst>
            </a:pPr>
            <a:r>
              <a:rPr lang="zh-CN" altLang="en-US" sz="2400" spc="-22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因此，</a:t>
            </a:r>
            <a:r>
              <a:rPr sz="2400" spc="-157" baseline="-4629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	</a:t>
            </a:r>
            <a:r>
              <a:rPr sz="2800" b="1" dirty="0">
                <a:latin typeface="Times New Roman"/>
                <a:cs typeface="Times New Roman"/>
              </a:rPr>
              <a:t>A = A</a:t>
            </a:r>
            <a:r>
              <a:rPr sz="2800" b="1" dirty="0">
                <a:latin typeface="Arial"/>
                <a:cs typeface="Arial"/>
              </a:rPr>
              <a:t>’ </a:t>
            </a:r>
            <a:r>
              <a:rPr sz="2800" dirty="0">
                <a:latin typeface="Times New Roman"/>
                <a:cs typeface="Times New Roman"/>
              </a:rPr>
              <a:t>= –[</a:t>
            </a:r>
            <a:r>
              <a:rPr sz="2800" b="1" dirty="0">
                <a:latin typeface="Times New Roman"/>
                <a:cs typeface="Times New Roman"/>
              </a:rPr>
              <a:t>b</a:t>
            </a:r>
            <a:r>
              <a:rPr sz="2775" baseline="-19519" dirty="0">
                <a:latin typeface="Arial"/>
                <a:cs typeface="Arial"/>
              </a:rPr>
              <a:t>×</a:t>
            </a:r>
            <a:r>
              <a:rPr sz="2800" dirty="0">
                <a:latin typeface="Times New Roman"/>
                <a:cs typeface="Times New Roman"/>
              </a:rPr>
              <a:t>]</a:t>
            </a:r>
            <a:r>
              <a:rPr sz="2800" spc="-47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F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774940" y="4825174"/>
            <a:ext cx="859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3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75" dirty="0">
                <a:solidFill>
                  <a:srgbClr val="FF0000"/>
                </a:solidFill>
                <a:latin typeface="Arial Unicode MS"/>
                <a:cs typeface="Arial Unicode MS"/>
              </a:rPr>
              <a:t>13]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31140" y="6044374"/>
            <a:ext cx="949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0000"/>
                </a:solidFill>
                <a:latin typeface="Arial Unicode MS"/>
                <a:cs typeface="Arial Unicode MS"/>
              </a:rPr>
              <a:t>[Eqs.</a:t>
            </a:r>
            <a:r>
              <a:rPr sz="1800" spc="-1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65" dirty="0">
                <a:solidFill>
                  <a:srgbClr val="FF0000"/>
                </a:solidFill>
                <a:latin typeface="Arial Unicode MS"/>
                <a:cs typeface="Arial Unicode MS"/>
              </a:rPr>
              <a:t>14]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698740" y="1091374"/>
            <a:ext cx="13487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2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65" dirty="0">
                <a:solidFill>
                  <a:srgbClr val="FF0000"/>
                </a:solidFill>
                <a:latin typeface="Arial Unicode MS"/>
                <a:cs typeface="Arial Unicode MS"/>
              </a:rPr>
              <a:t>12]</a:t>
            </a:r>
            <a:endParaRPr sz="1800">
              <a:latin typeface="Arial Unicode MS"/>
              <a:cs typeface="Arial Unicode MS"/>
            </a:endParaRPr>
          </a:p>
          <a:p>
            <a:pPr marL="168910">
              <a:lnSpc>
                <a:spcPct val="100000"/>
              </a:lnSpc>
              <a:spcBef>
                <a:spcPts val="144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2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 Unicode MS"/>
                <a:cs typeface="Arial Unicode MS"/>
              </a:rPr>
              <a:t>12-bis]</a:t>
            </a:r>
            <a:endParaRPr sz="1800">
              <a:latin typeface="Arial Unicode MS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181100" y="4283034"/>
                <a:ext cx="7644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𝐹</m:t>
                      </m:r>
                      <m:r>
                        <a:rPr lang="en-US" altLang="zh-CN" b="0" i="1" smtClean="0">
                          <a:latin typeface="Cambria Math"/>
                        </a:rPr>
                        <m:t>=−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𝑏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/>
                            </a:rPr>
                            <m:t>𝐼</m:t>
                          </m:r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𝐹</m:t>
                      </m:r>
                      <m:r>
                        <a:rPr lang="en-US" altLang="zh-CN" b="0" i="1" smtClean="0">
                          <a:latin typeface="Cambria Math"/>
                        </a:rPr>
                        <m:t>=−</m:t>
                      </m:r>
                      <m:r>
                        <a:rPr lang="en-US" altLang="zh-CN" b="0" i="1" smtClean="0">
                          <a:latin typeface="Cambria Math"/>
                        </a:rPr>
                        <m:t>𝑏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𝑏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/>
                        </a:rPr>
                        <m:t>𝐹</m:t>
                      </m:r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/>
                        </a:rPr>
                        <m:t>𝐹</m:t>
                      </m:r>
                      <m:r>
                        <a:rPr lang="en-US" altLang="zh-CN" b="0" i="1" smtClean="0">
                          <a:latin typeface="Cambria Math"/>
                        </a:rPr>
                        <m:t>=0+1∙</m:t>
                      </m:r>
                      <m:r>
                        <a:rPr lang="en-US" altLang="zh-CN" b="0" i="1" smtClean="0">
                          <a:latin typeface="Cambria Math"/>
                          <a:ea typeface="Cambria Math"/>
                        </a:rPr>
                        <m:t>𝐹</m:t>
                      </m:r>
                      <m:r>
                        <a:rPr lang="en-US" altLang="zh-CN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/>
                          <a:ea typeface="Cambria Math"/>
                        </a:rPr>
                        <m:t>𝐹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100" y="4283034"/>
                <a:ext cx="7644016" cy="3693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925400" y="5898425"/>
                <a:ext cx="1947969" cy="471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=[  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𝐼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 0  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400" y="5898425"/>
                <a:ext cx="1947969" cy="471347"/>
              </a:xfrm>
              <a:prstGeom prst="rect">
                <a:avLst/>
              </a:prstGeom>
              <a:blipFill rotWithShape="1">
                <a:blip r:embed="rId3"/>
                <a:stretch>
                  <a:fillRect t="-6494" r="-627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428839" y="5898426"/>
                <a:ext cx="2515625" cy="471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=[−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𝐹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 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839" y="5898426"/>
                <a:ext cx="2515625" cy="471347"/>
              </a:xfrm>
              <a:prstGeom prst="rect">
                <a:avLst/>
              </a:prstGeom>
              <a:blipFill rotWithShape="1">
                <a:blip r:embed="rId4"/>
                <a:stretch>
                  <a:fillRect t="-6494" r="-485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105489" y="1117541"/>
                <a:ext cx="1487587" cy="7155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𝐹𝑏</m:t>
                                </m:r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𝐹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89" y="1117541"/>
                <a:ext cx="1487587" cy="71551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709585" y="1143951"/>
                <a:ext cx="18099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𝐹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585" y="1143951"/>
                <a:ext cx="1809919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98324" y="1208224"/>
                <a:ext cx="18205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sz="2800" i="1">
                              <a:latin typeface="Cambria Math"/>
                            </a:rPr>
                            <m:t>′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𝐹𝑥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324" y="1208224"/>
                <a:ext cx="1820563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3858" y="160020"/>
            <a:ext cx="34607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dirty="0" smtClean="0">
                <a:latin typeface="Calibri"/>
                <a:cs typeface="Calibri"/>
              </a:rPr>
              <a:t>b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的解释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93540" y="1257279"/>
            <a:ext cx="842010" cy="819785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R="66040" algn="r">
              <a:lnSpc>
                <a:spcPct val="100000"/>
              </a:lnSpc>
              <a:spcBef>
                <a:spcPts val="1090"/>
              </a:spcBef>
            </a:pPr>
            <a:endParaRPr sz="1800" dirty="0">
              <a:latin typeface="Symbol"/>
              <a:cs typeface="Symbol"/>
            </a:endParaRPr>
          </a:p>
          <a:p>
            <a:pPr marR="5080" algn="r">
              <a:lnSpc>
                <a:spcPct val="100000"/>
              </a:lnSpc>
              <a:spcBef>
                <a:spcPts val="94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4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25" dirty="0">
                <a:solidFill>
                  <a:srgbClr val="FF0000"/>
                </a:solidFill>
                <a:latin typeface="Arial Unicode MS"/>
                <a:cs typeface="Arial Unicode MS"/>
              </a:rPr>
              <a:t>11]</a:t>
            </a:r>
            <a:endParaRPr sz="1800" dirty="0">
              <a:latin typeface="Arial Unicode MS"/>
              <a:cs typeface="Arial Unicode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55340" y="3436620"/>
            <a:ext cx="18669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 smtClean="0">
                <a:latin typeface="Calibri"/>
                <a:cs typeface="Calibri"/>
              </a:rPr>
              <a:t>b</a:t>
            </a:r>
            <a:r>
              <a:rPr lang="zh-CN" altLang="en-US" sz="2400" spc="-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是什么</a:t>
            </a:r>
            <a:r>
              <a:rPr sz="2400" spc="-5" dirty="0" smtClean="0">
                <a:latin typeface="Calibri"/>
                <a:cs typeface="Calibri"/>
              </a:rPr>
              <a:t>??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98740" y="1091374"/>
            <a:ext cx="13487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2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65" dirty="0">
                <a:solidFill>
                  <a:srgbClr val="FF0000"/>
                </a:solidFill>
                <a:latin typeface="Arial Unicode MS"/>
                <a:cs typeface="Arial Unicode MS"/>
              </a:rPr>
              <a:t>12]</a:t>
            </a:r>
            <a:endParaRPr sz="1800">
              <a:latin typeface="Arial Unicode MS"/>
              <a:cs typeface="Arial Unicode MS"/>
            </a:endParaRPr>
          </a:p>
          <a:p>
            <a:pPr marL="168910">
              <a:lnSpc>
                <a:spcPct val="100000"/>
              </a:lnSpc>
              <a:spcBef>
                <a:spcPts val="144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2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 Unicode MS"/>
                <a:cs typeface="Arial Unicode MS"/>
              </a:rPr>
              <a:t>12-bis]</a:t>
            </a:r>
            <a:endParaRPr sz="1800">
              <a:latin typeface="Arial Unicode MS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096000" y="1109187"/>
                <a:ext cx="1487587" cy="7155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/>
                                  </a:rPr>
                                  <m:t>𝐹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𝑏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𝐹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109187"/>
                <a:ext cx="1487587" cy="71551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709583" y="1075242"/>
                <a:ext cx="18099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𝐹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583" y="1075242"/>
                <a:ext cx="1809919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219200" y="1075242"/>
                <a:ext cx="18205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sz="2800" i="1">
                              <a:latin typeface="Cambria Math"/>
                            </a:rPr>
                            <m:t>′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𝐹𝑥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075242"/>
                <a:ext cx="1820563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8539" y="231965"/>
            <a:ext cx="474408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5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极几何约束</a:t>
            </a:r>
            <a:r>
              <a:rPr spc="-5" dirty="0" smtClean="0">
                <a:latin typeface="黑体" panose="02010609060101010101" pitchFamily="49" charset="-122"/>
                <a:ea typeface="黑体" panose="02010609060101010101" pitchFamily="49" charset="-122"/>
              </a:rPr>
              <a:t>[</a:t>
            </a:r>
            <a:r>
              <a:rPr lang="zh-CN" altLang="en-US" spc="-5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spc="-5" dirty="0" smtClean="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pc="-5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讲</a:t>
            </a:r>
            <a:r>
              <a:rPr spc="-5" dirty="0" smtClean="0">
                <a:latin typeface="黑体" panose="02010609060101010101" pitchFamily="49" charset="-122"/>
                <a:ea typeface="黑体" panose="02010609060101010101" pitchFamily="49" charset="-122"/>
              </a:rPr>
              <a:t>]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1855787" y="1058545"/>
            <a:ext cx="5163821" cy="3315335"/>
            <a:chOff x="1855787" y="1058545"/>
            <a:chExt cx="5163821" cy="3315335"/>
          </a:xfrm>
        </p:grpSpPr>
        <p:sp>
          <p:nvSpPr>
            <p:cNvPr id="3" name="object 3"/>
            <p:cNvSpPr/>
            <p:nvPr/>
          </p:nvSpPr>
          <p:spPr>
            <a:xfrm>
              <a:off x="1914525" y="1654175"/>
              <a:ext cx="4885055" cy="2317750"/>
            </a:xfrm>
            <a:custGeom>
              <a:avLst/>
              <a:gdLst/>
              <a:ahLst/>
              <a:cxnLst/>
              <a:rect l="l" t="t" r="r" b="b"/>
              <a:pathLst>
                <a:path w="4885055" h="2317750">
                  <a:moveTo>
                    <a:pt x="60931" y="2255108"/>
                  </a:moveTo>
                  <a:lnTo>
                    <a:pt x="0" y="2255108"/>
                  </a:lnTo>
                  <a:lnTo>
                    <a:pt x="0" y="2317750"/>
                  </a:lnTo>
                  <a:lnTo>
                    <a:pt x="60931" y="2255108"/>
                  </a:lnTo>
                  <a:close/>
                </a:path>
                <a:path w="4885055" h="2317750">
                  <a:moveTo>
                    <a:pt x="2254493" y="0"/>
                  </a:moveTo>
                  <a:lnTo>
                    <a:pt x="60931" y="2255108"/>
                  </a:lnTo>
                  <a:lnTo>
                    <a:pt x="4884737" y="2255108"/>
                  </a:lnTo>
                  <a:lnTo>
                    <a:pt x="2254493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914525" y="1654175"/>
              <a:ext cx="4885055" cy="2317750"/>
            </a:xfrm>
            <a:custGeom>
              <a:avLst/>
              <a:gdLst/>
              <a:ahLst/>
              <a:cxnLst/>
              <a:rect l="l" t="t" r="r" b="b"/>
              <a:pathLst>
                <a:path w="4885055" h="2317750">
                  <a:moveTo>
                    <a:pt x="0" y="2317750"/>
                  </a:moveTo>
                  <a:lnTo>
                    <a:pt x="2254494" y="0"/>
                  </a:lnTo>
                  <a:lnTo>
                    <a:pt x="4884737" y="2255108"/>
                  </a:lnTo>
                  <a:lnTo>
                    <a:pt x="0" y="225510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682877" y="2295062"/>
              <a:ext cx="1786889" cy="1856739"/>
            </a:xfrm>
            <a:custGeom>
              <a:avLst/>
              <a:gdLst/>
              <a:ahLst/>
              <a:cxnLst/>
              <a:rect l="l" t="t" r="r" b="b"/>
              <a:pathLst>
                <a:path w="1786889" h="1856739">
                  <a:moveTo>
                    <a:pt x="1612375" y="0"/>
                  </a:moveTo>
                  <a:lnTo>
                    <a:pt x="0" y="643986"/>
                  </a:lnTo>
                  <a:lnTo>
                    <a:pt x="174057" y="1856713"/>
                  </a:lnTo>
                  <a:lnTo>
                    <a:pt x="1786432" y="1212726"/>
                  </a:lnTo>
                  <a:lnTo>
                    <a:pt x="16123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82877" y="2295062"/>
              <a:ext cx="1786889" cy="1856739"/>
            </a:xfrm>
            <a:custGeom>
              <a:avLst/>
              <a:gdLst/>
              <a:ahLst/>
              <a:cxnLst/>
              <a:rect l="l" t="t" r="r" b="b"/>
              <a:pathLst>
                <a:path w="1786889" h="1856739">
                  <a:moveTo>
                    <a:pt x="1612375" y="0"/>
                  </a:moveTo>
                  <a:lnTo>
                    <a:pt x="0" y="643986"/>
                  </a:lnTo>
                  <a:lnTo>
                    <a:pt x="174057" y="1856713"/>
                  </a:lnTo>
                  <a:lnTo>
                    <a:pt x="1786433" y="1212726"/>
                  </a:lnTo>
                  <a:lnTo>
                    <a:pt x="1612375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05200" y="1143000"/>
              <a:ext cx="1866264" cy="1527810"/>
            </a:xfrm>
            <a:custGeom>
              <a:avLst/>
              <a:gdLst/>
              <a:ahLst/>
              <a:cxnLst/>
              <a:rect l="l" t="t" r="r" b="b"/>
              <a:pathLst>
                <a:path w="1866264" h="1527810">
                  <a:moveTo>
                    <a:pt x="148593" y="96654"/>
                  </a:moveTo>
                  <a:lnTo>
                    <a:pt x="88325" y="96654"/>
                  </a:lnTo>
                  <a:lnTo>
                    <a:pt x="1842156" y="1527648"/>
                  </a:lnTo>
                  <a:lnTo>
                    <a:pt x="1866243" y="1498127"/>
                  </a:lnTo>
                  <a:lnTo>
                    <a:pt x="148593" y="96654"/>
                  </a:lnTo>
                  <a:close/>
                </a:path>
                <a:path w="1866264" h="1527810">
                  <a:moveTo>
                    <a:pt x="0" y="0"/>
                  </a:moveTo>
                  <a:lnTo>
                    <a:pt x="87386" y="194233"/>
                  </a:lnTo>
                  <a:lnTo>
                    <a:pt x="88325" y="96654"/>
                  </a:lnTo>
                  <a:lnTo>
                    <a:pt x="148593" y="96654"/>
                  </a:lnTo>
                  <a:lnTo>
                    <a:pt x="112412" y="67133"/>
                  </a:lnTo>
                  <a:lnTo>
                    <a:pt x="207817" y="466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03562" y="1738312"/>
              <a:ext cx="987425" cy="981075"/>
            </a:xfrm>
            <a:custGeom>
              <a:avLst/>
              <a:gdLst/>
              <a:ahLst/>
              <a:cxnLst/>
              <a:rect l="l" t="t" r="r" b="b"/>
              <a:pathLst>
                <a:path w="987425" h="981075">
                  <a:moveTo>
                    <a:pt x="0" y="981075"/>
                  </a:moveTo>
                  <a:lnTo>
                    <a:pt x="987425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82526" y="1227137"/>
              <a:ext cx="435609" cy="422275"/>
            </a:xfrm>
            <a:custGeom>
              <a:avLst/>
              <a:gdLst/>
              <a:ahLst/>
              <a:cxnLst/>
              <a:rect l="l" t="t" r="r" b="b"/>
              <a:pathLst>
                <a:path w="435610" h="422275">
                  <a:moveTo>
                    <a:pt x="435510" y="0"/>
                  </a:moveTo>
                  <a:lnTo>
                    <a:pt x="232326" y="63865"/>
                  </a:lnTo>
                  <a:lnTo>
                    <a:pt x="329114" y="76309"/>
                  </a:lnTo>
                  <a:lnTo>
                    <a:pt x="0" y="394288"/>
                  </a:lnTo>
                  <a:lnTo>
                    <a:pt x="26473" y="421688"/>
                  </a:lnTo>
                  <a:lnTo>
                    <a:pt x="355587" y="103709"/>
                  </a:lnTo>
                  <a:lnTo>
                    <a:pt x="398947" y="103709"/>
                  </a:lnTo>
                  <a:lnTo>
                    <a:pt x="435510" y="0"/>
                  </a:lnTo>
                  <a:close/>
                </a:path>
                <a:path w="435610" h="422275">
                  <a:moveTo>
                    <a:pt x="398947" y="103709"/>
                  </a:moveTo>
                  <a:lnTo>
                    <a:pt x="355587" y="103709"/>
                  </a:lnTo>
                  <a:lnTo>
                    <a:pt x="364693" y="200867"/>
                  </a:lnTo>
                  <a:lnTo>
                    <a:pt x="398947" y="1037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2047239" y="3982720"/>
              <a:ext cx="42418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275" dirty="0">
                  <a:latin typeface="Arial Unicode MS"/>
                  <a:cs typeface="Arial Unicode MS"/>
                </a:rPr>
                <a:t>O</a:t>
              </a:r>
              <a:r>
                <a:rPr sz="2400" spc="135" baseline="-19097" dirty="0">
                  <a:latin typeface="Arial Unicode MS"/>
                  <a:cs typeface="Arial Unicode MS"/>
                </a:rPr>
                <a:t>1</a:t>
              </a:r>
              <a:endParaRPr sz="2400" baseline="-19097">
                <a:latin typeface="Arial Unicode MS"/>
                <a:cs typeface="Arial Unicode MS"/>
              </a:endParaRPr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6595428" y="3954145"/>
              <a:ext cx="42418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275" dirty="0">
                  <a:latin typeface="Arial Unicode MS"/>
                  <a:cs typeface="Arial Unicode MS"/>
                </a:rPr>
                <a:t>O</a:t>
              </a:r>
              <a:r>
                <a:rPr sz="2400" spc="135" baseline="-19097" dirty="0">
                  <a:latin typeface="Arial Unicode MS"/>
                  <a:cs typeface="Arial Unicode MS"/>
                </a:rPr>
                <a:t>2</a:t>
              </a:r>
              <a:endParaRPr sz="2400" baseline="-19097">
                <a:latin typeface="Arial Unicode MS"/>
                <a:cs typeface="Arial Unicode MS"/>
              </a:endParaRPr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5806440" y="2611120"/>
              <a:ext cx="32067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125" dirty="0">
                  <a:latin typeface="Arial Unicode MS"/>
                  <a:cs typeface="Arial Unicode MS"/>
                </a:rPr>
                <a:t>x</a:t>
              </a:r>
              <a:r>
                <a:rPr sz="2400" spc="135" baseline="-19097" dirty="0">
                  <a:latin typeface="Arial Unicode MS"/>
                  <a:cs typeface="Arial Unicode MS"/>
                </a:rPr>
                <a:t>2</a:t>
              </a:r>
              <a:endParaRPr sz="2400" baseline="-19097">
                <a:latin typeface="Arial Unicode MS"/>
                <a:cs typeface="Arial Unicode M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4011612" y="1558925"/>
              <a:ext cx="220662" cy="22066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11612" y="1558925"/>
              <a:ext cx="220979" cy="220979"/>
            </a:xfrm>
            <a:custGeom>
              <a:avLst/>
              <a:gdLst/>
              <a:ahLst/>
              <a:cxnLst/>
              <a:rect l="l" t="t" r="r" b="b"/>
              <a:pathLst>
                <a:path w="220979" h="220980">
                  <a:moveTo>
                    <a:pt x="0" y="110331"/>
                  </a:moveTo>
                  <a:lnTo>
                    <a:pt x="8670" y="67385"/>
                  </a:lnTo>
                  <a:lnTo>
                    <a:pt x="32315" y="32315"/>
                  </a:lnTo>
                  <a:lnTo>
                    <a:pt x="67385" y="8670"/>
                  </a:lnTo>
                  <a:lnTo>
                    <a:pt x="110331" y="0"/>
                  </a:lnTo>
                  <a:lnTo>
                    <a:pt x="153276" y="8670"/>
                  </a:lnTo>
                  <a:lnTo>
                    <a:pt x="188346" y="32315"/>
                  </a:lnTo>
                  <a:lnTo>
                    <a:pt x="211991" y="67385"/>
                  </a:lnTo>
                  <a:lnTo>
                    <a:pt x="220662" y="110331"/>
                  </a:lnTo>
                  <a:lnTo>
                    <a:pt x="211991" y="153277"/>
                  </a:lnTo>
                  <a:lnTo>
                    <a:pt x="188346" y="188347"/>
                  </a:lnTo>
                  <a:lnTo>
                    <a:pt x="153276" y="211992"/>
                  </a:lnTo>
                  <a:lnTo>
                    <a:pt x="110331" y="220663"/>
                  </a:lnTo>
                  <a:lnTo>
                    <a:pt x="67385" y="211992"/>
                  </a:lnTo>
                  <a:lnTo>
                    <a:pt x="32315" y="188347"/>
                  </a:lnTo>
                  <a:lnTo>
                    <a:pt x="8670" y="153277"/>
                  </a:lnTo>
                  <a:lnTo>
                    <a:pt x="0" y="110331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4061778" y="1058545"/>
              <a:ext cx="245110" cy="4521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800" spc="-140" dirty="0">
                  <a:latin typeface="Arial Unicode MS"/>
                  <a:cs typeface="Arial Unicode MS"/>
                </a:rPr>
                <a:t>X</a:t>
              </a:r>
              <a:endParaRPr sz="2800">
                <a:latin typeface="Arial Unicode MS"/>
                <a:cs typeface="Arial Unicode M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3995737" y="1549400"/>
              <a:ext cx="220662" cy="22066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995737" y="1549400"/>
              <a:ext cx="220979" cy="220979"/>
            </a:xfrm>
            <a:custGeom>
              <a:avLst/>
              <a:gdLst/>
              <a:ahLst/>
              <a:cxnLst/>
              <a:rect l="l" t="t" r="r" b="b"/>
              <a:pathLst>
                <a:path w="220979" h="220980">
                  <a:moveTo>
                    <a:pt x="0" y="110331"/>
                  </a:moveTo>
                  <a:lnTo>
                    <a:pt x="8670" y="67385"/>
                  </a:lnTo>
                  <a:lnTo>
                    <a:pt x="32315" y="32315"/>
                  </a:lnTo>
                  <a:lnTo>
                    <a:pt x="67385" y="8670"/>
                  </a:lnTo>
                  <a:lnTo>
                    <a:pt x="110331" y="0"/>
                  </a:lnTo>
                  <a:lnTo>
                    <a:pt x="153276" y="8670"/>
                  </a:lnTo>
                  <a:lnTo>
                    <a:pt x="188346" y="32315"/>
                  </a:lnTo>
                  <a:lnTo>
                    <a:pt x="211991" y="67385"/>
                  </a:lnTo>
                  <a:lnTo>
                    <a:pt x="220662" y="110331"/>
                  </a:lnTo>
                  <a:lnTo>
                    <a:pt x="211991" y="153277"/>
                  </a:lnTo>
                  <a:lnTo>
                    <a:pt x="188346" y="188347"/>
                  </a:lnTo>
                  <a:lnTo>
                    <a:pt x="153276" y="211992"/>
                  </a:lnTo>
                  <a:lnTo>
                    <a:pt x="110331" y="220663"/>
                  </a:lnTo>
                  <a:lnTo>
                    <a:pt x="67385" y="211992"/>
                  </a:lnTo>
                  <a:lnTo>
                    <a:pt x="32315" y="188347"/>
                  </a:lnTo>
                  <a:lnTo>
                    <a:pt x="8670" y="153277"/>
                  </a:lnTo>
                  <a:lnTo>
                    <a:pt x="0" y="110331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63762" y="2468562"/>
              <a:ext cx="1687830" cy="1633855"/>
            </a:xfrm>
            <a:custGeom>
              <a:avLst/>
              <a:gdLst/>
              <a:ahLst/>
              <a:cxnLst/>
              <a:rect l="l" t="t" r="r" b="b"/>
              <a:pathLst>
                <a:path w="1687829" h="1633854">
                  <a:moveTo>
                    <a:pt x="0" y="0"/>
                  </a:moveTo>
                  <a:lnTo>
                    <a:pt x="0" y="1225153"/>
                  </a:lnTo>
                  <a:lnTo>
                    <a:pt x="1687512" y="1633537"/>
                  </a:lnTo>
                  <a:lnTo>
                    <a:pt x="1687512" y="4083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63762" y="2468562"/>
              <a:ext cx="1687830" cy="1633855"/>
            </a:xfrm>
            <a:custGeom>
              <a:avLst/>
              <a:gdLst/>
              <a:ahLst/>
              <a:cxnLst/>
              <a:rect l="l" t="t" r="r" b="b"/>
              <a:pathLst>
                <a:path w="1687829" h="1633854">
                  <a:moveTo>
                    <a:pt x="0" y="0"/>
                  </a:moveTo>
                  <a:lnTo>
                    <a:pt x="1687512" y="408384"/>
                  </a:lnTo>
                  <a:lnTo>
                    <a:pt x="1687512" y="1633538"/>
                  </a:lnTo>
                  <a:lnTo>
                    <a:pt x="0" y="122515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2493328" y="2534920"/>
              <a:ext cx="32067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125" dirty="0">
                  <a:latin typeface="Arial Unicode MS"/>
                  <a:cs typeface="Arial Unicode MS"/>
                </a:rPr>
                <a:t>x</a:t>
              </a:r>
              <a:r>
                <a:rPr sz="2400" spc="135" baseline="-19097" dirty="0">
                  <a:latin typeface="Arial Unicode MS"/>
                  <a:cs typeface="Arial Unicode MS"/>
                </a:rPr>
                <a:t>1</a:t>
              </a:r>
              <a:endParaRPr sz="2400" baseline="-19097">
                <a:latin typeface="Arial Unicode MS"/>
                <a:cs typeface="Arial Unicode M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1977143" y="2844800"/>
              <a:ext cx="1628139" cy="1065530"/>
            </a:xfrm>
            <a:custGeom>
              <a:avLst/>
              <a:gdLst/>
              <a:ahLst/>
              <a:cxnLst/>
              <a:rect l="l" t="t" r="r" b="b"/>
              <a:pathLst>
                <a:path w="1628139" h="1065529">
                  <a:moveTo>
                    <a:pt x="1001887" y="0"/>
                  </a:moveTo>
                  <a:lnTo>
                    <a:pt x="0" y="1065212"/>
                  </a:lnTo>
                  <a:lnTo>
                    <a:pt x="1628068" y="1065212"/>
                  </a:lnTo>
                  <a:lnTo>
                    <a:pt x="1001887" y="0"/>
                  </a:lnTo>
                  <a:close/>
                </a:path>
              </a:pathLst>
            </a:custGeom>
            <a:solidFill>
              <a:srgbClr val="C0C0C0">
                <a:alpha val="4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14525" y="2844800"/>
              <a:ext cx="1691005" cy="1065530"/>
            </a:xfrm>
            <a:custGeom>
              <a:avLst/>
              <a:gdLst/>
              <a:ahLst/>
              <a:cxnLst/>
              <a:rect l="l" t="t" r="r" b="b"/>
              <a:pathLst>
                <a:path w="1691004" h="1065529">
                  <a:moveTo>
                    <a:pt x="62618" y="1065213"/>
                  </a:moveTo>
                  <a:lnTo>
                    <a:pt x="1064507" y="0"/>
                  </a:lnTo>
                  <a:lnTo>
                    <a:pt x="1690687" y="1065213"/>
                  </a:lnTo>
                  <a:lnTo>
                    <a:pt x="0" y="1065213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927225" y="2860675"/>
              <a:ext cx="1056005" cy="1073150"/>
            </a:xfrm>
            <a:custGeom>
              <a:avLst/>
              <a:gdLst/>
              <a:ahLst/>
              <a:cxnLst/>
              <a:rect l="l" t="t" r="r" b="b"/>
              <a:pathLst>
                <a:path w="1056005" h="1073150">
                  <a:moveTo>
                    <a:pt x="0" y="1073150"/>
                  </a:moveTo>
                  <a:lnTo>
                    <a:pt x="1055687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170487" y="2970212"/>
              <a:ext cx="1628775" cy="939800"/>
            </a:xfrm>
            <a:custGeom>
              <a:avLst/>
              <a:gdLst/>
              <a:ahLst/>
              <a:cxnLst/>
              <a:rect l="l" t="t" r="r" b="b"/>
              <a:pathLst>
                <a:path w="1628775" h="939800">
                  <a:moveTo>
                    <a:pt x="501162" y="0"/>
                  </a:moveTo>
                  <a:lnTo>
                    <a:pt x="0" y="939800"/>
                  </a:lnTo>
                  <a:lnTo>
                    <a:pt x="1628775" y="939800"/>
                  </a:lnTo>
                  <a:lnTo>
                    <a:pt x="501162" y="0"/>
                  </a:lnTo>
                  <a:close/>
                </a:path>
              </a:pathLst>
            </a:custGeom>
            <a:solidFill>
              <a:srgbClr val="C0C0C0">
                <a:alpha val="478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170487" y="2970212"/>
              <a:ext cx="1628775" cy="939800"/>
            </a:xfrm>
            <a:custGeom>
              <a:avLst/>
              <a:gdLst/>
              <a:ahLst/>
              <a:cxnLst/>
              <a:rect l="l" t="t" r="r" b="b"/>
              <a:pathLst>
                <a:path w="1628775" h="939800">
                  <a:moveTo>
                    <a:pt x="1628775" y="939800"/>
                  </a:moveTo>
                  <a:lnTo>
                    <a:pt x="501161" y="0"/>
                  </a:lnTo>
                  <a:lnTo>
                    <a:pt x="0" y="939800"/>
                  </a:lnTo>
                  <a:lnTo>
                    <a:pt x="1628775" y="9398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672137" y="2963862"/>
              <a:ext cx="1108075" cy="919480"/>
            </a:xfrm>
            <a:custGeom>
              <a:avLst/>
              <a:gdLst/>
              <a:ahLst/>
              <a:cxnLst/>
              <a:rect l="l" t="t" r="r" b="b"/>
              <a:pathLst>
                <a:path w="1108075" h="919479">
                  <a:moveTo>
                    <a:pt x="0" y="0"/>
                  </a:moveTo>
                  <a:lnTo>
                    <a:pt x="1108075" y="919163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978150" y="2844800"/>
              <a:ext cx="627380" cy="1065530"/>
            </a:xfrm>
            <a:custGeom>
              <a:avLst/>
              <a:gdLst/>
              <a:ahLst/>
              <a:cxnLst/>
              <a:rect l="l" t="t" r="r" b="b"/>
              <a:pathLst>
                <a:path w="627379" h="1065529">
                  <a:moveTo>
                    <a:pt x="0" y="0"/>
                  </a:moveTo>
                  <a:lnTo>
                    <a:pt x="627062" y="1065213"/>
                  </a:lnTo>
                </a:path>
              </a:pathLst>
            </a:custGeom>
            <a:ln w="38100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909887" y="2790825"/>
              <a:ext cx="144462" cy="139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170487" y="2970212"/>
              <a:ext cx="501650" cy="939800"/>
            </a:xfrm>
            <a:custGeom>
              <a:avLst/>
              <a:gdLst/>
              <a:ahLst/>
              <a:cxnLst/>
              <a:rect l="l" t="t" r="r" b="b"/>
              <a:pathLst>
                <a:path w="501650" h="939800">
                  <a:moveTo>
                    <a:pt x="501650" y="0"/>
                  </a:moveTo>
                  <a:lnTo>
                    <a:pt x="0" y="939800"/>
                  </a:lnTo>
                </a:path>
              </a:pathLst>
            </a:custGeom>
            <a:ln w="38100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600700" y="2892425"/>
              <a:ext cx="144462" cy="1412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 txBox="1"/>
            <p:nvPr/>
          </p:nvSpPr>
          <p:spPr>
            <a:xfrm>
              <a:off x="3507740" y="3373120"/>
              <a:ext cx="31940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15" dirty="0">
                  <a:latin typeface="Arial Unicode MS"/>
                  <a:cs typeface="Arial Unicode MS"/>
                </a:rPr>
                <a:t>e</a:t>
              </a:r>
              <a:r>
                <a:rPr sz="2400" spc="135" baseline="-19097" dirty="0">
                  <a:latin typeface="Arial Unicode MS"/>
                  <a:cs typeface="Arial Unicode MS"/>
                </a:rPr>
                <a:t>1</a:t>
              </a:r>
              <a:endParaRPr sz="2400" baseline="-19097">
                <a:latin typeface="Arial Unicode MS"/>
                <a:cs typeface="Arial Unicode MS"/>
              </a:endParaRPr>
            </a:p>
          </p:txBody>
        </p:sp>
        <p:sp>
          <p:nvSpPr>
            <p:cNvPr id="32" name="object 32"/>
            <p:cNvSpPr txBox="1"/>
            <p:nvPr/>
          </p:nvSpPr>
          <p:spPr>
            <a:xfrm>
              <a:off x="4803140" y="3296920"/>
              <a:ext cx="31940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15" dirty="0">
                  <a:latin typeface="Arial Unicode MS"/>
                  <a:cs typeface="Arial Unicode MS"/>
                </a:rPr>
                <a:t>e</a:t>
              </a:r>
              <a:r>
                <a:rPr sz="2400" spc="135" baseline="-19097" dirty="0">
                  <a:latin typeface="Arial Unicode MS"/>
                  <a:cs typeface="Arial Unicode MS"/>
                </a:rPr>
                <a:t>2</a:t>
              </a:r>
              <a:endParaRPr sz="2400" baseline="-19097">
                <a:latin typeface="Arial Unicode MS"/>
                <a:cs typeface="Arial Unicode MS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1976437" y="3910012"/>
              <a:ext cx="1628775" cy="0"/>
            </a:xfrm>
            <a:custGeom>
              <a:avLst/>
              <a:gdLst/>
              <a:ahLst/>
              <a:cxnLst/>
              <a:rect l="l" t="t" r="r" b="b"/>
              <a:pathLst>
                <a:path w="1628775">
                  <a:moveTo>
                    <a:pt x="0" y="0"/>
                  </a:moveTo>
                  <a:lnTo>
                    <a:pt x="1628775" y="1"/>
                  </a:lnTo>
                </a:path>
              </a:pathLst>
            </a:custGeom>
            <a:ln w="381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856037" y="3910012"/>
              <a:ext cx="939800" cy="0"/>
            </a:xfrm>
            <a:custGeom>
              <a:avLst/>
              <a:gdLst/>
              <a:ahLst/>
              <a:cxnLst/>
              <a:rect l="l" t="t" r="r" b="b"/>
              <a:pathLst>
                <a:path w="939800">
                  <a:moveTo>
                    <a:pt x="0" y="0"/>
                  </a:moveTo>
                  <a:lnTo>
                    <a:pt x="939800" y="1"/>
                  </a:lnTo>
                </a:path>
              </a:pathLst>
            </a:custGeom>
            <a:ln w="381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170487" y="3910012"/>
              <a:ext cx="1567180" cy="0"/>
            </a:xfrm>
            <a:custGeom>
              <a:avLst/>
              <a:gdLst/>
              <a:ahLst/>
              <a:cxnLst/>
              <a:rect l="l" t="t" r="r" b="b"/>
              <a:pathLst>
                <a:path w="1567179">
                  <a:moveTo>
                    <a:pt x="0" y="0"/>
                  </a:moveTo>
                  <a:lnTo>
                    <a:pt x="1566862" y="1"/>
                  </a:lnTo>
                </a:path>
              </a:pathLst>
            </a:custGeom>
            <a:ln w="381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55787" y="3863975"/>
              <a:ext cx="144462" cy="1397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708775" y="3813175"/>
              <a:ext cx="144462" cy="1397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522662" y="3827462"/>
              <a:ext cx="144462" cy="139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108575" y="3787775"/>
              <a:ext cx="144462" cy="1412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459740" y="4509367"/>
            <a:ext cx="6493510" cy="22913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4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F </a:t>
            </a:r>
            <a:r>
              <a:rPr sz="2400" spc="-5" dirty="0" smtClean="0">
                <a:latin typeface="Calibri"/>
                <a:cs typeface="Calibri"/>
              </a:rPr>
              <a:t>x</a:t>
            </a:r>
            <a:r>
              <a:rPr sz="2400" spc="-7" baseline="-19097" dirty="0" smtClean="0">
                <a:latin typeface="Calibri"/>
                <a:cs typeface="Calibri"/>
              </a:rPr>
              <a:t>2 </a:t>
            </a:r>
            <a:r>
              <a:rPr sz="2400" spc="-5" dirty="0" smtClean="0">
                <a:latin typeface="Calibri"/>
                <a:cs typeface="Calibri"/>
              </a:rPr>
              <a:t> </a:t>
            </a:r>
            <a:r>
              <a:rPr lang="zh-CN" altLang="en-US" sz="2400" spc="-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是与</a:t>
            </a:r>
            <a:r>
              <a:rPr lang="zh-CN" altLang="en-US" sz="2400" spc="-5" dirty="0" smtClean="0">
                <a:latin typeface="Calibri"/>
                <a:cs typeface="Calibri"/>
              </a:rPr>
              <a:t> </a:t>
            </a:r>
            <a:r>
              <a:rPr lang="en-US" altLang="zh-CN" sz="2400" spc="-5" dirty="0" smtClean="0">
                <a:cs typeface="Calibri"/>
              </a:rPr>
              <a:t>x</a:t>
            </a:r>
            <a:r>
              <a:rPr lang="en-US" altLang="zh-CN" sz="2400" spc="-7" baseline="-19097" dirty="0" smtClean="0">
                <a:cs typeface="Calibri"/>
              </a:rPr>
              <a:t>2 </a:t>
            </a:r>
            <a:r>
              <a:rPr lang="zh-CN" altLang="en-US" sz="2400" spc="-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有关的极线</a:t>
            </a:r>
            <a:r>
              <a:rPr sz="2400" spc="-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 </a:t>
            </a:r>
            <a:r>
              <a:rPr sz="2400" spc="-5" dirty="0" smtClean="0">
                <a:latin typeface="Calibri"/>
                <a:cs typeface="Calibri"/>
              </a:rPr>
              <a:t>(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7" baseline="-19097" dirty="0">
                <a:latin typeface="Calibri"/>
                <a:cs typeface="Calibri"/>
              </a:rPr>
              <a:t>1 </a:t>
            </a:r>
            <a:r>
              <a:rPr sz="2400" dirty="0">
                <a:latin typeface="Calibri"/>
                <a:cs typeface="Calibri"/>
              </a:rPr>
              <a:t>= F 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2</a:t>
            </a:r>
            <a:r>
              <a:rPr sz="2400" spc="-5" dirty="0">
                <a:latin typeface="Calibri"/>
                <a:cs typeface="Calibri"/>
              </a:rPr>
              <a:t>) </a:t>
            </a:r>
            <a:endParaRPr lang="en-US" sz="2400" spc="-5" dirty="0" smtClean="0">
              <a:latin typeface="Calibri"/>
              <a:cs typeface="Calibri"/>
            </a:endParaRPr>
          </a:p>
          <a:p>
            <a:pPr marL="12700" marR="5080">
              <a:lnSpc>
                <a:spcPct val="120400"/>
              </a:lnSpc>
              <a:spcBef>
                <a:spcPts val="100"/>
              </a:spcBef>
            </a:pPr>
            <a:r>
              <a:rPr sz="2400" spc="-5" dirty="0" smtClean="0">
                <a:latin typeface="Calibri"/>
                <a:cs typeface="Calibri"/>
              </a:rPr>
              <a:t>F</a:t>
            </a:r>
            <a:r>
              <a:rPr sz="2400" spc="-7" baseline="26041" dirty="0" smtClean="0">
                <a:latin typeface="Calibri"/>
                <a:cs typeface="Calibri"/>
              </a:rPr>
              <a:t>T </a:t>
            </a:r>
            <a:r>
              <a:rPr sz="2400" spc="-5" dirty="0" smtClean="0">
                <a:latin typeface="Calibri"/>
                <a:cs typeface="Calibri"/>
              </a:rPr>
              <a:t>x</a:t>
            </a:r>
            <a:r>
              <a:rPr sz="2400" spc="-7" baseline="-19097" dirty="0" smtClean="0">
                <a:latin typeface="Calibri"/>
                <a:cs typeface="Calibri"/>
              </a:rPr>
              <a:t>1</a:t>
            </a: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是</a:t>
            </a:r>
            <a:r>
              <a:rPr lang="zh-CN" altLang="en-US" sz="2400" spc="-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与</a:t>
            </a:r>
            <a:r>
              <a:rPr lang="zh-CN" altLang="en-US" sz="2400" spc="-5" dirty="0" smtClean="0">
                <a:cs typeface="Calibri"/>
              </a:rPr>
              <a:t> </a:t>
            </a:r>
            <a:r>
              <a:rPr lang="en-US" altLang="zh-CN" sz="2400" spc="-5" dirty="0" smtClean="0">
                <a:cs typeface="Calibri"/>
              </a:rPr>
              <a:t>x</a:t>
            </a:r>
            <a:r>
              <a:rPr lang="en-US" altLang="zh-CN" sz="2400" spc="-7" baseline="-19097" dirty="0" smtClean="0">
                <a:cs typeface="Calibri"/>
              </a:rPr>
              <a:t>1 </a:t>
            </a:r>
            <a:r>
              <a:rPr lang="zh-CN" altLang="en-US" sz="2400" spc="-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有关</a:t>
            </a: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的</a:t>
            </a:r>
            <a:r>
              <a:rPr lang="zh-CN" altLang="en-US" sz="2400" spc="-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极线</a:t>
            </a:r>
            <a:r>
              <a:rPr sz="2400" spc="-7" baseline="-19097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(l</a:t>
            </a:r>
            <a:r>
              <a:rPr sz="2400" spc="-7" baseline="-19097" dirty="0">
                <a:latin typeface="Calibri"/>
                <a:cs typeface="Calibri"/>
              </a:rPr>
              <a:t>2 </a:t>
            </a:r>
            <a:r>
              <a:rPr sz="2400" dirty="0">
                <a:latin typeface="Calibri"/>
                <a:cs typeface="Calibri"/>
              </a:rPr>
              <a:t>= </a:t>
            </a:r>
            <a:r>
              <a:rPr sz="2400" spc="-5" dirty="0">
                <a:latin typeface="Calibri"/>
                <a:cs typeface="Calibri"/>
              </a:rPr>
              <a:t>F</a:t>
            </a:r>
            <a:r>
              <a:rPr sz="2400" spc="-7" baseline="26041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1</a:t>
            </a:r>
            <a:r>
              <a:rPr sz="2400" spc="-5" dirty="0">
                <a:latin typeface="Calibri"/>
                <a:cs typeface="Calibri"/>
              </a:rPr>
              <a:t>) </a:t>
            </a:r>
            <a:endParaRPr lang="en-US" sz="2400" spc="-5" dirty="0" smtClean="0">
              <a:latin typeface="Calibri"/>
              <a:cs typeface="Calibri"/>
            </a:endParaRPr>
          </a:p>
          <a:p>
            <a:pPr marL="12700" marR="5080">
              <a:lnSpc>
                <a:spcPct val="120400"/>
              </a:lnSpc>
              <a:spcBef>
                <a:spcPts val="100"/>
              </a:spcBef>
            </a:pPr>
            <a:r>
              <a:rPr sz="2400" dirty="0" smtClean="0">
                <a:latin typeface="Calibri"/>
                <a:cs typeface="Calibri"/>
              </a:rPr>
              <a:t>F </a:t>
            </a:r>
            <a:r>
              <a:rPr lang="zh-CN" altLang="en-US" sz="2400" spc="-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是奇异的</a:t>
            </a:r>
            <a:r>
              <a:rPr sz="2400" spc="-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(</a:t>
            </a:r>
            <a:r>
              <a:rPr lang="zh-CN" altLang="en-US" sz="2400" spc="-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秩为</a:t>
            </a:r>
            <a:r>
              <a:rPr lang="en-US" altLang="zh-CN" sz="2400" spc="-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2</a:t>
            </a:r>
            <a:r>
              <a:rPr sz="2400" spc="-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)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  <a:p>
            <a:pPr marL="12700" marR="3706495">
              <a:lnSpc>
                <a:spcPts val="3470"/>
              </a:lnSpc>
              <a:spcBef>
                <a:spcPts val="175"/>
              </a:spcBef>
              <a:tabLst>
                <a:tab pos="1123315" algn="l"/>
                <a:tab pos="1795145" algn="l"/>
              </a:tabLst>
            </a:pPr>
            <a:r>
              <a:rPr sz="2400" dirty="0">
                <a:latin typeface="Calibri"/>
                <a:cs typeface="Calibri"/>
              </a:rPr>
              <a:t>F e</a:t>
            </a:r>
            <a:r>
              <a:rPr sz="2400" baseline="-19097" dirty="0">
                <a:latin typeface="Calibri"/>
                <a:cs typeface="Calibri"/>
              </a:rPr>
              <a:t>2</a:t>
            </a:r>
            <a:r>
              <a:rPr sz="2400" spc="-22" baseline="-1909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	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与</a:t>
            </a:r>
            <a:r>
              <a:rPr sz="2400" dirty="0" smtClean="0">
                <a:latin typeface="Calibri"/>
                <a:cs typeface="Calibri"/>
              </a:rPr>
              <a:t>	</a:t>
            </a:r>
            <a:r>
              <a:rPr sz="2400" spc="-5" dirty="0" smtClean="0">
                <a:latin typeface="Calibri"/>
                <a:cs typeface="Calibri"/>
              </a:rPr>
              <a:t>F</a:t>
            </a:r>
            <a:r>
              <a:rPr sz="2400" spc="-7" baseline="26041" dirty="0" smtClean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baseline="-19097" dirty="0">
                <a:latin typeface="Calibri"/>
                <a:cs typeface="Calibri"/>
              </a:rPr>
              <a:t>1 </a:t>
            </a:r>
            <a:r>
              <a:rPr sz="2400" dirty="0">
                <a:latin typeface="Calibri"/>
                <a:cs typeface="Calibri"/>
              </a:rPr>
              <a:t>= 0  F </a:t>
            </a:r>
            <a:r>
              <a:rPr lang="zh-CN" altLang="en-US" sz="2400" spc="-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是</a:t>
            </a:r>
            <a:r>
              <a:rPr lang="zh-CN" altLang="en-US" sz="2400" spc="-5" dirty="0" smtClean="0">
                <a:latin typeface="Calibri"/>
                <a:cs typeface="Calibri"/>
              </a:rPr>
              <a:t> </a:t>
            </a:r>
            <a:r>
              <a:rPr sz="2400" spc="-5" dirty="0" smtClean="0">
                <a:latin typeface="Calibri"/>
                <a:cs typeface="Calibri"/>
              </a:rPr>
              <a:t>3x3 </a:t>
            </a:r>
            <a:r>
              <a:rPr lang="zh-CN" altLang="en-US" sz="2400" spc="-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矩阵</a:t>
            </a:r>
            <a:r>
              <a:rPr sz="2400" spc="-5" dirty="0" smtClean="0">
                <a:latin typeface="Calibri"/>
                <a:cs typeface="Calibri"/>
              </a:rPr>
              <a:t>; </a:t>
            </a:r>
            <a:r>
              <a:rPr sz="2400" dirty="0">
                <a:latin typeface="Calibri"/>
                <a:cs typeface="Calibri"/>
              </a:rPr>
              <a:t>7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DOF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81000" y="5943600"/>
            <a:ext cx="4038600" cy="381000"/>
          </a:xfrm>
          <a:custGeom>
            <a:avLst/>
            <a:gdLst/>
            <a:ahLst/>
            <a:cxnLst/>
            <a:rect l="l" t="t" r="r" b="b"/>
            <a:pathLst>
              <a:path w="4038600" h="381000">
                <a:moveTo>
                  <a:pt x="0" y="0"/>
                </a:moveTo>
                <a:lnTo>
                  <a:pt x="4038600" y="0"/>
                </a:lnTo>
                <a:lnTo>
                  <a:pt x="40386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92608" y="2831274"/>
            <a:ext cx="22288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b </a:t>
            </a:r>
            <a:r>
              <a:rPr lang="zh-CN" altLang="en-US" sz="2400" spc="-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是一个极点</a:t>
            </a:r>
            <a:r>
              <a:rPr sz="2400" spc="-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!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18064" y="173904"/>
            <a:ext cx="423481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zh-CN" b="1" dirty="0"/>
              <a:t>b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的解释</a:t>
            </a:r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657650" y="2674245"/>
            <a:ext cx="3162300" cy="683260"/>
          </a:xfrm>
          <a:custGeom>
            <a:avLst/>
            <a:gdLst/>
            <a:ahLst/>
            <a:cxnLst/>
            <a:rect l="l" t="t" r="r" b="b"/>
            <a:pathLst>
              <a:path w="3162300" h="683260">
                <a:moveTo>
                  <a:pt x="3143250" y="0"/>
                </a:moveTo>
                <a:lnTo>
                  <a:pt x="19050" y="0"/>
                </a:lnTo>
                <a:lnTo>
                  <a:pt x="11635" y="1497"/>
                </a:lnTo>
                <a:lnTo>
                  <a:pt x="5579" y="5579"/>
                </a:lnTo>
                <a:lnTo>
                  <a:pt x="1497" y="11635"/>
                </a:lnTo>
                <a:lnTo>
                  <a:pt x="0" y="19050"/>
                </a:lnTo>
                <a:lnTo>
                  <a:pt x="0" y="663931"/>
                </a:lnTo>
                <a:lnTo>
                  <a:pt x="1497" y="671346"/>
                </a:lnTo>
                <a:lnTo>
                  <a:pt x="5579" y="677402"/>
                </a:lnTo>
                <a:lnTo>
                  <a:pt x="11635" y="681484"/>
                </a:lnTo>
                <a:lnTo>
                  <a:pt x="19050" y="682981"/>
                </a:lnTo>
                <a:lnTo>
                  <a:pt x="3143250" y="682981"/>
                </a:lnTo>
                <a:lnTo>
                  <a:pt x="3150664" y="681484"/>
                </a:lnTo>
                <a:lnTo>
                  <a:pt x="3156720" y="677402"/>
                </a:lnTo>
                <a:lnTo>
                  <a:pt x="3160802" y="671346"/>
                </a:lnTo>
                <a:lnTo>
                  <a:pt x="3162300" y="663931"/>
                </a:lnTo>
                <a:lnTo>
                  <a:pt x="3162300" y="644881"/>
                </a:lnTo>
                <a:lnTo>
                  <a:pt x="38100" y="644881"/>
                </a:lnTo>
                <a:lnTo>
                  <a:pt x="38100" y="38100"/>
                </a:lnTo>
                <a:lnTo>
                  <a:pt x="3162300" y="38100"/>
                </a:lnTo>
                <a:lnTo>
                  <a:pt x="3162300" y="19050"/>
                </a:lnTo>
                <a:lnTo>
                  <a:pt x="3160802" y="11635"/>
                </a:lnTo>
                <a:lnTo>
                  <a:pt x="3156720" y="5579"/>
                </a:lnTo>
                <a:lnTo>
                  <a:pt x="3150664" y="1497"/>
                </a:lnTo>
                <a:lnTo>
                  <a:pt x="3143250" y="0"/>
                </a:lnTo>
                <a:close/>
              </a:path>
              <a:path w="3162300" h="683260">
                <a:moveTo>
                  <a:pt x="3162300" y="38100"/>
                </a:moveTo>
                <a:lnTo>
                  <a:pt x="3124200" y="38100"/>
                </a:lnTo>
                <a:lnTo>
                  <a:pt x="3124200" y="644881"/>
                </a:lnTo>
                <a:lnTo>
                  <a:pt x="3162300" y="644881"/>
                </a:lnTo>
                <a:lnTo>
                  <a:pt x="316230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193540" y="1257279"/>
            <a:ext cx="842010" cy="819785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R="66040" algn="r">
              <a:lnSpc>
                <a:spcPct val="100000"/>
              </a:lnSpc>
              <a:spcBef>
                <a:spcPts val="1090"/>
              </a:spcBef>
            </a:pPr>
            <a:endParaRPr lang="en-US" sz="1800" spc="25" dirty="0" smtClean="0">
              <a:latin typeface="Symbol"/>
              <a:cs typeface="Symbol"/>
            </a:endParaRPr>
          </a:p>
          <a:p>
            <a:pPr marR="5080" algn="r">
              <a:lnSpc>
                <a:spcPct val="100000"/>
              </a:lnSpc>
              <a:spcBef>
                <a:spcPts val="940"/>
              </a:spcBef>
            </a:pPr>
            <a:r>
              <a:rPr sz="1800" spc="1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[</a:t>
            </a: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Eq.</a:t>
            </a:r>
            <a:r>
              <a:rPr sz="1800" spc="-4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25" dirty="0">
                <a:solidFill>
                  <a:srgbClr val="FF0000"/>
                </a:solidFill>
                <a:latin typeface="Arial Unicode MS"/>
                <a:cs typeface="Arial Unicode MS"/>
              </a:rPr>
              <a:t>11]</a:t>
            </a:r>
            <a:endParaRPr sz="1800" dirty="0">
              <a:latin typeface="Arial Unicode MS"/>
              <a:cs typeface="Arial Unicode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755139" y="5342539"/>
            <a:ext cx="857250" cy="1139825"/>
          </a:xfrm>
          <a:prstGeom prst="rect">
            <a:avLst/>
          </a:prstGeom>
        </p:spPr>
        <p:txBody>
          <a:bodyPr vert="horz" wrap="square" lIns="0" tIns="214629" rIns="0" bIns="0" rtlCol="0">
            <a:spAutoFit/>
          </a:bodyPr>
          <a:lstStyle/>
          <a:p>
            <a:pPr marL="51435" algn="ctr">
              <a:lnSpc>
                <a:spcPct val="100000"/>
              </a:lnSpc>
              <a:spcBef>
                <a:spcPts val="1689"/>
              </a:spcBef>
            </a:pPr>
            <a:endParaRPr sz="3500" dirty="0">
              <a:latin typeface="Symbol"/>
              <a:cs typeface="Symbol"/>
            </a:endParaRPr>
          </a:p>
          <a:p>
            <a:pPr algn="ctr">
              <a:lnSpc>
                <a:spcPct val="100000"/>
              </a:lnSpc>
              <a:spcBef>
                <a:spcPts val="819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3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65" dirty="0">
                <a:solidFill>
                  <a:srgbClr val="FF0000"/>
                </a:solidFill>
                <a:latin typeface="Arial Unicode MS"/>
                <a:cs typeface="Arial Unicode MS"/>
              </a:rPr>
              <a:t>15]</a:t>
            </a:r>
            <a:endParaRPr sz="1800" dirty="0">
              <a:latin typeface="Arial Unicode MS"/>
              <a:cs typeface="Arial Unicode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327140" y="5682390"/>
            <a:ext cx="855344" cy="76174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15"/>
              </a:spcBef>
            </a:pPr>
            <a:endParaRPr lang="en-US" sz="1800" spc="10" dirty="0" smtClean="0">
              <a:solidFill>
                <a:srgbClr val="FF0000"/>
              </a:solidFill>
              <a:latin typeface="Arial Unicode MS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sz="1800" spc="1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[</a:t>
            </a: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Eq.</a:t>
            </a:r>
            <a:r>
              <a:rPr sz="1800" spc="-3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60" dirty="0">
                <a:solidFill>
                  <a:srgbClr val="FF0000"/>
                </a:solidFill>
                <a:latin typeface="Arial Unicode MS"/>
                <a:cs typeface="Arial Unicode MS"/>
              </a:rPr>
              <a:t>16]</a:t>
            </a:r>
            <a:endParaRPr sz="1800" dirty="0">
              <a:latin typeface="Arial Unicode MS"/>
              <a:cs typeface="Arial Unicode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725844" y="5582840"/>
            <a:ext cx="1176020" cy="1221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3355">
              <a:lnSpc>
                <a:spcPct val="100000"/>
              </a:lnSpc>
              <a:spcBef>
                <a:spcPts val="100"/>
              </a:spcBef>
            </a:pPr>
            <a:endParaRPr lang="en-US" sz="3500" spc="-1639" dirty="0" smtClean="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1835"/>
              </a:spcBef>
            </a:pPr>
            <a:r>
              <a:rPr sz="1400" spc="15" dirty="0" smtClean="0">
                <a:latin typeface="Arial Unicode MS"/>
                <a:cs typeface="Arial Unicode MS"/>
              </a:rPr>
              <a:t>HZ</a:t>
            </a:r>
            <a:r>
              <a:rPr sz="1400" spc="15" dirty="0">
                <a:latin typeface="Arial Unicode MS"/>
                <a:cs typeface="Arial Unicode MS"/>
              </a:rPr>
              <a:t>, </a:t>
            </a:r>
            <a:r>
              <a:rPr sz="1400" spc="35" dirty="0">
                <a:latin typeface="Arial Unicode MS"/>
                <a:cs typeface="Arial Unicode MS"/>
              </a:rPr>
              <a:t>page</a:t>
            </a:r>
            <a:r>
              <a:rPr sz="1400" spc="0" dirty="0">
                <a:latin typeface="Arial Unicode MS"/>
                <a:cs typeface="Arial Unicode MS"/>
              </a:rPr>
              <a:t> </a:t>
            </a:r>
            <a:r>
              <a:rPr sz="1400" spc="65" dirty="0">
                <a:latin typeface="Arial Unicode MS"/>
                <a:cs typeface="Arial Unicode MS"/>
              </a:rPr>
              <a:t>254</a:t>
            </a:r>
            <a:endParaRPr sz="1400" dirty="0">
              <a:latin typeface="Arial Unicode MS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400" spc="-120" dirty="0">
                <a:latin typeface="Arial Unicode MS"/>
                <a:cs typeface="Arial Unicode MS"/>
              </a:rPr>
              <a:t>PF, </a:t>
            </a:r>
            <a:r>
              <a:rPr sz="1400" spc="35" dirty="0">
                <a:latin typeface="Arial Unicode MS"/>
                <a:cs typeface="Arial Unicode MS"/>
              </a:rPr>
              <a:t>page</a:t>
            </a:r>
            <a:r>
              <a:rPr sz="1400" spc="-105" dirty="0">
                <a:latin typeface="Arial Unicode MS"/>
                <a:cs typeface="Arial Unicode MS"/>
              </a:rPr>
              <a:t> </a:t>
            </a:r>
            <a:r>
              <a:rPr sz="1400" spc="75" dirty="0">
                <a:latin typeface="Arial Unicode MS"/>
                <a:cs typeface="Arial Unicode MS"/>
              </a:rPr>
              <a:t>288</a:t>
            </a:r>
            <a:endParaRPr sz="1400" dirty="0">
              <a:latin typeface="Arial Unicode MS"/>
              <a:cs typeface="Arial Unicode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468609" y="4781550"/>
            <a:ext cx="244475" cy="274955"/>
          </a:xfrm>
          <a:custGeom>
            <a:avLst/>
            <a:gdLst/>
            <a:ahLst/>
            <a:cxnLst/>
            <a:rect l="l" t="t" r="r" b="b"/>
            <a:pathLst>
              <a:path w="244475" h="274954">
                <a:moveTo>
                  <a:pt x="179340" y="0"/>
                </a:moveTo>
                <a:lnTo>
                  <a:pt x="65040" y="0"/>
                </a:lnTo>
                <a:lnTo>
                  <a:pt x="65040" y="152400"/>
                </a:lnTo>
                <a:lnTo>
                  <a:pt x="0" y="152400"/>
                </a:lnTo>
                <a:lnTo>
                  <a:pt x="122190" y="274590"/>
                </a:lnTo>
                <a:lnTo>
                  <a:pt x="176071" y="220709"/>
                </a:lnTo>
                <a:lnTo>
                  <a:pt x="122190" y="220709"/>
                </a:lnTo>
                <a:lnTo>
                  <a:pt x="91981" y="190500"/>
                </a:lnTo>
                <a:lnTo>
                  <a:pt x="103140" y="190500"/>
                </a:lnTo>
                <a:lnTo>
                  <a:pt x="103140" y="38100"/>
                </a:lnTo>
                <a:lnTo>
                  <a:pt x="179340" y="38100"/>
                </a:lnTo>
                <a:lnTo>
                  <a:pt x="179340" y="0"/>
                </a:lnTo>
                <a:close/>
              </a:path>
              <a:path w="244475" h="274954">
                <a:moveTo>
                  <a:pt x="179340" y="38100"/>
                </a:moveTo>
                <a:lnTo>
                  <a:pt x="141240" y="38100"/>
                </a:lnTo>
                <a:lnTo>
                  <a:pt x="141240" y="190500"/>
                </a:lnTo>
                <a:lnTo>
                  <a:pt x="152400" y="190500"/>
                </a:lnTo>
                <a:lnTo>
                  <a:pt x="122190" y="220709"/>
                </a:lnTo>
                <a:lnTo>
                  <a:pt x="176071" y="220709"/>
                </a:lnTo>
                <a:lnTo>
                  <a:pt x="244381" y="152400"/>
                </a:lnTo>
                <a:lnTo>
                  <a:pt x="179340" y="152400"/>
                </a:lnTo>
                <a:lnTo>
                  <a:pt x="17934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31009" y="4781550"/>
            <a:ext cx="244475" cy="274955"/>
          </a:xfrm>
          <a:custGeom>
            <a:avLst/>
            <a:gdLst/>
            <a:ahLst/>
            <a:cxnLst/>
            <a:rect l="l" t="t" r="r" b="b"/>
            <a:pathLst>
              <a:path w="244475" h="274954">
                <a:moveTo>
                  <a:pt x="179340" y="0"/>
                </a:moveTo>
                <a:lnTo>
                  <a:pt x="65040" y="0"/>
                </a:lnTo>
                <a:lnTo>
                  <a:pt x="65040" y="152400"/>
                </a:lnTo>
                <a:lnTo>
                  <a:pt x="0" y="152400"/>
                </a:lnTo>
                <a:lnTo>
                  <a:pt x="122190" y="274590"/>
                </a:lnTo>
                <a:lnTo>
                  <a:pt x="176071" y="220709"/>
                </a:lnTo>
                <a:lnTo>
                  <a:pt x="122190" y="220709"/>
                </a:lnTo>
                <a:lnTo>
                  <a:pt x="91981" y="190500"/>
                </a:lnTo>
                <a:lnTo>
                  <a:pt x="103140" y="190500"/>
                </a:lnTo>
                <a:lnTo>
                  <a:pt x="103140" y="38100"/>
                </a:lnTo>
                <a:lnTo>
                  <a:pt x="179340" y="38100"/>
                </a:lnTo>
                <a:lnTo>
                  <a:pt x="179340" y="0"/>
                </a:lnTo>
                <a:close/>
              </a:path>
              <a:path w="244475" h="274954">
                <a:moveTo>
                  <a:pt x="179340" y="38100"/>
                </a:moveTo>
                <a:lnTo>
                  <a:pt x="141240" y="38100"/>
                </a:lnTo>
                <a:lnTo>
                  <a:pt x="141240" y="190500"/>
                </a:lnTo>
                <a:lnTo>
                  <a:pt x="152400" y="190500"/>
                </a:lnTo>
                <a:lnTo>
                  <a:pt x="122190" y="220709"/>
                </a:lnTo>
                <a:lnTo>
                  <a:pt x="176071" y="220709"/>
                </a:lnTo>
                <a:lnTo>
                  <a:pt x="244381" y="152400"/>
                </a:lnTo>
                <a:lnTo>
                  <a:pt x="179340" y="152400"/>
                </a:lnTo>
                <a:lnTo>
                  <a:pt x="17934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195928" y="1035755"/>
                <a:ext cx="1487587" cy="7155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/>
                                  </a:rPr>
                                  <m:t>𝐹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𝑏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𝐹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928" y="1035755"/>
                <a:ext cx="1487587" cy="71551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784655" y="3982506"/>
                <a:ext cx="1745991" cy="471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=[ 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𝐼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0 ]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655" y="3982506"/>
                <a:ext cx="1745991" cy="471347"/>
              </a:xfrm>
              <a:prstGeom prst="rect">
                <a:avLst/>
              </a:prstGeom>
              <a:blipFill rotWithShape="1">
                <a:blip r:embed="rId3"/>
                <a:stretch>
                  <a:fillRect t="-6410" r="-699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730120" y="5350456"/>
                <a:ext cx="1745991" cy="471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=[ 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𝐼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0 ]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120" y="5350456"/>
                <a:ext cx="1745991" cy="471347"/>
              </a:xfrm>
              <a:prstGeom prst="rect">
                <a:avLst/>
              </a:prstGeom>
              <a:blipFill rotWithShape="1">
                <a:blip r:embed="rId4"/>
                <a:stretch>
                  <a:fillRect t="-6494" r="-699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5321458" y="4034113"/>
                <a:ext cx="2650277" cy="471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=[ 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𝐹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 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458" y="4034113"/>
                <a:ext cx="2650277" cy="471347"/>
              </a:xfrm>
              <a:prstGeom prst="rect">
                <a:avLst/>
              </a:prstGeom>
              <a:blipFill rotWithShape="1">
                <a:blip r:embed="rId5"/>
                <a:stretch>
                  <a:fillRect t="-6494" r="-230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321458" y="5377392"/>
                <a:ext cx="2622128" cy="471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=[ 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𝐹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 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𝑒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458" y="5377392"/>
                <a:ext cx="2622128" cy="471347"/>
              </a:xfrm>
              <a:prstGeom prst="rect">
                <a:avLst/>
              </a:prstGeom>
              <a:blipFill rotWithShape="1">
                <a:blip r:embed="rId6"/>
                <a:stretch>
                  <a:fillRect t="-6494" r="-233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476540" y="1131903"/>
                <a:ext cx="18099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𝐹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540" y="1131903"/>
                <a:ext cx="1809919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97396" y="1131903"/>
                <a:ext cx="18205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sz="2800" i="1">
                              <a:latin typeface="Cambria Math"/>
                            </a:rPr>
                            <m:t>′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𝐹𝑥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96" y="1131903"/>
                <a:ext cx="1820563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1600" y="457200"/>
            <a:ext cx="631253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8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代数方法</a:t>
            </a:r>
            <a:r>
              <a:rPr spc="1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(</a:t>
            </a:r>
            <a:r>
              <a:rPr lang="zh-CN" altLang="en-US" spc="1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两视图情况</a:t>
            </a:r>
            <a:r>
              <a:rPr spc="-3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)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600" y="1879600"/>
            <a:ext cx="6860540" cy="192681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69900" marR="283845" indent="-457200">
              <a:lnSpc>
                <a:spcPct val="100699"/>
              </a:lnSpc>
              <a:spcBef>
                <a:spcPts val="8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根据</a:t>
            </a:r>
            <a:r>
              <a:rPr lang="zh-CN" altLang="en-US" sz="2400" spc="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两个视图计算基本矩阵 </a:t>
            </a:r>
            <a:r>
              <a:rPr lang="en-US" altLang="zh-CN" sz="2400" spc="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F</a:t>
            </a:r>
          </a:p>
          <a:p>
            <a:pPr marL="469900" marR="283845" indent="-457200">
              <a:lnSpc>
                <a:spcPct val="100699"/>
              </a:lnSpc>
              <a:spcBef>
                <a:spcPts val="80"/>
              </a:spcBef>
              <a:buAutoNum type="arabicPeriod"/>
              <a:tabLst>
                <a:tab pos="469265" algn="l"/>
                <a:tab pos="469900" algn="l"/>
              </a:tabLst>
            </a:pPr>
            <a:endParaRPr lang="en-US" altLang="zh-CN" sz="2400" spc="0" dirty="0" smtClean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469900" marR="283845" indent="-457200">
              <a:lnSpc>
                <a:spcPct val="100699"/>
              </a:lnSpc>
              <a:spcBef>
                <a:spcPts val="8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lang="zh-CN" altLang="en-US" sz="2400" spc="-6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利用</a:t>
            </a:r>
            <a:r>
              <a:rPr sz="2400" spc="-6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sz="2400" spc="-2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F </a:t>
            </a:r>
            <a:r>
              <a:rPr lang="zh-CN" altLang="en-US" sz="2400" spc="-25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估计射影摄像机</a:t>
            </a:r>
            <a:endParaRPr lang="en-US" altLang="zh-CN" sz="2400" spc="-250" dirty="0" smtClean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469900" marR="283845" indent="-457200">
              <a:lnSpc>
                <a:spcPct val="100699"/>
              </a:lnSpc>
              <a:spcBef>
                <a:spcPts val="80"/>
              </a:spcBef>
              <a:buAutoNum type="arabicPeriod"/>
              <a:tabLst>
                <a:tab pos="469265" algn="l"/>
                <a:tab pos="469900" algn="l"/>
              </a:tabLst>
            </a:pPr>
            <a:endParaRPr lang="en-US" altLang="zh-CN" sz="2400" spc="-25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469900" marR="283845" indent="-457200">
              <a:lnSpc>
                <a:spcPct val="100699"/>
              </a:lnSpc>
              <a:spcBef>
                <a:spcPts val="80"/>
              </a:spcBef>
              <a:buFontTx/>
              <a:buAutoNum type="arabicPeriod"/>
              <a:tabLst>
                <a:tab pos="469265" algn="l"/>
                <a:tab pos="469900" algn="l"/>
              </a:tabLst>
            </a:pPr>
            <a:r>
              <a:rPr lang="zh-CN" altLang="en-US" sz="2400" spc="-25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根据摄像机进行三角剖分和估计</a:t>
            </a:r>
            <a:r>
              <a:rPr lang="en-US" altLang="zh-CN" sz="2400" spc="7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3D</a:t>
            </a:r>
            <a:r>
              <a:rPr lang="zh-CN" altLang="en-US" sz="2400" spc="-25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中的点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8767" y="3278835"/>
            <a:ext cx="8458200" cy="533400"/>
          </a:xfrm>
          <a:custGeom>
            <a:avLst/>
            <a:gdLst/>
            <a:ahLst/>
            <a:cxnLst/>
            <a:rect l="l" t="t" r="r" b="b"/>
            <a:pathLst>
              <a:path w="8458200" h="533400">
                <a:moveTo>
                  <a:pt x="0" y="0"/>
                </a:moveTo>
                <a:lnTo>
                  <a:pt x="8458200" y="0"/>
                </a:lnTo>
                <a:lnTo>
                  <a:pt x="84582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02214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32312" y="2587624"/>
            <a:ext cx="104775" cy="2243455"/>
          </a:xfrm>
          <a:custGeom>
            <a:avLst/>
            <a:gdLst/>
            <a:ahLst/>
            <a:cxnLst/>
            <a:rect l="l" t="t" r="r" b="b"/>
            <a:pathLst>
              <a:path w="104775" h="2243454">
                <a:moveTo>
                  <a:pt x="0" y="2243138"/>
                </a:moveTo>
                <a:lnTo>
                  <a:pt x="10477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54237" y="2570162"/>
            <a:ext cx="2454275" cy="1233805"/>
          </a:xfrm>
          <a:custGeom>
            <a:avLst/>
            <a:gdLst/>
            <a:ahLst/>
            <a:cxnLst/>
            <a:rect l="l" t="t" r="r" b="b"/>
            <a:pathLst>
              <a:path w="2454275" h="1233804">
                <a:moveTo>
                  <a:pt x="0" y="1233487"/>
                </a:moveTo>
                <a:lnTo>
                  <a:pt x="245427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68525" y="1133474"/>
            <a:ext cx="1986280" cy="2656205"/>
          </a:xfrm>
          <a:custGeom>
            <a:avLst/>
            <a:gdLst/>
            <a:ahLst/>
            <a:cxnLst/>
            <a:rect l="l" t="t" r="r" b="b"/>
            <a:pathLst>
              <a:path w="1986279" h="2656204">
                <a:moveTo>
                  <a:pt x="0" y="2655888"/>
                </a:moveTo>
                <a:lnTo>
                  <a:pt x="198596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68525" y="1892299"/>
            <a:ext cx="1986280" cy="1897380"/>
          </a:xfrm>
          <a:custGeom>
            <a:avLst/>
            <a:gdLst/>
            <a:ahLst/>
            <a:cxnLst/>
            <a:rect l="l" t="t" r="r" b="b"/>
            <a:pathLst>
              <a:path w="1986279" h="1897379">
                <a:moveTo>
                  <a:pt x="0" y="1897063"/>
                </a:moveTo>
                <a:lnTo>
                  <a:pt x="198596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68525" y="1323974"/>
            <a:ext cx="3070225" cy="2465705"/>
          </a:xfrm>
          <a:custGeom>
            <a:avLst/>
            <a:gdLst/>
            <a:ahLst/>
            <a:cxnLst/>
            <a:rect l="l" t="t" r="r" b="b"/>
            <a:pathLst>
              <a:path w="3070225" h="2465704">
                <a:moveTo>
                  <a:pt x="0" y="2465388"/>
                </a:moveTo>
                <a:lnTo>
                  <a:pt x="307022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68525" y="2081212"/>
            <a:ext cx="2710180" cy="1708150"/>
          </a:xfrm>
          <a:custGeom>
            <a:avLst/>
            <a:gdLst/>
            <a:ahLst/>
            <a:cxnLst/>
            <a:rect l="l" t="t" r="r" b="b"/>
            <a:pathLst>
              <a:path w="2710179" h="1708150">
                <a:moveTo>
                  <a:pt x="0" y="1708150"/>
                </a:moveTo>
                <a:lnTo>
                  <a:pt x="270986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68525" y="3028949"/>
            <a:ext cx="3070225" cy="760730"/>
          </a:xfrm>
          <a:custGeom>
            <a:avLst/>
            <a:gdLst/>
            <a:ahLst/>
            <a:cxnLst/>
            <a:rect l="l" t="t" r="r" b="b"/>
            <a:pathLst>
              <a:path w="3070225" h="760729">
                <a:moveTo>
                  <a:pt x="0" y="760413"/>
                </a:moveTo>
                <a:lnTo>
                  <a:pt x="307022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54487" y="1892299"/>
            <a:ext cx="363855" cy="2951480"/>
          </a:xfrm>
          <a:custGeom>
            <a:avLst/>
            <a:gdLst/>
            <a:ahLst/>
            <a:cxnLst/>
            <a:rect l="l" t="t" r="r" b="b"/>
            <a:pathLst>
              <a:path w="363854" h="2951479">
                <a:moveTo>
                  <a:pt x="363537" y="2951163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18025" y="1323974"/>
            <a:ext cx="720725" cy="3519804"/>
          </a:xfrm>
          <a:custGeom>
            <a:avLst/>
            <a:gdLst/>
            <a:ahLst/>
            <a:cxnLst/>
            <a:rect l="l" t="t" r="r" b="b"/>
            <a:pathLst>
              <a:path w="720725" h="3519804">
                <a:moveTo>
                  <a:pt x="0" y="3519488"/>
                </a:moveTo>
                <a:lnTo>
                  <a:pt x="72072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54487" y="1133474"/>
            <a:ext cx="363855" cy="3710304"/>
          </a:xfrm>
          <a:custGeom>
            <a:avLst/>
            <a:gdLst/>
            <a:ahLst/>
            <a:cxnLst/>
            <a:rect l="l" t="t" r="r" b="b"/>
            <a:pathLst>
              <a:path w="363854" h="3710304">
                <a:moveTo>
                  <a:pt x="363537" y="3709988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18025" y="2081212"/>
            <a:ext cx="360680" cy="2762250"/>
          </a:xfrm>
          <a:custGeom>
            <a:avLst/>
            <a:gdLst/>
            <a:ahLst/>
            <a:cxnLst/>
            <a:rect l="l" t="t" r="r" b="b"/>
            <a:pathLst>
              <a:path w="360679" h="2762250">
                <a:moveTo>
                  <a:pt x="0" y="2762250"/>
                </a:moveTo>
                <a:lnTo>
                  <a:pt x="36036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18025" y="3028949"/>
            <a:ext cx="720725" cy="1814830"/>
          </a:xfrm>
          <a:custGeom>
            <a:avLst/>
            <a:gdLst/>
            <a:ahLst/>
            <a:cxnLst/>
            <a:rect l="l" t="t" r="r" b="b"/>
            <a:pathLst>
              <a:path w="720725" h="1814829">
                <a:moveTo>
                  <a:pt x="0" y="1814513"/>
                </a:moveTo>
                <a:lnTo>
                  <a:pt x="72072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68525" y="2649537"/>
            <a:ext cx="1084580" cy="1139825"/>
          </a:xfrm>
          <a:custGeom>
            <a:avLst/>
            <a:gdLst/>
            <a:ahLst/>
            <a:cxnLst/>
            <a:rect l="l" t="t" r="r" b="b"/>
            <a:pathLst>
              <a:path w="1084579" h="1139825">
                <a:moveTo>
                  <a:pt x="1084263" y="1139825"/>
                </a:moveTo>
                <a:lnTo>
                  <a:pt x="0" y="854870"/>
                </a:lnTo>
                <a:lnTo>
                  <a:pt x="0" y="0"/>
                </a:lnTo>
                <a:lnTo>
                  <a:pt x="1084263" y="284955"/>
                </a:lnTo>
                <a:lnTo>
                  <a:pt x="1084263" y="11398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27250" y="3732212"/>
            <a:ext cx="111125" cy="1158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83050" y="1125537"/>
            <a:ext cx="112713" cy="1174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197475" y="1282700"/>
            <a:ext cx="111125" cy="115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113212" y="1820862"/>
            <a:ext cx="111125" cy="1158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19650" y="2041525"/>
            <a:ext cx="111125" cy="1174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97475" y="2989262"/>
            <a:ext cx="111125" cy="1174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579937" y="2498725"/>
            <a:ext cx="112712" cy="1174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592387" y="3084512"/>
            <a:ext cx="112712" cy="1158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833687" y="3036887"/>
            <a:ext cx="112712" cy="1158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759075" y="3289300"/>
            <a:ext cx="111125" cy="1174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938462" y="3322637"/>
            <a:ext cx="112712" cy="1143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30537" y="3525837"/>
            <a:ext cx="112712" cy="1174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624137" y="3322637"/>
            <a:ext cx="111125" cy="1143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324350" y="3732212"/>
            <a:ext cx="112713" cy="1158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02150" y="4044950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43656" y="0"/>
                </a:moveTo>
                <a:lnTo>
                  <a:pt x="26663" y="3555"/>
                </a:lnTo>
                <a:lnTo>
                  <a:pt x="12786" y="13251"/>
                </a:lnTo>
                <a:lnTo>
                  <a:pt x="3430" y="27632"/>
                </a:lnTo>
                <a:lnTo>
                  <a:pt x="0" y="45243"/>
                </a:lnTo>
                <a:lnTo>
                  <a:pt x="3430" y="62854"/>
                </a:lnTo>
                <a:lnTo>
                  <a:pt x="12786" y="77235"/>
                </a:lnTo>
                <a:lnTo>
                  <a:pt x="26663" y="86931"/>
                </a:lnTo>
                <a:lnTo>
                  <a:pt x="43656" y="90487"/>
                </a:lnTo>
                <a:lnTo>
                  <a:pt x="60649" y="86931"/>
                </a:lnTo>
                <a:lnTo>
                  <a:pt x="74525" y="77235"/>
                </a:lnTo>
                <a:lnTo>
                  <a:pt x="83881" y="62854"/>
                </a:lnTo>
                <a:lnTo>
                  <a:pt x="87312" y="45243"/>
                </a:lnTo>
                <a:lnTo>
                  <a:pt x="83881" y="27632"/>
                </a:lnTo>
                <a:lnTo>
                  <a:pt x="74525" y="13251"/>
                </a:lnTo>
                <a:lnTo>
                  <a:pt x="60649" y="3555"/>
                </a:lnTo>
                <a:lnTo>
                  <a:pt x="43656" y="0"/>
                </a:lnTo>
                <a:close/>
              </a:path>
            </a:pathLst>
          </a:custGeom>
          <a:solidFill>
            <a:srgbClr val="2175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502150" y="4044950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0" y="45244"/>
                </a:moveTo>
                <a:lnTo>
                  <a:pt x="3430" y="27632"/>
                </a:lnTo>
                <a:lnTo>
                  <a:pt x="12786" y="13251"/>
                </a:lnTo>
                <a:lnTo>
                  <a:pt x="26663" y="3555"/>
                </a:lnTo>
                <a:lnTo>
                  <a:pt x="43656" y="0"/>
                </a:lnTo>
                <a:lnTo>
                  <a:pt x="60649" y="3555"/>
                </a:lnTo>
                <a:lnTo>
                  <a:pt x="74526" y="13251"/>
                </a:lnTo>
                <a:lnTo>
                  <a:pt x="83882" y="27632"/>
                </a:lnTo>
                <a:lnTo>
                  <a:pt x="87313" y="45244"/>
                </a:lnTo>
                <a:lnTo>
                  <a:pt x="83882" y="62855"/>
                </a:lnTo>
                <a:lnTo>
                  <a:pt x="74526" y="77236"/>
                </a:lnTo>
                <a:lnTo>
                  <a:pt x="60649" y="86932"/>
                </a:lnTo>
                <a:lnTo>
                  <a:pt x="43656" y="90488"/>
                </a:lnTo>
                <a:lnTo>
                  <a:pt x="26663" y="86932"/>
                </a:lnTo>
                <a:lnTo>
                  <a:pt x="12786" y="77236"/>
                </a:lnTo>
                <a:lnTo>
                  <a:pt x="3430" y="62855"/>
                </a:lnTo>
                <a:lnTo>
                  <a:pt x="0" y="45244"/>
                </a:lnTo>
                <a:close/>
              </a:path>
            </a:pathLst>
          </a:custGeom>
          <a:ln w="25400">
            <a:solidFill>
              <a:srgbClr val="2175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70425" y="3716337"/>
            <a:ext cx="112713" cy="11588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592637" y="3951287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43656" y="0"/>
                </a:moveTo>
                <a:lnTo>
                  <a:pt x="26663" y="3555"/>
                </a:lnTo>
                <a:lnTo>
                  <a:pt x="12786" y="13251"/>
                </a:lnTo>
                <a:lnTo>
                  <a:pt x="3430" y="27632"/>
                </a:lnTo>
                <a:lnTo>
                  <a:pt x="0" y="45243"/>
                </a:lnTo>
                <a:lnTo>
                  <a:pt x="3430" y="62854"/>
                </a:lnTo>
                <a:lnTo>
                  <a:pt x="12786" y="77235"/>
                </a:lnTo>
                <a:lnTo>
                  <a:pt x="26663" y="86931"/>
                </a:lnTo>
                <a:lnTo>
                  <a:pt x="43656" y="90487"/>
                </a:lnTo>
                <a:lnTo>
                  <a:pt x="60649" y="86931"/>
                </a:lnTo>
                <a:lnTo>
                  <a:pt x="74525" y="77235"/>
                </a:lnTo>
                <a:lnTo>
                  <a:pt x="83881" y="62854"/>
                </a:lnTo>
                <a:lnTo>
                  <a:pt x="87312" y="45243"/>
                </a:lnTo>
                <a:lnTo>
                  <a:pt x="83881" y="27632"/>
                </a:lnTo>
                <a:lnTo>
                  <a:pt x="74525" y="13251"/>
                </a:lnTo>
                <a:lnTo>
                  <a:pt x="60649" y="3555"/>
                </a:lnTo>
                <a:lnTo>
                  <a:pt x="43656" y="0"/>
                </a:lnTo>
                <a:close/>
              </a:path>
            </a:pathLst>
          </a:custGeom>
          <a:solidFill>
            <a:srgbClr val="2175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592637" y="3951287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0" y="45243"/>
                </a:moveTo>
                <a:lnTo>
                  <a:pt x="3430" y="27632"/>
                </a:lnTo>
                <a:lnTo>
                  <a:pt x="12786" y="13251"/>
                </a:lnTo>
                <a:lnTo>
                  <a:pt x="26663" y="3555"/>
                </a:lnTo>
                <a:lnTo>
                  <a:pt x="43656" y="0"/>
                </a:lnTo>
                <a:lnTo>
                  <a:pt x="60648" y="3555"/>
                </a:lnTo>
                <a:lnTo>
                  <a:pt x="74525" y="13251"/>
                </a:lnTo>
                <a:lnTo>
                  <a:pt x="83881" y="27632"/>
                </a:lnTo>
                <a:lnTo>
                  <a:pt x="87312" y="45243"/>
                </a:lnTo>
                <a:lnTo>
                  <a:pt x="83881" y="62854"/>
                </a:lnTo>
                <a:lnTo>
                  <a:pt x="74525" y="77235"/>
                </a:lnTo>
                <a:lnTo>
                  <a:pt x="60648" y="86931"/>
                </a:lnTo>
                <a:lnTo>
                  <a:pt x="43656" y="90487"/>
                </a:lnTo>
                <a:lnTo>
                  <a:pt x="26663" y="86931"/>
                </a:lnTo>
                <a:lnTo>
                  <a:pt x="12786" y="77235"/>
                </a:lnTo>
                <a:lnTo>
                  <a:pt x="3430" y="62854"/>
                </a:lnTo>
                <a:lnTo>
                  <a:pt x="0" y="45243"/>
                </a:lnTo>
                <a:close/>
              </a:path>
            </a:pathLst>
          </a:custGeom>
          <a:ln w="25400">
            <a:solidFill>
              <a:srgbClr val="2175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729162" y="4141787"/>
            <a:ext cx="112712" cy="1174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395787" y="4060825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43656" y="0"/>
                </a:moveTo>
                <a:lnTo>
                  <a:pt x="26663" y="3555"/>
                </a:lnTo>
                <a:lnTo>
                  <a:pt x="12786" y="13251"/>
                </a:lnTo>
                <a:lnTo>
                  <a:pt x="3430" y="27632"/>
                </a:lnTo>
                <a:lnTo>
                  <a:pt x="0" y="45243"/>
                </a:lnTo>
                <a:lnTo>
                  <a:pt x="3430" y="62854"/>
                </a:lnTo>
                <a:lnTo>
                  <a:pt x="12786" y="77235"/>
                </a:lnTo>
                <a:lnTo>
                  <a:pt x="26663" y="86931"/>
                </a:lnTo>
                <a:lnTo>
                  <a:pt x="43656" y="90487"/>
                </a:lnTo>
                <a:lnTo>
                  <a:pt x="60649" y="86931"/>
                </a:lnTo>
                <a:lnTo>
                  <a:pt x="74525" y="77235"/>
                </a:lnTo>
                <a:lnTo>
                  <a:pt x="83881" y="62854"/>
                </a:lnTo>
                <a:lnTo>
                  <a:pt x="87312" y="45243"/>
                </a:lnTo>
                <a:lnTo>
                  <a:pt x="83881" y="27632"/>
                </a:lnTo>
                <a:lnTo>
                  <a:pt x="74525" y="13251"/>
                </a:lnTo>
                <a:lnTo>
                  <a:pt x="60649" y="3555"/>
                </a:lnTo>
                <a:lnTo>
                  <a:pt x="43656" y="0"/>
                </a:lnTo>
                <a:close/>
              </a:path>
            </a:pathLst>
          </a:custGeom>
          <a:solidFill>
            <a:srgbClr val="2175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395787" y="4060825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0" y="45244"/>
                </a:moveTo>
                <a:lnTo>
                  <a:pt x="3430" y="27632"/>
                </a:lnTo>
                <a:lnTo>
                  <a:pt x="12786" y="13251"/>
                </a:lnTo>
                <a:lnTo>
                  <a:pt x="26663" y="3555"/>
                </a:lnTo>
                <a:lnTo>
                  <a:pt x="43656" y="0"/>
                </a:lnTo>
                <a:lnTo>
                  <a:pt x="60648" y="3555"/>
                </a:lnTo>
                <a:lnTo>
                  <a:pt x="74525" y="13251"/>
                </a:lnTo>
                <a:lnTo>
                  <a:pt x="83881" y="27632"/>
                </a:lnTo>
                <a:lnTo>
                  <a:pt x="87312" y="45244"/>
                </a:lnTo>
                <a:lnTo>
                  <a:pt x="83881" y="62855"/>
                </a:lnTo>
                <a:lnTo>
                  <a:pt x="74525" y="77236"/>
                </a:lnTo>
                <a:lnTo>
                  <a:pt x="60648" y="86932"/>
                </a:lnTo>
                <a:lnTo>
                  <a:pt x="43656" y="90488"/>
                </a:lnTo>
                <a:lnTo>
                  <a:pt x="26663" y="86932"/>
                </a:lnTo>
                <a:lnTo>
                  <a:pt x="12786" y="77236"/>
                </a:lnTo>
                <a:lnTo>
                  <a:pt x="3430" y="62855"/>
                </a:lnTo>
                <a:lnTo>
                  <a:pt x="0" y="45244"/>
                </a:lnTo>
                <a:close/>
              </a:path>
            </a:pathLst>
          </a:custGeom>
          <a:ln w="25400">
            <a:solidFill>
              <a:srgbClr val="2175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172653" y="2804795"/>
            <a:ext cx="3359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baseline="12731" dirty="0">
                <a:latin typeface="Times New Roman"/>
                <a:cs typeface="Times New Roman"/>
              </a:rPr>
              <a:t>x</a:t>
            </a:r>
            <a:r>
              <a:rPr sz="1600" dirty="0">
                <a:latin typeface="Times New Roman"/>
                <a:cs typeface="Times New Roman"/>
              </a:rPr>
              <a:t>1</a:t>
            </a:r>
            <a:r>
              <a:rPr sz="1600" i="1" dirty="0">
                <a:latin typeface="Times New Roman"/>
                <a:cs typeface="Times New Roman"/>
              </a:rPr>
              <a:t>j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860800" y="3597275"/>
            <a:ext cx="1325880" cy="92265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18745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935"/>
              </a:spcBef>
            </a:pPr>
            <a:r>
              <a:rPr sz="3600" b="1" baseline="12731" dirty="0">
                <a:latin typeface="Times New Roman"/>
                <a:cs typeface="Times New Roman"/>
              </a:rPr>
              <a:t>x</a:t>
            </a:r>
            <a:r>
              <a:rPr sz="1600" dirty="0">
                <a:latin typeface="Times New Roman"/>
                <a:cs typeface="Times New Roman"/>
              </a:rPr>
              <a:t>2</a:t>
            </a:r>
            <a:r>
              <a:rPr sz="1600" i="1" dirty="0">
                <a:latin typeface="Times New Roman"/>
                <a:cs typeface="Times New Roman"/>
              </a:rPr>
              <a:t>j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3175952" y="164274"/>
            <a:ext cx="302450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2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三角原理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660140" y="6272974"/>
            <a:ext cx="4963795" cy="570413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zh-CN" altLang="en-US" spc="4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可以通过</a:t>
            </a:r>
            <a:r>
              <a:rPr lang="en-US" altLang="zh-CN" spc="4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SVD</a:t>
            </a:r>
            <a:r>
              <a:rPr lang="zh-CN" altLang="en-US" spc="4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从</a:t>
            </a:r>
            <a:r>
              <a:rPr lang="zh-CN" altLang="en-US" spc="4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摄像机</a:t>
            </a:r>
            <a:r>
              <a:rPr lang="zh-CN" altLang="en-US" spc="4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矩阵</a:t>
            </a:r>
            <a:r>
              <a:rPr lang="zh-CN" altLang="en-US" spc="4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计算</a:t>
            </a:r>
            <a:r>
              <a:rPr lang="en-US" altLang="zh-CN" spc="4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3D</a:t>
            </a:r>
            <a:r>
              <a:rPr lang="zh-CN" altLang="en-US" spc="4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点（有关详细信息，请参见</a:t>
            </a:r>
            <a:r>
              <a:rPr lang="en-US" altLang="zh-CN" spc="4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HZ</a:t>
            </a:r>
            <a:r>
              <a:rPr lang="zh-CN" altLang="en-US" spc="4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的第</a:t>
            </a:r>
            <a:r>
              <a:rPr lang="en-US" altLang="zh-CN" spc="4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312</a:t>
            </a:r>
            <a:r>
              <a:rPr lang="zh-CN" altLang="en-US" spc="4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页）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/>
              <p:cNvSpPr/>
              <p:nvPr/>
            </p:nvSpPr>
            <p:spPr>
              <a:xfrm>
                <a:off x="1432185" y="3902255"/>
                <a:ext cx="632353" cy="4708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7" name="矩形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185" y="3902255"/>
                <a:ext cx="632353" cy="470835"/>
              </a:xfrm>
              <a:prstGeom prst="rect">
                <a:avLst/>
              </a:prstGeom>
              <a:blipFill rotWithShape="1">
                <a:blip r:embed="rId16"/>
                <a:stretch>
                  <a:fillRect t="-6494" r="-16346" b="-1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/>
              <p:cNvSpPr/>
              <p:nvPr/>
            </p:nvSpPr>
            <p:spPr>
              <a:xfrm>
                <a:off x="3834396" y="4655682"/>
                <a:ext cx="639470" cy="4708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8" name="矩形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396" y="4655682"/>
                <a:ext cx="639470" cy="470835"/>
              </a:xfrm>
              <a:prstGeom prst="rect">
                <a:avLst/>
              </a:prstGeom>
              <a:blipFill rotWithShape="1">
                <a:blip r:embed="rId17"/>
                <a:stretch>
                  <a:fillRect t="-6494" r="-17143" b="-1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/>
              <p:cNvSpPr/>
              <p:nvPr/>
            </p:nvSpPr>
            <p:spPr>
              <a:xfrm>
                <a:off x="4617095" y="957512"/>
                <a:ext cx="537711" cy="506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9" name="矩形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095" y="957512"/>
                <a:ext cx="537711" cy="506549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6248400" y="2159000"/>
                <a:ext cx="1733231" cy="5091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2159000"/>
                <a:ext cx="1733231" cy="509114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248400" y="2927823"/>
                <a:ext cx="1733231" cy="5091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2927823"/>
                <a:ext cx="1733231" cy="509114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422611" y="5486400"/>
                <a:ext cx="1745991" cy="471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=[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𝐼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 0 ]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11" y="5486400"/>
                <a:ext cx="1745991" cy="471347"/>
              </a:xfrm>
              <a:prstGeom prst="rect">
                <a:avLst/>
              </a:prstGeom>
              <a:blipFill rotWithShape="1">
                <a:blip r:embed="rId21"/>
                <a:stretch>
                  <a:fillRect t="-6494" r="-697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372690" y="6037300"/>
                <a:ext cx="2622128" cy="471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=[ 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𝐹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 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𝑒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90" y="6037300"/>
                <a:ext cx="2622128" cy="471347"/>
              </a:xfrm>
              <a:prstGeom prst="rect">
                <a:avLst/>
              </a:prstGeom>
              <a:blipFill rotWithShape="1">
                <a:blip r:embed="rId22"/>
                <a:stretch>
                  <a:fillRect t="-6410" r="-465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3401166" y="5673906"/>
                <a:ext cx="3342197" cy="50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→    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   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𝑓𝑜𝑟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 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𝑖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=1,…,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166" y="5673906"/>
                <a:ext cx="3342197" cy="506549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573" y="100006"/>
            <a:ext cx="79648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8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代数方法</a:t>
            </a:r>
            <a:r>
              <a:rPr lang="en-US" altLang="zh-CN" spc="1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(N</a:t>
            </a:r>
            <a:r>
              <a:rPr lang="zh-CN" altLang="en-US" spc="1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视图</a:t>
            </a:r>
            <a:r>
              <a:rPr lang="zh-CN" altLang="en-US"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情况</a:t>
            </a:r>
            <a:r>
              <a:rPr lang="en-US" altLang="zh-CN" spc="-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)</a:t>
            </a:r>
            <a:endParaRPr spc="-75" dirty="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13250" y="2635250"/>
            <a:ext cx="2466975" cy="1802130"/>
          </a:xfrm>
          <a:custGeom>
            <a:avLst/>
            <a:gdLst/>
            <a:ahLst/>
            <a:cxnLst/>
            <a:rect l="l" t="t" r="r" b="b"/>
            <a:pathLst>
              <a:path w="2466975" h="1802129">
                <a:moveTo>
                  <a:pt x="2466975" y="1801812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22762" y="2635250"/>
            <a:ext cx="104775" cy="2243455"/>
          </a:xfrm>
          <a:custGeom>
            <a:avLst/>
            <a:gdLst/>
            <a:ahLst/>
            <a:cxnLst/>
            <a:rect l="l" t="t" r="r" b="b"/>
            <a:pathLst>
              <a:path w="104775" h="2243454">
                <a:moveTo>
                  <a:pt x="0" y="2243137"/>
                </a:moveTo>
                <a:lnTo>
                  <a:pt x="10477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44687" y="2617786"/>
            <a:ext cx="2454275" cy="1233805"/>
          </a:xfrm>
          <a:custGeom>
            <a:avLst/>
            <a:gdLst/>
            <a:ahLst/>
            <a:cxnLst/>
            <a:rect l="l" t="t" r="r" b="b"/>
            <a:pathLst>
              <a:path w="2454275" h="1233804">
                <a:moveTo>
                  <a:pt x="0" y="1233488"/>
                </a:moveTo>
                <a:lnTo>
                  <a:pt x="245427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58975" y="1181100"/>
            <a:ext cx="1986280" cy="2656205"/>
          </a:xfrm>
          <a:custGeom>
            <a:avLst/>
            <a:gdLst/>
            <a:ahLst/>
            <a:cxnLst/>
            <a:rect l="l" t="t" r="r" b="b"/>
            <a:pathLst>
              <a:path w="1986279" h="2656204">
                <a:moveTo>
                  <a:pt x="0" y="2655887"/>
                </a:moveTo>
                <a:lnTo>
                  <a:pt x="198596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58975" y="1939925"/>
            <a:ext cx="1986280" cy="1897380"/>
          </a:xfrm>
          <a:custGeom>
            <a:avLst/>
            <a:gdLst/>
            <a:ahLst/>
            <a:cxnLst/>
            <a:rect l="l" t="t" r="r" b="b"/>
            <a:pathLst>
              <a:path w="1986279" h="1897379">
                <a:moveTo>
                  <a:pt x="0" y="1897062"/>
                </a:moveTo>
                <a:lnTo>
                  <a:pt x="198596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58975" y="1371600"/>
            <a:ext cx="3070225" cy="2465705"/>
          </a:xfrm>
          <a:custGeom>
            <a:avLst/>
            <a:gdLst/>
            <a:ahLst/>
            <a:cxnLst/>
            <a:rect l="l" t="t" r="r" b="b"/>
            <a:pathLst>
              <a:path w="3070225" h="2465704">
                <a:moveTo>
                  <a:pt x="0" y="2465387"/>
                </a:moveTo>
                <a:lnTo>
                  <a:pt x="307022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58975" y="2128837"/>
            <a:ext cx="2710180" cy="1708150"/>
          </a:xfrm>
          <a:custGeom>
            <a:avLst/>
            <a:gdLst/>
            <a:ahLst/>
            <a:cxnLst/>
            <a:rect l="l" t="t" r="r" b="b"/>
            <a:pathLst>
              <a:path w="2710179" h="1708150">
                <a:moveTo>
                  <a:pt x="0" y="1708150"/>
                </a:moveTo>
                <a:lnTo>
                  <a:pt x="270986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58975" y="3076575"/>
            <a:ext cx="3070225" cy="760730"/>
          </a:xfrm>
          <a:custGeom>
            <a:avLst/>
            <a:gdLst/>
            <a:ahLst/>
            <a:cxnLst/>
            <a:rect l="l" t="t" r="r" b="b"/>
            <a:pathLst>
              <a:path w="3070225" h="760729">
                <a:moveTo>
                  <a:pt x="0" y="760412"/>
                </a:moveTo>
                <a:lnTo>
                  <a:pt x="307022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44937" y="1939925"/>
            <a:ext cx="363855" cy="2951480"/>
          </a:xfrm>
          <a:custGeom>
            <a:avLst/>
            <a:gdLst/>
            <a:ahLst/>
            <a:cxnLst/>
            <a:rect l="l" t="t" r="r" b="b"/>
            <a:pathLst>
              <a:path w="363854" h="2951479">
                <a:moveTo>
                  <a:pt x="363537" y="2951162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08475" y="1371600"/>
            <a:ext cx="720725" cy="3519804"/>
          </a:xfrm>
          <a:custGeom>
            <a:avLst/>
            <a:gdLst/>
            <a:ahLst/>
            <a:cxnLst/>
            <a:rect l="l" t="t" r="r" b="b"/>
            <a:pathLst>
              <a:path w="720725" h="3519804">
                <a:moveTo>
                  <a:pt x="0" y="3519487"/>
                </a:moveTo>
                <a:lnTo>
                  <a:pt x="72072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44937" y="1181100"/>
            <a:ext cx="363855" cy="3710304"/>
          </a:xfrm>
          <a:custGeom>
            <a:avLst/>
            <a:gdLst/>
            <a:ahLst/>
            <a:cxnLst/>
            <a:rect l="l" t="t" r="r" b="b"/>
            <a:pathLst>
              <a:path w="363854" h="3710304">
                <a:moveTo>
                  <a:pt x="363537" y="3709987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08475" y="2128837"/>
            <a:ext cx="360680" cy="2762250"/>
          </a:xfrm>
          <a:custGeom>
            <a:avLst/>
            <a:gdLst/>
            <a:ahLst/>
            <a:cxnLst/>
            <a:rect l="l" t="t" r="r" b="b"/>
            <a:pathLst>
              <a:path w="360679" h="2762250">
                <a:moveTo>
                  <a:pt x="0" y="2762250"/>
                </a:moveTo>
                <a:lnTo>
                  <a:pt x="36036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308475" y="3076575"/>
            <a:ext cx="720725" cy="1814830"/>
          </a:xfrm>
          <a:custGeom>
            <a:avLst/>
            <a:gdLst/>
            <a:ahLst/>
            <a:cxnLst/>
            <a:rect l="l" t="t" r="r" b="b"/>
            <a:pathLst>
              <a:path w="720725" h="1814829">
                <a:moveTo>
                  <a:pt x="0" y="1814512"/>
                </a:moveTo>
                <a:lnTo>
                  <a:pt x="72072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44937" y="1939925"/>
            <a:ext cx="2889250" cy="2465705"/>
          </a:xfrm>
          <a:custGeom>
            <a:avLst/>
            <a:gdLst/>
            <a:ahLst/>
            <a:cxnLst/>
            <a:rect l="l" t="t" r="r" b="b"/>
            <a:pathLst>
              <a:path w="2889250" h="2465704">
                <a:moveTo>
                  <a:pt x="2889250" y="2465387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44937" y="1181100"/>
            <a:ext cx="2889250" cy="3224530"/>
          </a:xfrm>
          <a:custGeom>
            <a:avLst/>
            <a:gdLst/>
            <a:ahLst/>
            <a:cxnLst/>
            <a:rect l="l" t="t" r="r" b="b"/>
            <a:pathLst>
              <a:path w="2889250" h="3224529">
                <a:moveTo>
                  <a:pt x="2889250" y="3224212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29199" y="1371600"/>
            <a:ext cx="1805305" cy="3034030"/>
          </a:xfrm>
          <a:custGeom>
            <a:avLst/>
            <a:gdLst/>
            <a:ahLst/>
            <a:cxnLst/>
            <a:rect l="l" t="t" r="r" b="b"/>
            <a:pathLst>
              <a:path w="1805304" h="3034029">
                <a:moveTo>
                  <a:pt x="1804988" y="3033712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68837" y="2128837"/>
            <a:ext cx="2165350" cy="2276475"/>
          </a:xfrm>
          <a:custGeom>
            <a:avLst/>
            <a:gdLst/>
            <a:ahLst/>
            <a:cxnLst/>
            <a:rect l="l" t="t" r="r" b="b"/>
            <a:pathLst>
              <a:path w="2165350" h="2276475">
                <a:moveTo>
                  <a:pt x="2165350" y="2276475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29199" y="3076575"/>
            <a:ext cx="1805305" cy="1329055"/>
          </a:xfrm>
          <a:custGeom>
            <a:avLst/>
            <a:gdLst/>
            <a:ahLst/>
            <a:cxnLst/>
            <a:rect l="l" t="t" r="r" b="b"/>
            <a:pathLst>
              <a:path w="1805304" h="1329054">
                <a:moveTo>
                  <a:pt x="1804988" y="1328737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58975" y="2697162"/>
            <a:ext cx="1084580" cy="1139825"/>
          </a:xfrm>
          <a:custGeom>
            <a:avLst/>
            <a:gdLst/>
            <a:ahLst/>
            <a:cxnLst/>
            <a:rect l="l" t="t" r="r" b="b"/>
            <a:pathLst>
              <a:path w="1084580" h="1139825">
                <a:moveTo>
                  <a:pt x="1084263" y="1139825"/>
                </a:moveTo>
                <a:lnTo>
                  <a:pt x="0" y="854870"/>
                </a:lnTo>
                <a:lnTo>
                  <a:pt x="0" y="0"/>
                </a:lnTo>
                <a:lnTo>
                  <a:pt x="1084263" y="284955"/>
                </a:lnTo>
                <a:lnTo>
                  <a:pt x="1084263" y="11398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570537" y="3076575"/>
            <a:ext cx="1084580" cy="1139825"/>
          </a:xfrm>
          <a:custGeom>
            <a:avLst/>
            <a:gdLst/>
            <a:ahLst/>
            <a:cxnLst/>
            <a:rect l="l" t="t" r="r" b="b"/>
            <a:pathLst>
              <a:path w="1084579" h="1139825">
                <a:moveTo>
                  <a:pt x="0" y="1139825"/>
                </a:moveTo>
                <a:lnTo>
                  <a:pt x="1084263" y="854870"/>
                </a:lnTo>
                <a:lnTo>
                  <a:pt x="1084263" y="0"/>
                </a:lnTo>
                <a:lnTo>
                  <a:pt x="0" y="284955"/>
                </a:lnTo>
                <a:lnTo>
                  <a:pt x="0" y="11398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17700" y="3779837"/>
            <a:ext cx="111125" cy="115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264025" y="4822825"/>
            <a:ext cx="112713" cy="1158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807200" y="4365625"/>
            <a:ext cx="112713" cy="114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873500" y="1173162"/>
            <a:ext cx="112713" cy="1174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87925" y="1330325"/>
            <a:ext cx="111125" cy="1158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903662" y="1868487"/>
            <a:ext cx="111125" cy="1158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10100" y="2089150"/>
            <a:ext cx="111125" cy="1174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987925" y="3036887"/>
            <a:ext cx="111125" cy="1174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370387" y="2546350"/>
            <a:ext cx="112712" cy="1174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382837" y="3132137"/>
            <a:ext cx="112712" cy="1158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624137" y="3084512"/>
            <a:ext cx="112712" cy="1158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549525" y="3336925"/>
            <a:ext cx="111125" cy="1174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728912" y="3370262"/>
            <a:ext cx="112712" cy="1143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820987" y="3573462"/>
            <a:ext cx="112712" cy="1174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14587" y="3370262"/>
            <a:ext cx="111125" cy="1143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114800" y="3779837"/>
            <a:ext cx="112713" cy="1158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292600" y="4092575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43656" y="0"/>
                </a:moveTo>
                <a:lnTo>
                  <a:pt x="26663" y="3555"/>
                </a:lnTo>
                <a:lnTo>
                  <a:pt x="12786" y="13251"/>
                </a:lnTo>
                <a:lnTo>
                  <a:pt x="3430" y="27632"/>
                </a:lnTo>
                <a:lnTo>
                  <a:pt x="0" y="45243"/>
                </a:lnTo>
                <a:lnTo>
                  <a:pt x="3430" y="62854"/>
                </a:lnTo>
                <a:lnTo>
                  <a:pt x="12786" y="77235"/>
                </a:lnTo>
                <a:lnTo>
                  <a:pt x="26663" y="86931"/>
                </a:lnTo>
                <a:lnTo>
                  <a:pt x="43656" y="90487"/>
                </a:lnTo>
                <a:lnTo>
                  <a:pt x="60649" y="86931"/>
                </a:lnTo>
                <a:lnTo>
                  <a:pt x="74525" y="77235"/>
                </a:lnTo>
                <a:lnTo>
                  <a:pt x="83881" y="62854"/>
                </a:lnTo>
                <a:lnTo>
                  <a:pt x="87312" y="45243"/>
                </a:lnTo>
                <a:lnTo>
                  <a:pt x="83881" y="27632"/>
                </a:lnTo>
                <a:lnTo>
                  <a:pt x="74525" y="13251"/>
                </a:lnTo>
                <a:lnTo>
                  <a:pt x="60649" y="3555"/>
                </a:lnTo>
                <a:lnTo>
                  <a:pt x="43656" y="0"/>
                </a:lnTo>
                <a:close/>
              </a:path>
            </a:pathLst>
          </a:custGeom>
          <a:solidFill>
            <a:srgbClr val="2175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292600" y="4092575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0" y="45243"/>
                </a:moveTo>
                <a:lnTo>
                  <a:pt x="3430" y="27632"/>
                </a:lnTo>
                <a:lnTo>
                  <a:pt x="12786" y="13251"/>
                </a:lnTo>
                <a:lnTo>
                  <a:pt x="26663" y="3555"/>
                </a:lnTo>
                <a:lnTo>
                  <a:pt x="43656" y="0"/>
                </a:lnTo>
                <a:lnTo>
                  <a:pt x="60649" y="3555"/>
                </a:lnTo>
                <a:lnTo>
                  <a:pt x="74526" y="13251"/>
                </a:lnTo>
                <a:lnTo>
                  <a:pt x="83882" y="27632"/>
                </a:lnTo>
                <a:lnTo>
                  <a:pt x="87313" y="45243"/>
                </a:lnTo>
                <a:lnTo>
                  <a:pt x="83882" y="62854"/>
                </a:lnTo>
                <a:lnTo>
                  <a:pt x="74526" y="77235"/>
                </a:lnTo>
                <a:lnTo>
                  <a:pt x="60649" y="86931"/>
                </a:lnTo>
                <a:lnTo>
                  <a:pt x="43656" y="90487"/>
                </a:lnTo>
                <a:lnTo>
                  <a:pt x="26663" y="86931"/>
                </a:lnTo>
                <a:lnTo>
                  <a:pt x="12786" y="77235"/>
                </a:lnTo>
                <a:lnTo>
                  <a:pt x="3430" y="62854"/>
                </a:lnTo>
                <a:lnTo>
                  <a:pt x="0" y="45243"/>
                </a:lnTo>
                <a:close/>
              </a:path>
            </a:pathLst>
          </a:custGeom>
          <a:ln w="25400">
            <a:solidFill>
              <a:srgbClr val="2175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460875" y="3763962"/>
            <a:ext cx="112713" cy="11588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383087" y="3998912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43656" y="0"/>
                </a:moveTo>
                <a:lnTo>
                  <a:pt x="26663" y="3555"/>
                </a:lnTo>
                <a:lnTo>
                  <a:pt x="12786" y="13251"/>
                </a:lnTo>
                <a:lnTo>
                  <a:pt x="3430" y="27632"/>
                </a:lnTo>
                <a:lnTo>
                  <a:pt x="0" y="45243"/>
                </a:lnTo>
                <a:lnTo>
                  <a:pt x="3430" y="62854"/>
                </a:lnTo>
                <a:lnTo>
                  <a:pt x="12786" y="77235"/>
                </a:lnTo>
                <a:lnTo>
                  <a:pt x="26663" y="86931"/>
                </a:lnTo>
                <a:lnTo>
                  <a:pt x="43656" y="90487"/>
                </a:lnTo>
                <a:lnTo>
                  <a:pt x="60649" y="86931"/>
                </a:lnTo>
                <a:lnTo>
                  <a:pt x="74525" y="77235"/>
                </a:lnTo>
                <a:lnTo>
                  <a:pt x="83881" y="62854"/>
                </a:lnTo>
                <a:lnTo>
                  <a:pt x="87312" y="45243"/>
                </a:lnTo>
                <a:lnTo>
                  <a:pt x="83881" y="27632"/>
                </a:lnTo>
                <a:lnTo>
                  <a:pt x="74525" y="13251"/>
                </a:lnTo>
                <a:lnTo>
                  <a:pt x="60649" y="3555"/>
                </a:lnTo>
                <a:lnTo>
                  <a:pt x="43656" y="0"/>
                </a:lnTo>
                <a:close/>
              </a:path>
            </a:pathLst>
          </a:custGeom>
          <a:solidFill>
            <a:srgbClr val="2175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383087" y="3998912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0" y="45244"/>
                </a:moveTo>
                <a:lnTo>
                  <a:pt x="3430" y="27632"/>
                </a:lnTo>
                <a:lnTo>
                  <a:pt x="12786" y="13251"/>
                </a:lnTo>
                <a:lnTo>
                  <a:pt x="26663" y="3555"/>
                </a:lnTo>
                <a:lnTo>
                  <a:pt x="43656" y="0"/>
                </a:lnTo>
                <a:lnTo>
                  <a:pt x="60648" y="3555"/>
                </a:lnTo>
                <a:lnTo>
                  <a:pt x="74525" y="13251"/>
                </a:lnTo>
                <a:lnTo>
                  <a:pt x="83881" y="27632"/>
                </a:lnTo>
                <a:lnTo>
                  <a:pt x="87312" y="45244"/>
                </a:lnTo>
                <a:lnTo>
                  <a:pt x="83881" y="62855"/>
                </a:lnTo>
                <a:lnTo>
                  <a:pt x="74525" y="77236"/>
                </a:lnTo>
                <a:lnTo>
                  <a:pt x="60648" y="86932"/>
                </a:lnTo>
                <a:lnTo>
                  <a:pt x="43656" y="90488"/>
                </a:lnTo>
                <a:lnTo>
                  <a:pt x="26663" y="86932"/>
                </a:lnTo>
                <a:lnTo>
                  <a:pt x="12786" y="77236"/>
                </a:lnTo>
                <a:lnTo>
                  <a:pt x="3430" y="62855"/>
                </a:lnTo>
                <a:lnTo>
                  <a:pt x="0" y="45244"/>
                </a:lnTo>
                <a:close/>
              </a:path>
            </a:pathLst>
          </a:custGeom>
          <a:ln w="25400">
            <a:solidFill>
              <a:srgbClr val="2175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519612" y="4189412"/>
            <a:ext cx="112712" cy="11747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186237" y="4108450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43656" y="0"/>
                </a:moveTo>
                <a:lnTo>
                  <a:pt x="26663" y="3555"/>
                </a:lnTo>
                <a:lnTo>
                  <a:pt x="12786" y="13251"/>
                </a:lnTo>
                <a:lnTo>
                  <a:pt x="3430" y="27632"/>
                </a:lnTo>
                <a:lnTo>
                  <a:pt x="0" y="45243"/>
                </a:lnTo>
                <a:lnTo>
                  <a:pt x="3430" y="62854"/>
                </a:lnTo>
                <a:lnTo>
                  <a:pt x="12786" y="77235"/>
                </a:lnTo>
                <a:lnTo>
                  <a:pt x="26663" y="86931"/>
                </a:lnTo>
                <a:lnTo>
                  <a:pt x="43656" y="90487"/>
                </a:lnTo>
                <a:lnTo>
                  <a:pt x="60649" y="86931"/>
                </a:lnTo>
                <a:lnTo>
                  <a:pt x="74525" y="77235"/>
                </a:lnTo>
                <a:lnTo>
                  <a:pt x="83881" y="62854"/>
                </a:lnTo>
                <a:lnTo>
                  <a:pt x="87312" y="45243"/>
                </a:lnTo>
                <a:lnTo>
                  <a:pt x="83881" y="27632"/>
                </a:lnTo>
                <a:lnTo>
                  <a:pt x="74525" y="13251"/>
                </a:lnTo>
                <a:lnTo>
                  <a:pt x="60649" y="3555"/>
                </a:lnTo>
                <a:lnTo>
                  <a:pt x="43656" y="0"/>
                </a:lnTo>
                <a:close/>
              </a:path>
            </a:pathLst>
          </a:custGeom>
          <a:solidFill>
            <a:srgbClr val="2175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186237" y="4108450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0" y="45243"/>
                </a:moveTo>
                <a:lnTo>
                  <a:pt x="3430" y="27632"/>
                </a:lnTo>
                <a:lnTo>
                  <a:pt x="12786" y="13251"/>
                </a:lnTo>
                <a:lnTo>
                  <a:pt x="26663" y="3555"/>
                </a:lnTo>
                <a:lnTo>
                  <a:pt x="43656" y="0"/>
                </a:lnTo>
                <a:lnTo>
                  <a:pt x="60648" y="3555"/>
                </a:lnTo>
                <a:lnTo>
                  <a:pt x="74525" y="13251"/>
                </a:lnTo>
                <a:lnTo>
                  <a:pt x="83881" y="27632"/>
                </a:lnTo>
                <a:lnTo>
                  <a:pt x="87312" y="45243"/>
                </a:lnTo>
                <a:lnTo>
                  <a:pt x="83881" y="62854"/>
                </a:lnTo>
                <a:lnTo>
                  <a:pt x="74525" y="77235"/>
                </a:lnTo>
                <a:lnTo>
                  <a:pt x="60648" y="86931"/>
                </a:lnTo>
                <a:lnTo>
                  <a:pt x="43656" y="90487"/>
                </a:lnTo>
                <a:lnTo>
                  <a:pt x="26663" y="86931"/>
                </a:lnTo>
                <a:lnTo>
                  <a:pt x="12786" y="77235"/>
                </a:lnTo>
                <a:lnTo>
                  <a:pt x="3430" y="62854"/>
                </a:lnTo>
                <a:lnTo>
                  <a:pt x="0" y="45243"/>
                </a:lnTo>
                <a:close/>
              </a:path>
            </a:pathLst>
          </a:custGeom>
          <a:ln w="25400">
            <a:solidFill>
              <a:srgbClr val="2175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964237" y="3432175"/>
            <a:ext cx="112712" cy="1158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205537" y="3370262"/>
            <a:ext cx="112712" cy="1143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995987" y="3638550"/>
            <a:ext cx="215900" cy="1460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130925" y="3890962"/>
            <a:ext cx="111125" cy="1143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845175" y="3652837"/>
            <a:ext cx="111125" cy="11747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1963102" y="2842323"/>
            <a:ext cx="3359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baseline="12731" dirty="0">
                <a:latin typeface="Times New Roman"/>
                <a:cs typeface="Times New Roman"/>
              </a:rPr>
              <a:t>x</a:t>
            </a:r>
            <a:r>
              <a:rPr sz="1600" dirty="0">
                <a:latin typeface="Times New Roman"/>
                <a:cs typeface="Times New Roman"/>
              </a:rPr>
              <a:t>1</a:t>
            </a:r>
            <a:r>
              <a:rPr sz="1600" i="1" dirty="0">
                <a:latin typeface="Times New Roman"/>
                <a:cs typeface="Times New Roman"/>
              </a:rPr>
              <a:t>j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651250" y="3644900"/>
            <a:ext cx="1325880" cy="92265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08585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855"/>
              </a:spcBef>
            </a:pPr>
            <a:r>
              <a:rPr sz="3600" b="1" baseline="12731" dirty="0">
                <a:latin typeface="Times New Roman"/>
                <a:cs typeface="Times New Roman"/>
              </a:rPr>
              <a:t>x</a:t>
            </a:r>
            <a:r>
              <a:rPr sz="1600" dirty="0">
                <a:latin typeface="Times New Roman"/>
                <a:cs typeface="Times New Roman"/>
              </a:rPr>
              <a:t>k</a:t>
            </a:r>
            <a:r>
              <a:rPr sz="1600" i="1" dirty="0">
                <a:latin typeface="Times New Roman"/>
                <a:cs typeface="Times New Roman"/>
              </a:rPr>
              <a:t>j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091237" y="3465848"/>
            <a:ext cx="748030" cy="121920"/>
          </a:xfrm>
          <a:custGeom>
            <a:avLst/>
            <a:gdLst/>
            <a:ahLst/>
            <a:cxnLst/>
            <a:rect l="l" t="t" r="r" b="b"/>
            <a:pathLst>
              <a:path w="748029" h="121920">
                <a:moveTo>
                  <a:pt x="314538" y="50515"/>
                </a:moveTo>
                <a:lnTo>
                  <a:pt x="74429" y="50515"/>
                </a:lnTo>
                <a:lnTo>
                  <a:pt x="744782" y="121829"/>
                </a:lnTo>
                <a:lnTo>
                  <a:pt x="747468" y="96572"/>
                </a:lnTo>
                <a:lnTo>
                  <a:pt x="314538" y="50515"/>
                </a:lnTo>
                <a:close/>
              </a:path>
              <a:path w="748029" h="121920">
                <a:moveTo>
                  <a:pt x="79802" y="0"/>
                </a:moveTo>
                <a:lnTo>
                  <a:pt x="0" y="29825"/>
                </a:lnTo>
                <a:lnTo>
                  <a:pt x="71742" y="75773"/>
                </a:lnTo>
                <a:lnTo>
                  <a:pt x="74429" y="50515"/>
                </a:lnTo>
                <a:lnTo>
                  <a:pt x="314538" y="50515"/>
                </a:lnTo>
                <a:lnTo>
                  <a:pt x="77116" y="25257"/>
                </a:lnTo>
                <a:lnTo>
                  <a:pt x="798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481964" y="5355483"/>
            <a:ext cx="24517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400" spc="-3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-</a:t>
            </a:r>
            <a:r>
              <a:rPr sz="2400" spc="-32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lang="zh-CN" altLang="en-US" sz="2400" spc="-5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从</a:t>
            </a:r>
            <a:r>
              <a:rPr sz="2400" spc="-5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sz="2400" dirty="0" err="1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I</a:t>
            </a:r>
            <a:r>
              <a:rPr sz="2400" baseline="-19519" dirty="0" err="1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k</a:t>
            </a:r>
            <a:r>
              <a:rPr sz="2400" baseline="-19519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lang="zh-CN" altLang="en-US" sz="2400" spc="6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和</a:t>
            </a:r>
            <a:r>
              <a:rPr sz="2400" spc="16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sz="2400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I</a:t>
            </a:r>
            <a:r>
              <a:rPr sz="2400" spc="-7" baseline="-19519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h</a:t>
            </a:r>
            <a:endParaRPr sz="2400" baseline="-19519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242050" y="5292636"/>
            <a:ext cx="2444750" cy="5625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200"/>
              </a:lnSpc>
              <a:spcBef>
                <a:spcPts val="110"/>
              </a:spcBef>
            </a:pPr>
            <a:r>
              <a:rPr lang="zh-CN" altLang="en-US" spc="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与 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I</a:t>
            </a:r>
            <a:r>
              <a:rPr lang="en-US" altLang="zh-CN" baseline="-21604" dirty="0" err="1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k</a:t>
            </a:r>
            <a:r>
              <a:rPr lang="en-US" altLang="zh-CN" baseline="-21604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 </a:t>
            </a:r>
            <a:r>
              <a:rPr lang="zh-CN" altLang="en-US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和</a:t>
            </a:r>
            <a:r>
              <a:rPr lang="zh-CN" altLang="en-US" spc="114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lang="en-US" altLang="zh-CN" dirty="0" err="1" smtClean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I</a:t>
            </a:r>
            <a:r>
              <a:rPr lang="en-US" altLang="zh-CN" baseline="-21604" dirty="0" err="1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h</a:t>
            </a:r>
            <a:r>
              <a:rPr lang="en-US" altLang="zh-CN" baseline="-21604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lang="zh-CN" altLang="en-US" spc="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之间可得的点对应关系相关的</a:t>
            </a:r>
            <a:r>
              <a:rPr lang="en-US" altLang="zh-CN" spc="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3D</a:t>
            </a:r>
            <a:r>
              <a:rPr lang="zh-CN" altLang="en-US" spc="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点</a:t>
            </a:r>
            <a:endParaRPr baseline="-21604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714972" y="5609502"/>
            <a:ext cx="389890" cy="166370"/>
          </a:xfrm>
          <a:custGeom>
            <a:avLst/>
            <a:gdLst/>
            <a:ahLst/>
            <a:cxnLst/>
            <a:rect l="l" t="t" r="r" b="b"/>
            <a:pathLst>
              <a:path w="389889" h="166370">
                <a:moveTo>
                  <a:pt x="69409" y="68612"/>
                </a:moveTo>
                <a:lnTo>
                  <a:pt x="65406" y="68990"/>
                </a:lnTo>
                <a:lnTo>
                  <a:pt x="0" y="148052"/>
                </a:lnTo>
                <a:lnTo>
                  <a:pt x="101015" y="166070"/>
                </a:lnTo>
                <a:lnTo>
                  <a:pt x="104313" y="163770"/>
                </a:lnTo>
                <a:lnTo>
                  <a:pt x="105545" y="156865"/>
                </a:lnTo>
                <a:lnTo>
                  <a:pt x="103245" y="153567"/>
                </a:lnTo>
                <a:lnTo>
                  <a:pt x="36070" y="141585"/>
                </a:lnTo>
                <a:lnTo>
                  <a:pt x="68576" y="129662"/>
                </a:lnTo>
                <a:lnTo>
                  <a:pt x="31696" y="129662"/>
                </a:lnTo>
                <a:lnTo>
                  <a:pt x="75191" y="77086"/>
                </a:lnTo>
                <a:lnTo>
                  <a:pt x="74814" y="73083"/>
                </a:lnTo>
                <a:lnTo>
                  <a:pt x="69409" y="68612"/>
                </a:lnTo>
                <a:close/>
              </a:path>
              <a:path w="389889" h="166370">
                <a:moveTo>
                  <a:pt x="385191" y="0"/>
                </a:moveTo>
                <a:lnTo>
                  <a:pt x="31696" y="129662"/>
                </a:lnTo>
                <a:lnTo>
                  <a:pt x="68576" y="129662"/>
                </a:lnTo>
                <a:lnTo>
                  <a:pt x="389564" y="11923"/>
                </a:lnTo>
                <a:lnTo>
                  <a:pt x="385191" y="0"/>
                </a:lnTo>
                <a:close/>
              </a:path>
            </a:pathLst>
          </a:custGeom>
          <a:solidFill>
            <a:srgbClr val="33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6786003" y="2507663"/>
            <a:ext cx="507365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1500" dirty="0" smtClean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1500" dirty="0" smtClean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00" dirty="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3600" b="1" baseline="12731" dirty="0">
                <a:latin typeface="Times New Roman"/>
                <a:cs typeface="Times New Roman"/>
              </a:rPr>
              <a:t>x</a:t>
            </a:r>
            <a:r>
              <a:rPr sz="1600" dirty="0">
                <a:latin typeface="Times New Roman"/>
                <a:cs typeface="Times New Roman"/>
              </a:rPr>
              <a:t>hj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459740" y="6108879"/>
            <a:ext cx="76104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altLang="zh-CN" sz="2400" spc="-32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- </a:t>
            </a:r>
            <a:r>
              <a:rPr lang="zh-CN" altLang="en-US" sz="2400" spc="-254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成</a:t>
            </a:r>
            <a:r>
              <a:rPr lang="zh-CN" altLang="en-US" sz="2400" spc="-254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对的</a:t>
            </a:r>
            <a:r>
              <a:rPr lang="zh-CN" altLang="en-US" sz="2400" spc="-254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解可以</a:t>
            </a:r>
            <a:r>
              <a:rPr lang="zh-CN" altLang="en-US" sz="2400" spc="-254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使用捆绑调整组合在一起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/>
              <p:cNvSpPr/>
              <p:nvPr/>
            </p:nvSpPr>
            <p:spPr>
              <a:xfrm>
                <a:off x="4360664" y="828968"/>
                <a:ext cx="537711" cy="506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5" name="矩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664" y="828968"/>
                <a:ext cx="537711" cy="506549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/>
              <p:cNvSpPr/>
              <p:nvPr/>
            </p:nvSpPr>
            <p:spPr>
              <a:xfrm>
                <a:off x="6786003" y="2520169"/>
                <a:ext cx="654795" cy="4708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6" name="矩形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003" y="2520169"/>
                <a:ext cx="654795" cy="470835"/>
              </a:xfrm>
              <a:prstGeom prst="rect">
                <a:avLst/>
              </a:prstGeom>
              <a:blipFill rotWithShape="1">
                <a:blip r:embed="rId22"/>
                <a:stretch>
                  <a:fillRect t="-6410" r="-15741" b="-12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/>
              <p:cNvSpPr/>
              <p:nvPr/>
            </p:nvSpPr>
            <p:spPr>
              <a:xfrm>
                <a:off x="1053573" y="2719246"/>
                <a:ext cx="632353" cy="4708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7" name="矩形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573" y="2719246"/>
                <a:ext cx="632353" cy="470835"/>
              </a:xfrm>
              <a:prstGeom prst="rect">
                <a:avLst/>
              </a:prstGeom>
              <a:blipFill rotWithShape="1">
                <a:blip r:embed="rId23"/>
                <a:stretch>
                  <a:fillRect t="-6494" r="-16346" b="-1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/>
              <p:cNvSpPr/>
              <p:nvPr/>
            </p:nvSpPr>
            <p:spPr>
              <a:xfrm>
                <a:off x="2877343" y="4477742"/>
                <a:ext cx="652486" cy="4708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8" name="矩形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7343" y="4477742"/>
                <a:ext cx="652486" cy="470835"/>
              </a:xfrm>
              <a:prstGeom prst="rect">
                <a:avLst/>
              </a:prstGeom>
              <a:blipFill rotWithShape="1">
                <a:blip r:embed="rId24"/>
                <a:stretch>
                  <a:fillRect t="-6494" r="-16822" b="-25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3023150" y="5326729"/>
                <a:ext cx="2675028" cy="5861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→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h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[</m:t>
                          </m:r>
                          <m:r>
                            <a:rPr lang="en-US" altLang="zh-CN" sz="28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CN" sz="28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latin typeface="Cambria Math"/>
                            </a:rPr>
                            <m:t>h</m:t>
                          </m:r>
                          <m:r>
                            <a:rPr lang="en-US" altLang="zh-CN" sz="2800" b="0" i="1" smtClean="0">
                              <a:latin typeface="Cambria Math"/>
                            </a:rPr>
                            <m:t>]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150" y="5326729"/>
                <a:ext cx="2675028" cy="586122"/>
              </a:xfrm>
              <a:prstGeom prst="rect">
                <a:avLst/>
              </a:prstGeom>
              <a:blipFill rotWithShape="1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340" y="306832"/>
            <a:ext cx="5822315" cy="11336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因式分解法</a:t>
            </a:r>
            <a:r>
              <a:rPr spc="58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–</a:t>
            </a:r>
            <a:endParaRPr dirty="0" smtClean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pc="-5" dirty="0" err="1" smtClean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Tomasi</a:t>
            </a:r>
            <a:r>
              <a:rPr spc="-5" dirty="0" smtClean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 </a:t>
            </a:r>
            <a:r>
              <a:rPr dirty="0" smtClean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&amp; </a:t>
            </a:r>
            <a:r>
              <a:rPr spc="-5" dirty="0" err="1" smtClean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Kanade</a:t>
            </a:r>
            <a:r>
              <a:rPr lang="zh-CN" altLang="en-US" spc="-45" dirty="0" smtClean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算法</a:t>
            </a:r>
            <a:endParaRPr spc="-5" dirty="0">
              <a:latin typeface="黑体" panose="02010609060101010101" pitchFamily="49" charset="-122"/>
              <a:ea typeface="黑体" panose="02010609060101010101" pitchFamily="49" charset="-122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9740" y="2021333"/>
            <a:ext cx="8114665" cy="45529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80"/>
              </a:spcBef>
            </a:pPr>
            <a:r>
              <a:rPr sz="1400" dirty="0">
                <a:latin typeface="Arial Unicode MS"/>
                <a:cs typeface="Arial Unicode MS"/>
              </a:rPr>
              <a:t>C. </a:t>
            </a:r>
            <a:r>
              <a:rPr sz="1400" spc="-50" dirty="0">
                <a:latin typeface="Arial Unicode MS"/>
                <a:cs typeface="Arial Unicode MS"/>
              </a:rPr>
              <a:t>Tomasi </a:t>
            </a:r>
            <a:r>
              <a:rPr sz="1400" spc="25" dirty="0">
                <a:latin typeface="Arial Unicode MS"/>
                <a:cs typeface="Arial Unicode MS"/>
              </a:rPr>
              <a:t>and </a:t>
            </a:r>
            <a:r>
              <a:rPr sz="1400" spc="-95" dirty="0">
                <a:latin typeface="Arial Unicode MS"/>
                <a:cs typeface="Arial Unicode MS"/>
              </a:rPr>
              <a:t>T. </a:t>
            </a:r>
            <a:r>
              <a:rPr sz="1400" spc="0" dirty="0">
                <a:latin typeface="Arial Unicode MS"/>
                <a:cs typeface="Arial Unicode MS"/>
              </a:rPr>
              <a:t>Kanade</a:t>
            </a:r>
            <a:r>
              <a:rPr sz="1400" u="sng" spc="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Shape </a:t>
            </a:r>
            <a:r>
              <a:rPr sz="1400" u="sng" spc="2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and </a:t>
            </a:r>
            <a:r>
              <a:rPr sz="1400" u="sng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motion </a:t>
            </a:r>
            <a:r>
              <a:rPr sz="1400" u="sng" spc="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from image </a:t>
            </a:r>
            <a:r>
              <a:rPr sz="1400" u="sng" spc="-3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streams </a:t>
            </a:r>
            <a:r>
              <a:rPr sz="1400" u="sng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under </a:t>
            </a:r>
            <a:r>
              <a:rPr sz="1400" u="sng" spc="3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orthography: </a:t>
            </a:r>
            <a:r>
              <a:rPr sz="1400" u="sng" spc="10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A </a:t>
            </a:r>
            <a:r>
              <a:rPr sz="1400" u="sng" spc="2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factorization  </a:t>
            </a:r>
            <a:r>
              <a:rPr sz="1400" u="sng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method.</a:t>
            </a:r>
            <a:r>
              <a:rPr sz="1400" spc="5" dirty="0">
                <a:solidFill>
                  <a:srgbClr val="0000FF"/>
                </a:solidFill>
                <a:latin typeface="Arial Unicode MS"/>
                <a:cs typeface="Arial Unicode MS"/>
              </a:rPr>
              <a:t> </a:t>
            </a:r>
            <a:r>
              <a:rPr sz="1400" i="1" spc="-20" dirty="0">
                <a:latin typeface="Arial"/>
                <a:cs typeface="Arial"/>
              </a:rPr>
              <a:t>IJCV</a:t>
            </a:r>
            <a:r>
              <a:rPr sz="1400" spc="-20" dirty="0">
                <a:latin typeface="Arial Unicode MS"/>
                <a:cs typeface="Arial Unicode MS"/>
              </a:rPr>
              <a:t>, </a:t>
            </a:r>
            <a:r>
              <a:rPr sz="1400" spc="25" dirty="0">
                <a:latin typeface="Arial Unicode MS"/>
                <a:cs typeface="Arial Unicode MS"/>
              </a:rPr>
              <a:t>9(2):137-154, November</a:t>
            </a:r>
            <a:r>
              <a:rPr sz="1400" spc="175" dirty="0">
                <a:latin typeface="Arial Unicode MS"/>
                <a:cs typeface="Arial Unicode MS"/>
              </a:rPr>
              <a:t> </a:t>
            </a:r>
            <a:r>
              <a:rPr sz="1400" spc="50" dirty="0">
                <a:latin typeface="Arial Unicode MS"/>
                <a:cs typeface="Arial Unicode MS"/>
              </a:rPr>
              <a:t>1992.</a:t>
            </a:r>
            <a:endParaRPr sz="14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9740" y="2911137"/>
            <a:ext cx="279209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0525" indent="-377825">
              <a:lnSpc>
                <a:spcPct val="100000"/>
              </a:lnSpc>
              <a:spcBef>
                <a:spcPts val="100"/>
              </a:spcBef>
              <a:buChar char="•"/>
              <a:tabLst>
                <a:tab pos="390525" algn="l"/>
              </a:tabLst>
            </a:pPr>
            <a:r>
              <a:rPr lang="zh-CN" altLang="en-US" sz="2400" spc="5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数据中心化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390525" indent="-377825">
              <a:lnSpc>
                <a:spcPct val="100000"/>
              </a:lnSpc>
              <a:spcBef>
                <a:spcPts val="5"/>
              </a:spcBef>
              <a:buChar char="•"/>
              <a:tabLst>
                <a:tab pos="390525" algn="l"/>
              </a:tabLst>
            </a:pP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因式分解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40" y="1646745"/>
            <a:ext cx="7645400" cy="151323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444500" indent="-431800">
              <a:lnSpc>
                <a:spcPct val="100000"/>
              </a:lnSpc>
              <a:spcBef>
                <a:spcPts val="1060"/>
              </a:spcBef>
              <a:buChar char="•"/>
              <a:tabLst>
                <a:tab pos="444500" algn="l"/>
              </a:tabLst>
            </a:pPr>
            <a:r>
              <a:rPr lang="zh-CN" altLang="en-US" sz="2400" spc="9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代数</a:t>
            </a:r>
            <a:r>
              <a:rPr lang="zh-CN" altLang="en-US" sz="2400" spc="9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方法 </a:t>
            </a:r>
            <a:r>
              <a:rPr lang="en-US" altLang="zh-CN" sz="2400" spc="9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(</a:t>
            </a:r>
            <a:r>
              <a:rPr lang="zh-CN" altLang="en-US" sz="2400" spc="9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通过基本矩阵</a:t>
            </a:r>
            <a:r>
              <a:rPr lang="en-US" altLang="zh-CN" sz="2400" spc="9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)</a:t>
            </a:r>
          </a:p>
          <a:p>
            <a:pPr marL="444500" indent="-431800">
              <a:lnSpc>
                <a:spcPct val="100000"/>
              </a:lnSpc>
              <a:spcBef>
                <a:spcPts val="1060"/>
              </a:spcBef>
              <a:buChar char="•"/>
              <a:tabLst>
                <a:tab pos="444500" algn="l"/>
              </a:tabLst>
            </a:pPr>
            <a:endParaRPr lang="en-US" altLang="zh-CN" sz="2400" spc="9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444500" indent="-431800">
              <a:lnSpc>
                <a:spcPct val="100000"/>
              </a:lnSpc>
              <a:spcBef>
                <a:spcPts val="960"/>
              </a:spcBef>
              <a:buChar char="•"/>
              <a:tabLst>
                <a:tab pos="444500" algn="l"/>
              </a:tabLst>
            </a:pPr>
            <a:r>
              <a:rPr lang="zh-CN" altLang="en-US" sz="2400" spc="2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因式分解</a:t>
            </a:r>
            <a:r>
              <a:rPr lang="zh-CN" altLang="en-US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法</a:t>
            </a:r>
            <a:r>
              <a:rPr lang="en-US" altLang="zh-CN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(</a:t>
            </a:r>
            <a:r>
              <a:rPr lang="zh-CN" altLang="en-US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通过</a:t>
            </a:r>
            <a:r>
              <a:rPr lang="en-US" altLang="zh-CN" sz="2400" spc="2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SVD)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8600" y="3838139"/>
            <a:ext cx="8458200" cy="398186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599440" indent="-431800">
              <a:lnSpc>
                <a:spcPct val="100000"/>
              </a:lnSpc>
              <a:spcBef>
                <a:spcPts val="225"/>
              </a:spcBef>
              <a:buChar char="•"/>
              <a:tabLst>
                <a:tab pos="599440" algn="l"/>
              </a:tabLst>
            </a:pP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捆绑调整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4540" y="195453"/>
            <a:ext cx="68560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运动恢复结构算法</a:t>
            </a:r>
            <a:endParaRPr spc="4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40" y="1700952"/>
            <a:ext cx="7695565" cy="19210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buChar char="•"/>
              <a:tabLst>
                <a:tab pos="271780" algn="l"/>
              </a:tabLst>
            </a:pPr>
            <a:r>
              <a:rPr lang="zh-CN" altLang="en-US" sz="2400" spc="-2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因式分解法假定所有点都是可见的。在以下情况下不正确</a:t>
            </a:r>
            <a:r>
              <a:rPr lang="zh-CN" altLang="en-US" sz="2400" spc="-2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：</a:t>
            </a:r>
            <a:endParaRPr sz="2400" dirty="0" smtClean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  <a:p>
            <a:pPr marL="1185545" lvl="1" indent="-258445">
              <a:lnSpc>
                <a:spcPct val="100000"/>
              </a:lnSpc>
              <a:spcBef>
                <a:spcPts val="10"/>
              </a:spcBef>
              <a:buChar char="•"/>
              <a:tabLst>
                <a:tab pos="1186180" algn="l"/>
              </a:tabLst>
            </a:pPr>
            <a:r>
              <a:rPr lang="zh-CN" altLang="en-US" sz="2400" spc="-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出现遮挡</a:t>
            </a:r>
            <a:endParaRPr lang="en-US" altLang="zh-CN" sz="2400" spc="-5" dirty="0" smtClean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  <a:p>
            <a:pPr marL="1185545" lvl="1" indent="-258445">
              <a:lnSpc>
                <a:spcPct val="100000"/>
              </a:lnSpc>
              <a:spcBef>
                <a:spcPts val="10"/>
              </a:spcBef>
              <a:buChar char="•"/>
              <a:tabLst>
                <a:tab pos="1186180" algn="l"/>
              </a:tabLst>
            </a:pPr>
            <a:r>
              <a:rPr lang="zh-CN" altLang="en-US" sz="2400" spc="-2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建立对应点关系失败</a:t>
            </a:r>
            <a:r>
              <a:rPr lang="en-US" altLang="zh-CN" sz="2400" spc="-2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	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  <a:p>
            <a:pPr marL="12700">
              <a:lnSpc>
                <a:spcPct val="100000"/>
              </a:lnSpc>
              <a:buChar char="•"/>
              <a:tabLst>
                <a:tab pos="271780" algn="l"/>
              </a:tabLst>
            </a:pPr>
            <a:r>
              <a:rPr lang="en-US" altLang="zh-CN" sz="2400" spc="-1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2</a:t>
            </a:r>
            <a:r>
              <a:rPr lang="zh-CN" altLang="en-US" sz="2400" spc="-1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个视图的代数方法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3540" y="151574"/>
            <a:ext cx="815975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目前方法的局限性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9740" y="145824"/>
            <a:ext cx="7476490" cy="1844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3600" spc="-2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捆绑约束</a:t>
            </a:r>
            <a:endParaRPr sz="3600" dirty="0" smtClean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355600" indent="-342900">
              <a:lnSpc>
                <a:spcPct val="100000"/>
              </a:lnSpc>
              <a:spcBef>
                <a:spcPts val="21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zh-CN" altLang="en-US" sz="2400" spc="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提取</a:t>
            </a:r>
            <a:r>
              <a:rPr lang="zh-CN" altLang="en-US" sz="2400" spc="3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结构和运动的非线性方法</a:t>
            </a:r>
            <a:endParaRPr lang="en-US" altLang="zh-CN" sz="2400" spc="30" dirty="0" smtClean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355600" indent="-342900">
              <a:lnSpc>
                <a:spcPct val="100000"/>
              </a:lnSpc>
              <a:spcBef>
                <a:spcPts val="21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zh-CN" altLang="en-US" sz="2400" spc="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最小</a:t>
            </a:r>
            <a:r>
              <a:rPr lang="zh-CN" altLang="en-US" sz="2400" spc="3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化重投影误差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571365" y="6441249"/>
            <a:ext cx="279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imes New Roman"/>
                <a:cs typeface="Times New Roman"/>
              </a:rPr>
              <a:t>O</a:t>
            </a:r>
            <a:r>
              <a:rPr sz="1800" baseline="-20833" dirty="0">
                <a:latin typeface="Times New Roman"/>
                <a:cs typeface="Times New Roman"/>
              </a:rPr>
              <a:t>2</a:t>
            </a:r>
            <a:endParaRPr sz="1800" baseline="-20833">
              <a:latin typeface="Times New Roman"/>
              <a:cs typeface="Times New Roman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246312" y="2996374"/>
            <a:ext cx="4820286" cy="3544126"/>
            <a:chOff x="2246312" y="2996374"/>
            <a:chExt cx="4820286" cy="3544126"/>
          </a:xfrm>
        </p:grpSpPr>
        <p:sp>
          <p:nvSpPr>
            <p:cNvPr id="8" name="object 8"/>
            <p:cNvSpPr/>
            <p:nvPr/>
          </p:nvSpPr>
          <p:spPr>
            <a:xfrm>
              <a:off x="2463800" y="3305175"/>
              <a:ext cx="1713230" cy="2291080"/>
            </a:xfrm>
            <a:custGeom>
              <a:avLst/>
              <a:gdLst/>
              <a:ahLst/>
              <a:cxnLst/>
              <a:rect l="l" t="t" r="r" b="b"/>
              <a:pathLst>
                <a:path w="1713229" h="2291079">
                  <a:moveTo>
                    <a:pt x="0" y="2290763"/>
                  </a:moveTo>
                  <a:lnTo>
                    <a:pt x="1712913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76712" y="3305175"/>
              <a:ext cx="313055" cy="3200400"/>
            </a:xfrm>
            <a:custGeom>
              <a:avLst/>
              <a:gdLst/>
              <a:ahLst/>
              <a:cxnLst/>
              <a:rect l="l" t="t" r="r" b="b"/>
              <a:pathLst>
                <a:path w="313054" h="3200400">
                  <a:moveTo>
                    <a:pt x="312737" y="320040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76712" y="3305175"/>
              <a:ext cx="2492375" cy="2781300"/>
            </a:xfrm>
            <a:custGeom>
              <a:avLst/>
              <a:gdLst/>
              <a:ahLst/>
              <a:cxnLst/>
              <a:rect l="l" t="t" r="r" b="b"/>
              <a:pathLst>
                <a:path w="2492375" h="2781300">
                  <a:moveTo>
                    <a:pt x="2492375" y="278130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770312" y="5311775"/>
              <a:ext cx="1295400" cy="871855"/>
            </a:xfrm>
            <a:custGeom>
              <a:avLst/>
              <a:gdLst/>
              <a:ahLst/>
              <a:cxnLst/>
              <a:rect l="l" t="t" r="r" b="b"/>
              <a:pathLst>
                <a:path w="1295400" h="871854">
                  <a:moveTo>
                    <a:pt x="0" y="0"/>
                  </a:moveTo>
                  <a:lnTo>
                    <a:pt x="1295400" y="0"/>
                  </a:lnTo>
                  <a:lnTo>
                    <a:pt x="1295400" y="871538"/>
                  </a:lnTo>
                  <a:lnTo>
                    <a:pt x="0" y="87153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246312" y="4549775"/>
              <a:ext cx="1143000" cy="1143000"/>
            </a:xfrm>
            <a:custGeom>
              <a:avLst/>
              <a:gdLst/>
              <a:ahLst/>
              <a:cxnLst/>
              <a:rect l="l" t="t" r="r" b="b"/>
              <a:pathLst>
                <a:path w="1143000" h="1143000">
                  <a:moveTo>
                    <a:pt x="1143000" y="1143000"/>
                  </a:moveTo>
                  <a:lnTo>
                    <a:pt x="0" y="857250"/>
                  </a:lnTo>
                  <a:lnTo>
                    <a:pt x="0" y="0"/>
                  </a:lnTo>
                  <a:lnTo>
                    <a:pt x="1143000" y="285750"/>
                  </a:lnTo>
                  <a:lnTo>
                    <a:pt x="1143000" y="11430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46712" y="4778375"/>
              <a:ext cx="1143000" cy="1135380"/>
            </a:xfrm>
            <a:custGeom>
              <a:avLst/>
              <a:gdLst/>
              <a:ahLst/>
              <a:cxnLst/>
              <a:rect l="l" t="t" r="r" b="b"/>
              <a:pathLst>
                <a:path w="1143000" h="1135379">
                  <a:moveTo>
                    <a:pt x="0" y="1135063"/>
                  </a:moveTo>
                  <a:lnTo>
                    <a:pt x="1143000" y="851296"/>
                  </a:lnTo>
                  <a:lnTo>
                    <a:pt x="1143000" y="0"/>
                  </a:lnTo>
                  <a:lnTo>
                    <a:pt x="0" y="283765"/>
                  </a:lnTo>
                  <a:lnTo>
                    <a:pt x="0" y="113506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06862" y="3289305"/>
              <a:ext cx="148178" cy="15520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835275" y="4994275"/>
              <a:ext cx="84137" cy="873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367212" y="5610225"/>
              <a:ext cx="84138" cy="873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924550" y="5253037"/>
              <a:ext cx="84137" cy="8731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3010853" y="5085017"/>
              <a:ext cx="25844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700" b="1" baseline="13888" dirty="0">
                  <a:latin typeface="Times New Roman"/>
                  <a:cs typeface="Times New Roman"/>
                </a:rPr>
                <a:t>x</a:t>
              </a:r>
              <a:r>
                <a:rPr sz="1200" dirty="0">
                  <a:latin typeface="Times New Roman"/>
                  <a:cs typeface="Times New Roman"/>
                </a:rPr>
                <a:t>1</a:t>
              </a:r>
              <a:r>
                <a:rPr sz="1200" i="1" dirty="0">
                  <a:latin typeface="Times New Roman"/>
                  <a:cs typeface="Times New Roman"/>
                </a:rPr>
                <a:t>j</a:t>
              </a:r>
              <a:endParaRPr sz="1200">
                <a:latin typeface="Times New Roman"/>
                <a:cs typeface="Times New Roman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4574540" y="5618417"/>
              <a:ext cx="25844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700" b="1" baseline="13888" dirty="0">
                  <a:latin typeface="Times New Roman"/>
                  <a:cs typeface="Times New Roman"/>
                </a:rPr>
                <a:t>x</a:t>
              </a:r>
              <a:r>
                <a:rPr sz="1200" dirty="0">
                  <a:latin typeface="Times New Roman"/>
                  <a:cs typeface="Times New Roman"/>
                </a:rPr>
                <a:t>2</a:t>
              </a:r>
              <a:r>
                <a:rPr sz="1200" i="1" dirty="0">
                  <a:latin typeface="Times New Roman"/>
                  <a:cs typeface="Times New Roman"/>
                </a:rPr>
                <a:t>j</a:t>
              </a:r>
              <a:endParaRPr sz="1200">
                <a:latin typeface="Times New Roman"/>
                <a:cs typeface="Times New Roman"/>
              </a:endParaRP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6135053" y="5010403"/>
              <a:ext cx="30162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700" b="1" baseline="13888" dirty="0">
                  <a:latin typeface="Times New Roman"/>
                  <a:cs typeface="Times New Roman"/>
                </a:rPr>
                <a:t>x</a:t>
              </a:r>
              <a:r>
                <a:rPr sz="1200" dirty="0">
                  <a:latin typeface="Times New Roman"/>
                  <a:cs typeface="Times New Roman"/>
                </a:rPr>
                <a:t>m</a:t>
              </a:r>
              <a:r>
                <a:rPr sz="1200" i="1" dirty="0">
                  <a:latin typeface="Times New Roman"/>
                  <a:cs typeface="Times New Roman"/>
                </a:rPr>
                <a:t>j</a:t>
              </a:r>
              <a:endParaRPr sz="1200">
                <a:latin typeface="Times New Roman"/>
                <a:cs typeface="Times New Roman"/>
              </a:endParaRP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2246476" y="2996374"/>
              <a:ext cx="159829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latin typeface="Times New Roman"/>
                  <a:cs typeface="Times New Roman"/>
                </a:rPr>
                <a:t>Reconstructed</a:t>
              </a:r>
              <a:r>
                <a:rPr sz="1800" spc="-45" dirty="0">
                  <a:latin typeface="Times New Roman"/>
                  <a:cs typeface="Times New Roman"/>
                </a:rPr>
                <a:t> </a:t>
              </a:r>
              <a:r>
                <a:rPr sz="1800" b="1" dirty="0">
                  <a:latin typeface="Times New Roman"/>
                  <a:cs typeface="Times New Roman"/>
                </a:rPr>
                <a:t>X</a:t>
              </a:r>
              <a:r>
                <a:rPr sz="1800" i="1" baseline="-20833" dirty="0">
                  <a:latin typeface="Times New Roman"/>
                  <a:cs typeface="Times New Roman"/>
                </a:rPr>
                <a:t>j</a:t>
              </a:r>
              <a:endParaRPr sz="1800" baseline="-20833" dirty="0">
                <a:latin typeface="Times New Roman"/>
                <a:cs typeface="Times New Roman"/>
              </a:endParaRP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2248853" y="5642737"/>
              <a:ext cx="2794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spc="-5" dirty="0">
                  <a:latin typeface="Times New Roman"/>
                  <a:cs typeface="Times New Roman"/>
                </a:rPr>
                <a:t>O</a:t>
              </a:r>
              <a:r>
                <a:rPr sz="1800" baseline="-20833" dirty="0">
                  <a:latin typeface="Times New Roman"/>
                  <a:cs typeface="Times New Roman"/>
                </a:rPr>
                <a:t>1</a:t>
              </a:r>
              <a:endParaRPr sz="1800" baseline="-20833">
                <a:latin typeface="Times New Roman"/>
                <a:cs typeface="Times New Roman"/>
              </a:endParaRPr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6744653" y="6053899"/>
              <a:ext cx="32194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spc="-5" dirty="0">
                  <a:latin typeface="Times New Roman"/>
                  <a:cs typeface="Times New Roman"/>
                </a:rPr>
                <a:t>O</a:t>
              </a:r>
              <a:r>
                <a:rPr sz="1800" baseline="-20833" dirty="0">
                  <a:latin typeface="Times New Roman"/>
                  <a:cs typeface="Times New Roman"/>
                </a:rPr>
                <a:t>m</a:t>
              </a:r>
              <a:endParaRPr sz="1800" baseline="-20833">
                <a:latin typeface="Times New Roman"/>
                <a:cs typeface="Times New Roman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2478087" y="3352800"/>
              <a:ext cx="2170430" cy="2256155"/>
            </a:xfrm>
            <a:custGeom>
              <a:avLst/>
              <a:gdLst/>
              <a:ahLst/>
              <a:cxnLst/>
              <a:rect l="l" t="t" r="r" b="b"/>
              <a:pathLst>
                <a:path w="2170429" h="2256154">
                  <a:moveTo>
                    <a:pt x="0" y="2255838"/>
                  </a:moveTo>
                  <a:lnTo>
                    <a:pt x="2170112" y="0"/>
                  </a:lnTo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95800" y="3354387"/>
              <a:ext cx="65405" cy="3111500"/>
            </a:xfrm>
            <a:custGeom>
              <a:avLst/>
              <a:gdLst/>
              <a:ahLst/>
              <a:cxnLst/>
              <a:rect l="l" t="t" r="r" b="b"/>
              <a:pathLst>
                <a:path w="65404" h="3111500">
                  <a:moveTo>
                    <a:pt x="0" y="3111500"/>
                  </a:moveTo>
                  <a:lnTo>
                    <a:pt x="65088" y="0"/>
                  </a:lnTo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572000" y="3352800"/>
              <a:ext cx="2122805" cy="2717800"/>
            </a:xfrm>
            <a:custGeom>
              <a:avLst/>
              <a:gdLst/>
              <a:ahLst/>
              <a:cxnLst/>
              <a:rect l="l" t="t" r="r" b="b"/>
              <a:pathLst>
                <a:path w="2122804" h="2717800">
                  <a:moveTo>
                    <a:pt x="2122488" y="271780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051550" y="5199062"/>
              <a:ext cx="84137" cy="8731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651625" y="6057900"/>
              <a:ext cx="84137" cy="8731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57700" y="6453187"/>
              <a:ext cx="84137" cy="8731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433637" y="5553075"/>
              <a:ext cx="84138" cy="873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67225" y="5688012"/>
              <a:ext cx="84137" cy="8731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905125" y="5076825"/>
              <a:ext cx="84137" cy="8731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 txBox="1"/>
            <p:nvPr/>
          </p:nvSpPr>
          <p:spPr>
            <a:xfrm>
              <a:off x="2288539" y="4742624"/>
              <a:ext cx="52514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latin typeface="Times New Roman"/>
                  <a:cs typeface="Times New Roman"/>
                </a:rPr>
                <a:t>M</a:t>
              </a:r>
              <a:r>
                <a:rPr sz="1800" baseline="-20833" dirty="0">
                  <a:latin typeface="Times New Roman"/>
                  <a:cs typeface="Times New Roman"/>
                </a:rPr>
                <a:t>1</a:t>
              </a:r>
              <a:r>
                <a:rPr sz="1800" b="1" dirty="0">
                  <a:latin typeface="Times New Roman"/>
                  <a:cs typeface="Times New Roman"/>
                </a:rPr>
                <a:t>X</a:t>
              </a:r>
              <a:r>
                <a:rPr sz="1800" i="1" baseline="-20833" dirty="0">
                  <a:latin typeface="Times New Roman"/>
                  <a:cs typeface="Times New Roman"/>
                </a:rPr>
                <a:t>j</a:t>
              </a:r>
              <a:endParaRPr sz="1800" baseline="-20833">
                <a:latin typeface="Times New Roman"/>
                <a:cs typeface="Times New Roman"/>
              </a:endParaRPr>
            </a:p>
          </p:txBody>
        </p:sp>
        <p:sp>
          <p:nvSpPr>
            <p:cNvPr id="35" name="object 35"/>
            <p:cNvSpPr txBox="1"/>
            <p:nvPr/>
          </p:nvSpPr>
          <p:spPr>
            <a:xfrm>
              <a:off x="3812540" y="5504624"/>
              <a:ext cx="52514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latin typeface="Times New Roman"/>
                  <a:cs typeface="Times New Roman"/>
                </a:rPr>
                <a:t>M</a:t>
              </a:r>
              <a:r>
                <a:rPr sz="1800" baseline="-20833" dirty="0">
                  <a:latin typeface="Times New Roman"/>
                  <a:cs typeface="Times New Roman"/>
                </a:rPr>
                <a:t>2</a:t>
              </a:r>
              <a:r>
                <a:rPr sz="1800" b="1" dirty="0">
                  <a:latin typeface="Times New Roman"/>
                  <a:cs typeface="Times New Roman"/>
                </a:rPr>
                <a:t>X</a:t>
              </a:r>
              <a:r>
                <a:rPr sz="1800" i="1" baseline="-20833" dirty="0">
                  <a:latin typeface="Times New Roman"/>
                  <a:cs typeface="Times New Roman"/>
                </a:rPr>
                <a:t>j</a:t>
              </a:r>
              <a:endParaRPr sz="1800" baseline="-20833">
                <a:latin typeface="Times New Roman"/>
                <a:cs typeface="Times New Roman"/>
              </a:endParaRPr>
            </a:p>
          </p:txBody>
        </p:sp>
        <p:sp>
          <p:nvSpPr>
            <p:cNvPr id="36" name="object 36"/>
            <p:cNvSpPr txBox="1"/>
            <p:nvPr/>
          </p:nvSpPr>
          <p:spPr>
            <a:xfrm>
              <a:off x="5488940" y="5337938"/>
              <a:ext cx="56832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latin typeface="Times New Roman"/>
                  <a:cs typeface="Times New Roman"/>
                </a:rPr>
                <a:t>M</a:t>
              </a:r>
              <a:r>
                <a:rPr sz="1800" baseline="-20833" dirty="0">
                  <a:latin typeface="Times New Roman"/>
                  <a:cs typeface="Times New Roman"/>
                </a:rPr>
                <a:t>m</a:t>
              </a:r>
              <a:r>
                <a:rPr sz="1800" b="1" dirty="0">
                  <a:latin typeface="Times New Roman"/>
                  <a:cs typeface="Times New Roman"/>
                </a:rPr>
                <a:t>X</a:t>
              </a:r>
              <a:r>
                <a:rPr sz="1800" i="1" baseline="-20833" dirty="0">
                  <a:latin typeface="Times New Roman"/>
                  <a:cs typeface="Times New Roman"/>
                </a:rPr>
                <a:t>j</a:t>
              </a:r>
              <a:endParaRPr sz="1800" baseline="-20833">
                <a:latin typeface="Times New Roman"/>
                <a:cs typeface="Times New Roman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4476750" y="3333750"/>
              <a:ext cx="190500" cy="1905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 txBox="1"/>
            <p:nvPr/>
          </p:nvSpPr>
          <p:spPr>
            <a:xfrm>
              <a:off x="4726940" y="3148774"/>
              <a:ext cx="142684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Times New Roman"/>
                  <a:cs typeface="Times New Roman"/>
                </a:rPr>
                <a:t>ground </a:t>
              </a:r>
              <a:r>
                <a:rPr sz="1800" spc="-5" dirty="0">
                  <a:latin typeface="Times New Roman"/>
                  <a:cs typeface="Times New Roman"/>
                </a:rPr>
                <a:t>truth</a:t>
              </a:r>
              <a:r>
                <a:rPr sz="1800" spc="-80" dirty="0">
                  <a:latin typeface="Times New Roman"/>
                  <a:cs typeface="Times New Roman"/>
                </a:rPr>
                <a:t> </a:t>
              </a:r>
              <a:r>
                <a:rPr sz="1800" b="1" dirty="0">
                  <a:latin typeface="Times New Roman"/>
                  <a:cs typeface="Times New Roman"/>
                </a:rPr>
                <a:t>X</a:t>
              </a:r>
              <a:r>
                <a:rPr sz="1800" i="1" baseline="-20833" dirty="0">
                  <a:latin typeface="Times New Roman"/>
                  <a:cs typeface="Times New Roman"/>
                </a:rPr>
                <a:t>j</a:t>
              </a:r>
              <a:endParaRPr sz="1800" baseline="-20833">
                <a:latin typeface="Times New Roman"/>
                <a:cs typeface="Times New Roman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002470" y="1897553"/>
                <a:ext cx="4356962" cy="11423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𝐷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𝑖𝑗</m:t>
                                      </m:r>
                                    </m:sub>
                                    <m:sup/>
                                  </m:sSubSup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𝐼</m:t>
                                      </m:r>
                                    </m:sub>
                                    <m:sup/>
                                  </m:sSubSup>
                                  <m:sSubSup>
                                    <m:sSubSupPr>
                                      <m:ctrlP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  <m:sup/>
                                  </m:sSubSup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470" y="1897553"/>
                <a:ext cx="4356962" cy="114236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61875" y="2057400"/>
            <a:ext cx="177165" cy="652145"/>
          </a:xfrm>
          <a:custGeom>
            <a:avLst/>
            <a:gdLst/>
            <a:ahLst/>
            <a:cxnLst/>
            <a:rect l="l" t="t" r="r" b="b"/>
            <a:pathLst>
              <a:path w="177164" h="652144">
                <a:moveTo>
                  <a:pt x="42241" y="75279"/>
                </a:moveTo>
                <a:lnTo>
                  <a:pt x="32459" y="75279"/>
                </a:lnTo>
                <a:lnTo>
                  <a:pt x="167487" y="651960"/>
                </a:lnTo>
                <a:lnTo>
                  <a:pt x="176761" y="649789"/>
                </a:lnTo>
                <a:lnTo>
                  <a:pt x="42241" y="75279"/>
                </a:lnTo>
                <a:close/>
              </a:path>
              <a:path w="177164" h="652144">
                <a:moveTo>
                  <a:pt x="19724" y="0"/>
                </a:moveTo>
                <a:lnTo>
                  <a:pt x="0" y="82878"/>
                </a:lnTo>
                <a:lnTo>
                  <a:pt x="32459" y="75279"/>
                </a:lnTo>
                <a:lnTo>
                  <a:pt x="42241" y="75279"/>
                </a:lnTo>
                <a:lnTo>
                  <a:pt x="41733" y="73107"/>
                </a:lnTo>
                <a:lnTo>
                  <a:pt x="74193" y="65507"/>
                </a:lnTo>
                <a:lnTo>
                  <a:pt x="197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3540" y="2638108"/>
            <a:ext cx="8042275" cy="39831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2305"/>
              </a:spcBef>
            </a:pPr>
            <a:r>
              <a:rPr lang="en-US" altLang="zh-CN" sz="2400" spc="5" dirty="0" smtClean="0">
                <a:latin typeface="Arial Unicode MS"/>
                <a:cs typeface="Arial Unicode MS"/>
              </a:rPr>
              <a:t>D</a:t>
            </a:r>
            <a:r>
              <a:rPr lang="zh-CN" altLang="en-US" sz="2400" spc="-9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是非线性约束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200025" indent="-187325">
              <a:lnSpc>
                <a:spcPts val="3345"/>
              </a:lnSpc>
              <a:spcBef>
                <a:spcPts val="2640"/>
              </a:spcBef>
              <a:buChar char="-"/>
              <a:tabLst>
                <a:tab pos="200025" algn="l"/>
              </a:tabLst>
            </a:pPr>
            <a:r>
              <a:rPr lang="zh-CN" altLang="en-US" sz="2400" spc="8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牛顿法</a:t>
            </a:r>
            <a:endParaRPr lang="en-US" altLang="zh-CN" sz="2400" spc="85" dirty="0" smtClean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200025" indent="-187325">
              <a:lnSpc>
                <a:spcPts val="3345"/>
              </a:lnSpc>
              <a:spcBef>
                <a:spcPts val="2640"/>
              </a:spcBef>
              <a:buChar char="-"/>
              <a:tabLst>
                <a:tab pos="200025" algn="l"/>
              </a:tabLst>
            </a:pPr>
            <a:r>
              <a:rPr sz="2400" spc="25" dirty="0" err="1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Levenberg</a:t>
            </a:r>
            <a:r>
              <a:rPr sz="2400" spc="2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-Marquardt</a:t>
            </a:r>
            <a:r>
              <a:rPr sz="2400" spc="7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lang="zh-CN" altLang="en-US" sz="2400" spc="6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算法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467995" indent="-243204">
              <a:lnSpc>
                <a:spcPct val="100000"/>
              </a:lnSpc>
              <a:spcBef>
                <a:spcPts val="414"/>
              </a:spcBef>
              <a:buChar char="•"/>
              <a:tabLst>
                <a:tab pos="468630" algn="l"/>
              </a:tabLst>
            </a:pPr>
            <a:r>
              <a:rPr lang="zh-CN" altLang="en-US" sz="2400" spc="1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从初始解开始迭代</a:t>
            </a:r>
          </a:p>
          <a:p>
            <a:pPr marL="467995" indent="-243204">
              <a:lnSpc>
                <a:spcPct val="100000"/>
              </a:lnSpc>
              <a:spcBef>
                <a:spcPts val="414"/>
              </a:spcBef>
              <a:buChar char="•"/>
              <a:tabLst>
                <a:tab pos="468630" algn="l"/>
              </a:tabLst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若初始解与实际相距较远，可能会很慢</a:t>
            </a:r>
          </a:p>
          <a:p>
            <a:pPr marL="467995" indent="-243204">
              <a:lnSpc>
                <a:spcPct val="100000"/>
              </a:lnSpc>
              <a:spcBef>
                <a:spcPts val="414"/>
              </a:spcBef>
              <a:buChar char="•"/>
              <a:tabLst>
                <a:tab pos="468630" algn="l"/>
              </a:tabLst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估计解可能是初始解的函数（由于局部最小值）</a:t>
            </a:r>
          </a:p>
          <a:p>
            <a:pPr marL="467995" indent="-243204">
              <a:lnSpc>
                <a:spcPct val="100000"/>
              </a:lnSpc>
              <a:spcBef>
                <a:spcPts val="5"/>
              </a:spcBef>
              <a:buChar char="•"/>
              <a:tabLst>
                <a:tab pos="468630" algn="l"/>
              </a:tabLst>
            </a:pPr>
            <a:r>
              <a:rPr lang="zh-CN" altLang="en-US" sz="2400" spc="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牛顿法需要计算</a:t>
            </a:r>
            <a:r>
              <a:rPr lang="en-US" altLang="zh-CN" sz="2400" spc="-6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J,</a:t>
            </a:r>
            <a:r>
              <a:rPr lang="zh-CN" altLang="en-US" sz="2400" spc="14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lang="en-US" altLang="zh-CN" sz="2400" spc="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H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467995" indent="-243204">
              <a:lnSpc>
                <a:spcPct val="100000"/>
              </a:lnSpc>
              <a:spcBef>
                <a:spcPts val="209"/>
              </a:spcBef>
              <a:buSzPct val="112500"/>
              <a:buChar char="•"/>
              <a:tabLst>
                <a:tab pos="468630" algn="l"/>
              </a:tabLst>
            </a:pPr>
            <a:r>
              <a:rPr lang="en-US" altLang="zh-CN" sz="2400" spc="10" dirty="0" err="1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Levenberg</a:t>
            </a:r>
            <a:r>
              <a:rPr lang="en-US" altLang="zh-CN" sz="2400"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-Marquardt</a:t>
            </a:r>
            <a:r>
              <a:rPr lang="zh-CN" altLang="en-US" sz="2400"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算法不用计算</a:t>
            </a:r>
            <a:r>
              <a:rPr lang="en-US" altLang="zh-CN" sz="2400" spc="1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H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31339" y="244665"/>
            <a:ext cx="60077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3600" spc="7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标定的一般问题</a:t>
            </a:r>
            <a:endParaRPr sz="36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28333" y="1219300"/>
            <a:ext cx="1689735" cy="16119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11125">
              <a:lnSpc>
                <a:spcPct val="100000"/>
              </a:lnSpc>
              <a:spcBef>
                <a:spcPts val="1925"/>
              </a:spcBef>
            </a:pPr>
            <a:endParaRPr lang="en-US" sz="2400" spc="105" dirty="0" smtClean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111125">
              <a:lnSpc>
                <a:spcPct val="100000"/>
              </a:lnSpc>
              <a:spcBef>
                <a:spcPts val="1925"/>
              </a:spcBef>
            </a:pPr>
            <a:endParaRPr lang="en-US" sz="2400" spc="105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111125">
              <a:lnSpc>
                <a:spcPct val="100000"/>
              </a:lnSpc>
              <a:spcBef>
                <a:spcPts val="1925"/>
              </a:spcBef>
            </a:pP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参数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867400" y="2057400"/>
            <a:ext cx="309245" cy="460375"/>
          </a:xfrm>
          <a:custGeom>
            <a:avLst/>
            <a:gdLst/>
            <a:ahLst/>
            <a:cxnLst/>
            <a:rect l="l" t="t" r="r" b="b"/>
            <a:pathLst>
              <a:path w="309245" h="460375">
                <a:moveTo>
                  <a:pt x="49752" y="66043"/>
                </a:moveTo>
                <a:lnTo>
                  <a:pt x="38305" y="66043"/>
                </a:lnTo>
                <a:lnTo>
                  <a:pt x="300837" y="459841"/>
                </a:lnTo>
                <a:lnTo>
                  <a:pt x="308762" y="454558"/>
                </a:lnTo>
                <a:lnTo>
                  <a:pt x="49752" y="66043"/>
                </a:lnTo>
                <a:close/>
              </a:path>
              <a:path w="309245" h="460375">
                <a:moveTo>
                  <a:pt x="0" y="0"/>
                </a:moveTo>
                <a:lnTo>
                  <a:pt x="10567" y="84536"/>
                </a:lnTo>
                <a:lnTo>
                  <a:pt x="38305" y="66043"/>
                </a:lnTo>
                <a:lnTo>
                  <a:pt x="49752" y="66043"/>
                </a:lnTo>
                <a:lnTo>
                  <a:pt x="46230" y="60760"/>
                </a:lnTo>
                <a:lnTo>
                  <a:pt x="73969" y="4226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871371" y="1145223"/>
                <a:ext cx="4356962" cy="11423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𝐷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𝑖𝑗</m:t>
                                      </m:r>
                                    </m:sub>
                                    <m:sup/>
                                  </m:sSubSup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𝐼</m:t>
                                      </m:r>
                                    </m:sub>
                                    <m:sup/>
                                  </m:sSubSup>
                                  <m:sSubSup>
                                    <m:sSubSupPr>
                                      <m:ctrlP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  <m:sup/>
                                  </m:sSubSup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371" y="1145223"/>
                <a:ext cx="4356962" cy="114236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4869287" y="2690734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测量值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544320"/>
            <a:ext cx="8545195" cy="4070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23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542925" algn="l"/>
              </a:tabLst>
            </a:pPr>
            <a:r>
              <a:rPr lang="zh-CN" altLang="en-US" sz="2400" spc="25" dirty="0" smtClean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优势</a:t>
            </a:r>
            <a:endParaRPr lang="en-US" altLang="zh-CN" sz="2400" spc="25" dirty="0" smtClean="0">
              <a:solidFill>
                <a:srgbClr val="CC3300"/>
              </a:solidFill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946150" lvl="1" indent="-323850">
              <a:lnSpc>
                <a:spcPts val="2875"/>
              </a:lnSpc>
              <a:spcBef>
                <a:spcPts val="5"/>
              </a:spcBef>
              <a:buChar char="•"/>
              <a:tabLst>
                <a:tab pos="946150" algn="l"/>
              </a:tabLst>
            </a:pPr>
            <a:endParaRPr lang="zh-CN" altLang="en-US" sz="2400" spc="35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946150" lvl="1" indent="-323850">
              <a:lnSpc>
                <a:spcPts val="2875"/>
              </a:lnSpc>
              <a:spcBef>
                <a:spcPts val="5"/>
              </a:spcBef>
              <a:buChar char="•"/>
              <a:tabLst>
                <a:tab pos="946150" algn="l"/>
              </a:tabLst>
            </a:pPr>
            <a:r>
              <a:rPr lang="zh-CN" altLang="en-US" sz="2400" spc="3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处理大量视图</a:t>
            </a:r>
          </a:p>
          <a:p>
            <a:pPr marL="946150" lvl="1" indent="-323850">
              <a:lnSpc>
                <a:spcPts val="2875"/>
              </a:lnSpc>
              <a:spcBef>
                <a:spcPts val="5"/>
              </a:spcBef>
              <a:buChar char="•"/>
              <a:tabLst>
                <a:tab pos="946150" algn="l"/>
              </a:tabLst>
            </a:pPr>
            <a:r>
              <a:rPr lang="zh-CN" altLang="en-US" sz="2400" spc="3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处理丢失的</a:t>
            </a:r>
            <a:r>
              <a:rPr lang="zh-CN" altLang="en-US" sz="2400" spc="3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数据</a:t>
            </a:r>
            <a:endParaRPr lang="en-US" altLang="zh-CN" sz="2400" spc="35" dirty="0" smtClean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946150" lvl="1" indent="-323850">
              <a:lnSpc>
                <a:spcPts val="2875"/>
              </a:lnSpc>
              <a:spcBef>
                <a:spcPts val="5"/>
              </a:spcBef>
              <a:buChar char="•"/>
              <a:tabLst>
                <a:tab pos="946150" algn="l"/>
              </a:tabLst>
            </a:pPr>
            <a:endParaRPr lang="en-US" altLang="zh-CN" sz="2400" spc="75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622300" indent="-457200"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542925" algn="l"/>
              </a:tabLst>
            </a:pPr>
            <a:r>
              <a:rPr lang="zh-CN" altLang="en-US" sz="2400" spc="-30" dirty="0" smtClean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局限性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946150" lvl="1" indent="-323850">
              <a:lnSpc>
                <a:spcPts val="2875"/>
              </a:lnSpc>
              <a:buChar char="•"/>
              <a:tabLst>
                <a:tab pos="946150" algn="l"/>
              </a:tabLst>
            </a:pPr>
            <a:endParaRPr lang="en-US" sz="2400" spc="75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946150" lvl="1" indent="-323850">
              <a:lnSpc>
                <a:spcPts val="2875"/>
              </a:lnSpc>
              <a:buChar char="•"/>
              <a:tabLst>
                <a:tab pos="946150" algn="l"/>
              </a:tabLst>
            </a:pPr>
            <a:r>
              <a:rPr lang="zh-CN" altLang="en-US" sz="2400" spc="7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最大最小</a:t>
            </a:r>
            <a:r>
              <a:rPr lang="zh-CN" altLang="en-US" sz="2400" spc="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化问题（参数随着视图数量的增长而增长</a:t>
            </a:r>
            <a:r>
              <a:rPr lang="zh-CN" altLang="en-US" sz="2400" spc="7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）</a:t>
            </a:r>
            <a:endParaRPr lang="en-US" altLang="zh-CN" sz="2400" spc="75" dirty="0" smtClean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946150" lvl="1" indent="-323850">
              <a:lnSpc>
                <a:spcPts val="2875"/>
              </a:lnSpc>
              <a:buChar char="•"/>
              <a:tabLst>
                <a:tab pos="946150" algn="l"/>
              </a:tabLst>
            </a:pPr>
            <a:r>
              <a:rPr lang="zh-CN" altLang="en-US" sz="2400" spc="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需要良好的</a:t>
            </a:r>
            <a:r>
              <a:rPr lang="zh-CN" altLang="en-US" sz="2400" spc="7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初始条件</a:t>
            </a:r>
            <a:endParaRPr lang="zh-CN" altLang="en-US" sz="2400" spc="75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946150" lvl="1" indent="-323850">
              <a:lnSpc>
                <a:spcPts val="2875"/>
              </a:lnSpc>
              <a:buFontTx/>
              <a:buChar char="•"/>
              <a:tabLst>
                <a:tab pos="946150" algn="l"/>
              </a:tabLst>
            </a:pPr>
            <a:r>
              <a:rPr lang="zh-CN" altLang="en-US" sz="2400" spc="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用作</a:t>
            </a:r>
            <a:r>
              <a:rPr lang="en-US" altLang="zh-CN" sz="2400" spc="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SFM</a:t>
            </a:r>
            <a:r>
              <a:rPr lang="zh-CN" altLang="en-US" sz="2400" spc="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的最后一步</a:t>
            </a:r>
            <a:r>
              <a:rPr lang="zh-CN" altLang="en-US" sz="2400" spc="7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（</a:t>
            </a:r>
            <a:r>
              <a:rPr lang="en-US" altLang="zh-CN" sz="2400" spc="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i.e</a:t>
            </a:r>
            <a:r>
              <a:rPr lang="en-US" altLang="zh-CN" sz="2400" spc="5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.,</a:t>
            </a:r>
            <a:r>
              <a:rPr lang="zh-CN" altLang="en-US" sz="2400" spc="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lang="zh-CN" altLang="en-US" sz="2400" spc="7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在分解或代数方法之后）</a:t>
            </a:r>
          </a:p>
          <a:p>
            <a:pPr marL="946150" lvl="1" indent="-323850">
              <a:lnSpc>
                <a:spcPts val="2875"/>
              </a:lnSpc>
              <a:buChar char="•"/>
              <a:tabLst>
                <a:tab pos="946150" algn="l"/>
              </a:tabLst>
            </a:pPr>
            <a:r>
              <a:rPr lang="zh-CN" altLang="en-US" sz="2400" spc="7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分解</a:t>
            </a:r>
            <a:r>
              <a:rPr lang="zh-CN" altLang="en-US" sz="2400" spc="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或代数方法为优化问题提供了初始</a:t>
            </a:r>
            <a:r>
              <a:rPr lang="zh-CN" altLang="en-US" sz="2400" spc="7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解</a:t>
            </a:r>
            <a:endParaRPr lang="en-US" altLang="zh-CN" sz="2400" spc="75" dirty="0" smtClean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93339" y="145824"/>
            <a:ext cx="357695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2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捆绑调整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328833"/>
            <a:ext cx="9143999" cy="275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56350"/>
            <a:ext cx="9144000" cy="501650"/>
          </a:xfrm>
          <a:custGeom>
            <a:avLst/>
            <a:gdLst/>
            <a:ahLst/>
            <a:cxnLst/>
            <a:rect l="l" t="t" r="r" b="b"/>
            <a:pathLst>
              <a:path w="9144000" h="501650">
                <a:moveTo>
                  <a:pt x="0" y="501648"/>
                </a:moveTo>
                <a:lnTo>
                  <a:pt x="9144000" y="501648"/>
                </a:lnTo>
                <a:lnTo>
                  <a:pt x="9144000" y="0"/>
                </a:lnTo>
                <a:lnTo>
                  <a:pt x="0" y="0"/>
                </a:lnTo>
                <a:lnTo>
                  <a:pt x="0" y="501648"/>
                </a:lnTo>
                <a:close/>
              </a:path>
            </a:pathLst>
          </a:custGeom>
          <a:solidFill>
            <a:srgbClr val="85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6356350"/>
            <a:ext cx="9144000" cy="501650"/>
          </a:xfrm>
          <a:custGeom>
            <a:avLst/>
            <a:gdLst/>
            <a:ahLst/>
            <a:cxnLst/>
            <a:rect l="l" t="t" r="r" b="b"/>
            <a:pathLst>
              <a:path w="9144000" h="501650">
                <a:moveTo>
                  <a:pt x="0" y="0"/>
                </a:moveTo>
                <a:lnTo>
                  <a:pt x="9144000" y="0"/>
                </a:lnTo>
                <a:lnTo>
                  <a:pt x="9144000" y="501649"/>
                </a:lnTo>
                <a:lnTo>
                  <a:pt x="0" y="50164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82540" y="6464843"/>
            <a:ext cx="118999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5" dirty="0">
                <a:solidFill>
                  <a:srgbClr val="FFFFFF"/>
                </a:solidFill>
                <a:latin typeface="Verdana"/>
                <a:cs typeface="Verdana"/>
              </a:rPr>
              <a:t>Lecture </a:t>
            </a:r>
            <a:r>
              <a:rPr sz="1700" spc="50" dirty="0">
                <a:solidFill>
                  <a:srgbClr val="FFFFFF"/>
                </a:solidFill>
                <a:latin typeface="Verdana"/>
                <a:cs typeface="Verdana"/>
              </a:rPr>
              <a:t>7</a:t>
            </a:r>
            <a:r>
              <a:rPr sz="17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13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endParaRPr sz="1700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6501574"/>
            <a:ext cx="14776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65" dirty="0">
                <a:solidFill>
                  <a:srgbClr val="FFFFFF"/>
                </a:solidFill>
                <a:latin typeface="Verdana"/>
                <a:cs typeface="Verdana"/>
              </a:rPr>
              <a:t>Silvio Savarese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4065652" cy="43880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406837" y="6441249"/>
            <a:ext cx="8883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45" dirty="0">
                <a:solidFill>
                  <a:srgbClr val="FFFFFF"/>
                </a:solidFill>
                <a:latin typeface="Arial Unicode MS"/>
                <a:cs typeface="Arial Unicode MS"/>
              </a:rPr>
              <a:t>3</a:t>
            </a:r>
            <a:r>
              <a:rPr sz="1600" spc="90" dirty="0">
                <a:solidFill>
                  <a:srgbClr val="FFFFFF"/>
                </a:solidFill>
                <a:latin typeface="Arial Unicode MS"/>
                <a:cs typeface="Arial Unicode MS"/>
              </a:rPr>
              <a:t>1</a:t>
            </a:r>
            <a:r>
              <a:rPr sz="1600" spc="-185" dirty="0">
                <a:solidFill>
                  <a:srgbClr val="FFFFFF"/>
                </a:solidFill>
                <a:latin typeface="Arial Unicode MS"/>
                <a:cs typeface="Arial Unicode MS"/>
              </a:rPr>
              <a:t>-</a:t>
            </a:r>
            <a:r>
              <a:rPr sz="1600" spc="-35" dirty="0">
                <a:solidFill>
                  <a:srgbClr val="FFFFFF"/>
                </a:solidFill>
                <a:latin typeface="Arial Unicode MS"/>
                <a:cs typeface="Arial Unicode MS"/>
              </a:rPr>
              <a:t>J</a:t>
            </a:r>
            <a:r>
              <a:rPr sz="1600" spc="-40" dirty="0">
                <a:solidFill>
                  <a:srgbClr val="FFFFFF"/>
                </a:solidFill>
                <a:latin typeface="Arial Unicode MS"/>
                <a:cs typeface="Arial Unicode MS"/>
              </a:rPr>
              <a:t>a</a:t>
            </a:r>
            <a:r>
              <a:rPr sz="1600" spc="-20" dirty="0">
                <a:solidFill>
                  <a:srgbClr val="FFFFFF"/>
                </a:solidFill>
                <a:latin typeface="Arial Unicode MS"/>
                <a:cs typeface="Arial Unicode MS"/>
              </a:rPr>
              <a:t>n</a:t>
            </a:r>
            <a:r>
              <a:rPr sz="1600" spc="-185" dirty="0">
                <a:solidFill>
                  <a:srgbClr val="FFFFFF"/>
                </a:solidFill>
                <a:latin typeface="Arial Unicode MS"/>
                <a:cs typeface="Arial Unicode MS"/>
              </a:rPr>
              <a:t>-</a:t>
            </a:r>
            <a:r>
              <a:rPr sz="1600" spc="-25" dirty="0">
                <a:solidFill>
                  <a:srgbClr val="FFFFFF"/>
                </a:solidFill>
                <a:latin typeface="Arial Unicode MS"/>
                <a:cs typeface="Arial Unicode MS"/>
              </a:rPr>
              <a:t>18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749954" y="179033"/>
            <a:ext cx="2133600" cy="2717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35940" y="605801"/>
            <a:ext cx="289687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5" dirty="0">
                <a:latin typeface="黑体" panose="02010609060101010101" pitchFamily="49" charset="-122"/>
                <a:ea typeface="黑体" panose="02010609060101010101" pitchFamily="49" charset="-122"/>
              </a:rPr>
              <a:t>Lecture</a:t>
            </a:r>
            <a:r>
              <a:rPr sz="4800" spc="-8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sz="4800" dirty="0"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xfrm>
            <a:off x="535940" y="1528647"/>
            <a:ext cx="5860415" cy="37266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4800" spc="-10" dirty="0">
                <a:latin typeface="黑体" panose="02010609060101010101" pitchFamily="49" charset="-122"/>
                <a:ea typeface="黑体" panose="02010609060101010101" pitchFamily="49" charset="-122"/>
              </a:rPr>
              <a:t>多</a:t>
            </a:r>
            <a:r>
              <a:rPr lang="zh-CN" altLang="en-US" sz="4800" spc="-1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视图几何</a:t>
            </a:r>
            <a:endParaRPr sz="4800" spc="-1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0850" indent="-285750">
              <a:lnSpc>
                <a:spcPts val="3835"/>
              </a:lnSpc>
              <a:spcBef>
                <a:spcPts val="4180"/>
              </a:spcBef>
              <a:buChar char="•"/>
              <a:tabLst>
                <a:tab pos="450850" algn="l"/>
              </a:tabLst>
            </a:pPr>
            <a:r>
              <a:rPr sz="24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SFM</a:t>
            </a:r>
            <a:r>
              <a:rPr lang="zh-CN" altLang="en-US" sz="2400" spc="-1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问题</a:t>
            </a:r>
            <a:endParaRPr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0850" indent="-285750">
              <a:lnSpc>
                <a:spcPts val="3835"/>
              </a:lnSpc>
              <a:buChar char="•"/>
              <a:tabLst>
                <a:tab pos="450850" algn="l"/>
              </a:tabLst>
            </a:pPr>
            <a:r>
              <a:rPr lang="zh-CN" altLang="en-US" sz="2400" spc="-1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仿射</a:t>
            </a:r>
            <a:r>
              <a:rPr sz="24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SFM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0850" indent="-285750">
              <a:lnSpc>
                <a:spcPts val="3835"/>
              </a:lnSpc>
              <a:buChar char="•"/>
              <a:tabLst>
                <a:tab pos="450850" algn="l"/>
              </a:tabLst>
            </a:pPr>
            <a:r>
              <a:rPr lang="zh-CN" altLang="en-US" sz="24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透视</a:t>
            </a:r>
            <a:r>
              <a:rPr sz="24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SFM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0850" indent="-285750">
              <a:lnSpc>
                <a:spcPts val="3835"/>
              </a:lnSpc>
              <a:buChar char="•"/>
              <a:tabLst>
                <a:tab pos="450850" algn="l"/>
              </a:tabLst>
            </a:pPr>
            <a:r>
              <a:rPr lang="zh-CN" altLang="en-US" sz="2400" spc="-15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自标定</a:t>
            </a:r>
            <a:endParaRPr lang="en-US" altLang="zh-CN" sz="2400" spc="-15" dirty="0" smtClean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0850" indent="-285750">
              <a:lnSpc>
                <a:spcPts val="3835"/>
              </a:lnSpc>
              <a:buChar char="•"/>
              <a:tabLst>
                <a:tab pos="450850" algn="l"/>
              </a:tabLst>
            </a:pPr>
            <a:r>
              <a:rPr lang="zh-CN" altLang="en-US" sz="2400" spc="-15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应用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90082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06989" y="4906705"/>
            <a:ext cx="2197279" cy="13782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77000" y="4800600"/>
            <a:ext cx="2438400" cy="16652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8588" y="4114799"/>
            <a:ext cx="2438400" cy="20748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92188" y="5668962"/>
            <a:ext cx="457200" cy="114300"/>
          </a:xfrm>
          <a:custGeom>
            <a:avLst/>
            <a:gdLst/>
            <a:ahLst/>
            <a:cxnLst/>
            <a:rect l="l" t="t" r="r" b="b"/>
            <a:pathLst>
              <a:path w="457200" h="114300">
                <a:moveTo>
                  <a:pt x="1" y="38099"/>
                </a:moveTo>
                <a:lnTo>
                  <a:pt x="0" y="76199"/>
                </a:lnTo>
                <a:lnTo>
                  <a:pt x="342900" y="76200"/>
                </a:lnTo>
                <a:lnTo>
                  <a:pt x="342900" y="114300"/>
                </a:lnTo>
                <a:lnTo>
                  <a:pt x="457201" y="57150"/>
                </a:lnTo>
                <a:lnTo>
                  <a:pt x="419100" y="38100"/>
                </a:lnTo>
                <a:lnTo>
                  <a:pt x="1" y="38099"/>
                </a:lnTo>
                <a:close/>
              </a:path>
              <a:path w="457200" h="114300">
                <a:moveTo>
                  <a:pt x="342901" y="0"/>
                </a:moveTo>
                <a:lnTo>
                  <a:pt x="342901" y="38100"/>
                </a:lnTo>
                <a:lnTo>
                  <a:pt x="419100" y="38100"/>
                </a:lnTo>
                <a:lnTo>
                  <a:pt x="34290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25589" y="4985887"/>
            <a:ext cx="2347497" cy="10815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68788" y="5668962"/>
            <a:ext cx="457834" cy="114300"/>
          </a:xfrm>
          <a:custGeom>
            <a:avLst/>
            <a:gdLst/>
            <a:ahLst/>
            <a:cxnLst/>
            <a:rect l="l" t="t" r="r" b="b"/>
            <a:pathLst>
              <a:path w="457835" h="114300">
                <a:moveTo>
                  <a:pt x="1" y="38099"/>
                </a:moveTo>
                <a:lnTo>
                  <a:pt x="0" y="76199"/>
                </a:lnTo>
                <a:lnTo>
                  <a:pt x="342900" y="76200"/>
                </a:lnTo>
                <a:lnTo>
                  <a:pt x="342900" y="114300"/>
                </a:lnTo>
                <a:lnTo>
                  <a:pt x="457201" y="57150"/>
                </a:lnTo>
                <a:lnTo>
                  <a:pt x="419100" y="38100"/>
                </a:lnTo>
                <a:lnTo>
                  <a:pt x="1" y="38099"/>
                </a:lnTo>
                <a:close/>
              </a:path>
              <a:path w="457835" h="114300">
                <a:moveTo>
                  <a:pt x="342901" y="0"/>
                </a:moveTo>
                <a:lnTo>
                  <a:pt x="342901" y="38100"/>
                </a:lnTo>
                <a:lnTo>
                  <a:pt x="419100" y="38100"/>
                </a:lnTo>
                <a:lnTo>
                  <a:pt x="34290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1140" y="1315720"/>
            <a:ext cx="8511540" cy="152990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69900" marR="392430" indent="-457200">
              <a:lnSpc>
                <a:spcPct val="99700"/>
              </a:lnSpc>
              <a:spcBef>
                <a:spcPts val="11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endParaRPr lang="en-US" altLang="zh-CN" sz="2400" spc="10" dirty="0" smtClean="0">
              <a:solidFill>
                <a:srgbClr val="CC3300"/>
              </a:solidFill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469900" marR="392430" indent="-457200">
              <a:lnSpc>
                <a:spcPct val="99700"/>
              </a:lnSpc>
              <a:spcBef>
                <a:spcPts val="11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lang="zh-CN" altLang="en-US" sz="2400" spc="10" dirty="0" smtClean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自标定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是从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透视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（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或仿射）重构中恢复度量重构的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问题</a:t>
            </a:r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469900" marR="392430" indent="-457200">
              <a:lnSpc>
                <a:spcPct val="99700"/>
              </a:lnSpc>
              <a:spcBef>
                <a:spcPts val="11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469900" marR="392430" indent="-457200">
              <a:lnSpc>
                <a:spcPct val="99700"/>
              </a:lnSpc>
              <a:spcBef>
                <a:spcPts val="11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我们可以通过对相机进行一些假设来对相机进行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自标定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745739" y="240474"/>
            <a:ext cx="37820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2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自标定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62389" y="113474"/>
            <a:ext cx="34194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自标定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83540" y="1372931"/>
            <a:ext cx="7515225" cy="2953373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lang="zh-CN" altLang="en-US" sz="2800" spc="-1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几种方法</a:t>
            </a:r>
            <a:r>
              <a:rPr sz="2800" spc="-1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:</a:t>
            </a:r>
            <a:endParaRPr sz="28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090"/>
              </a:spcBef>
              <a:buChar char="-"/>
              <a:tabLst>
                <a:tab pos="469265" algn="l"/>
                <a:tab pos="469900" algn="l"/>
              </a:tabLst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使用单视图度量约束（第</a:t>
            </a:r>
            <a:r>
              <a:rPr lang="en-US" altLang="zh-CN" sz="280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4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讲）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090"/>
              </a:spcBef>
              <a:buChar char="-"/>
              <a:tabLst>
                <a:tab pos="469265" algn="l"/>
                <a:tab pos="469900" algn="l"/>
              </a:tabLst>
            </a:pP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对于</a:t>
            </a:r>
            <a:r>
              <a:rPr lang="en-US" altLang="zh-CN" sz="280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2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个视图的直接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方法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（</a:t>
            </a:r>
            <a:r>
              <a:rPr lang="en-US" altLang="zh-CN" sz="2800" dirty="0" err="1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Kruppa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 </a:t>
            </a:r>
            <a:r>
              <a:rPr lang="en-US" altLang="zh-CN" sz="2800" dirty="0" err="1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Eqs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）</a:t>
            </a:r>
            <a:endParaRPr lang="en-US" altLang="zh-CN" sz="2800" dirty="0" smtClean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090"/>
              </a:spcBef>
              <a:buChar char="-"/>
              <a:tabLst>
                <a:tab pos="469265" algn="l"/>
                <a:tab pos="469900" algn="l"/>
              </a:tabLst>
            </a:pP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代数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方法</a:t>
            </a:r>
          </a:p>
          <a:p>
            <a:pPr marL="469900" indent="-457200">
              <a:lnSpc>
                <a:spcPct val="100000"/>
              </a:lnSpc>
              <a:spcBef>
                <a:spcPts val="1090"/>
              </a:spcBef>
              <a:buChar char="-"/>
              <a:tabLst>
                <a:tab pos="469265" algn="l"/>
                <a:tab pos="469900" algn="l"/>
              </a:tabLst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分层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方法</a:t>
            </a:r>
            <a:endParaRPr sz="28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22340" y="920439"/>
            <a:ext cx="22739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CC3300"/>
                </a:solidFill>
                <a:latin typeface="Calibri"/>
                <a:cs typeface="Calibri"/>
              </a:rPr>
              <a:t>[HZ] </a:t>
            </a:r>
            <a:r>
              <a:rPr sz="1200" spc="-10" dirty="0">
                <a:latin typeface="Calibri"/>
                <a:cs typeface="Calibri"/>
              </a:rPr>
              <a:t>Chapters </a:t>
            </a:r>
            <a:r>
              <a:rPr sz="1200" dirty="0">
                <a:latin typeface="Calibri"/>
                <a:cs typeface="Calibri"/>
              </a:rPr>
              <a:t>19 </a:t>
            </a:r>
            <a:r>
              <a:rPr sz="1200" spc="-15" dirty="0">
                <a:latin typeface="Calibri"/>
                <a:cs typeface="Calibri"/>
              </a:rPr>
              <a:t>“Auto-calibration”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305498" y="394651"/>
            <a:ext cx="8840596" cy="564898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R="5080" indent="829310" algn="ctr">
              <a:lnSpc>
                <a:spcPct val="100299"/>
              </a:lnSpc>
              <a:spcBef>
                <a:spcPts val="85"/>
              </a:spcBef>
            </a:pPr>
            <a:r>
              <a:rPr lang="zh-CN" altLang="en-US" spc="-5" dirty="0">
                <a:latin typeface="黑体" panose="02010609060101010101" pitchFamily="49" charset="-122"/>
                <a:ea typeface="黑体" panose="02010609060101010101" pitchFamily="49" charset="-122"/>
              </a:rPr>
              <a:t>在捆绑调整</a:t>
            </a:r>
            <a:r>
              <a:rPr lang="zh-CN" altLang="en-US" spc="-5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优化时注入摄像机信息</a:t>
            </a:r>
            <a:endParaRPr spc="-15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029200" y="2678112"/>
            <a:ext cx="2438400" cy="16652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42999" y="2068512"/>
            <a:ext cx="2596981" cy="2209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6200" y="3459162"/>
            <a:ext cx="457200" cy="114300"/>
          </a:xfrm>
          <a:custGeom>
            <a:avLst/>
            <a:gdLst/>
            <a:ahLst/>
            <a:cxnLst/>
            <a:rect l="l" t="t" r="r" b="b"/>
            <a:pathLst>
              <a:path w="457200" h="114300">
                <a:moveTo>
                  <a:pt x="342900" y="0"/>
                </a:moveTo>
                <a:lnTo>
                  <a:pt x="342900" y="38100"/>
                </a:lnTo>
                <a:lnTo>
                  <a:pt x="0" y="38100"/>
                </a:lnTo>
                <a:lnTo>
                  <a:pt x="0" y="76200"/>
                </a:lnTo>
                <a:lnTo>
                  <a:pt x="342900" y="76200"/>
                </a:lnTo>
                <a:lnTo>
                  <a:pt x="342900" y="114300"/>
                </a:lnTo>
                <a:lnTo>
                  <a:pt x="457200" y="57150"/>
                </a:lnTo>
                <a:lnTo>
                  <a:pt x="3429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07340" y="4964874"/>
            <a:ext cx="772985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1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对于标定后的相机，相似歧义是唯一歧义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94157" y="5506543"/>
            <a:ext cx="243586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[Longuet-Higgins</a:t>
            </a:r>
            <a:r>
              <a:rPr sz="1400" spc="-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sz="1400" spc="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’81]</a:t>
            </a:r>
            <a:endParaRPr sz="1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328833"/>
            <a:ext cx="9143999" cy="275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56350"/>
            <a:ext cx="9144000" cy="501650"/>
          </a:xfrm>
          <a:custGeom>
            <a:avLst/>
            <a:gdLst/>
            <a:ahLst/>
            <a:cxnLst/>
            <a:rect l="l" t="t" r="r" b="b"/>
            <a:pathLst>
              <a:path w="9144000" h="501650">
                <a:moveTo>
                  <a:pt x="0" y="501648"/>
                </a:moveTo>
                <a:lnTo>
                  <a:pt x="9144000" y="501648"/>
                </a:lnTo>
                <a:lnTo>
                  <a:pt x="9144000" y="0"/>
                </a:lnTo>
                <a:lnTo>
                  <a:pt x="0" y="0"/>
                </a:lnTo>
                <a:lnTo>
                  <a:pt x="0" y="501648"/>
                </a:lnTo>
                <a:close/>
              </a:path>
            </a:pathLst>
          </a:custGeom>
          <a:solidFill>
            <a:srgbClr val="85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6356350"/>
            <a:ext cx="9144000" cy="501650"/>
          </a:xfrm>
          <a:custGeom>
            <a:avLst/>
            <a:gdLst/>
            <a:ahLst/>
            <a:cxnLst/>
            <a:rect l="l" t="t" r="r" b="b"/>
            <a:pathLst>
              <a:path w="9144000" h="501650">
                <a:moveTo>
                  <a:pt x="0" y="0"/>
                </a:moveTo>
                <a:lnTo>
                  <a:pt x="9144000" y="0"/>
                </a:lnTo>
                <a:lnTo>
                  <a:pt x="9144000" y="501649"/>
                </a:lnTo>
                <a:lnTo>
                  <a:pt x="0" y="50164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82540" y="6464843"/>
            <a:ext cx="118999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5" dirty="0">
                <a:solidFill>
                  <a:srgbClr val="FFFFFF"/>
                </a:solidFill>
                <a:latin typeface="Verdana"/>
                <a:cs typeface="Verdana"/>
              </a:rPr>
              <a:t>Lecture </a:t>
            </a:r>
            <a:r>
              <a:rPr sz="1700" spc="50" dirty="0">
                <a:solidFill>
                  <a:srgbClr val="FFFFFF"/>
                </a:solidFill>
                <a:latin typeface="Verdana"/>
                <a:cs typeface="Verdana"/>
              </a:rPr>
              <a:t>7</a:t>
            </a:r>
            <a:r>
              <a:rPr sz="17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13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endParaRPr sz="1700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6501574"/>
            <a:ext cx="14776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65" dirty="0">
                <a:solidFill>
                  <a:srgbClr val="FFFFFF"/>
                </a:solidFill>
                <a:latin typeface="Verdana"/>
                <a:cs typeface="Verdana"/>
              </a:rPr>
              <a:t>Silvio Savarese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4065652" cy="43880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406837" y="6441249"/>
            <a:ext cx="8883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45" dirty="0">
                <a:solidFill>
                  <a:srgbClr val="FFFFFF"/>
                </a:solidFill>
                <a:latin typeface="Arial Unicode MS"/>
                <a:cs typeface="Arial Unicode MS"/>
              </a:rPr>
              <a:t>3</a:t>
            </a:r>
            <a:r>
              <a:rPr sz="1600" spc="90" dirty="0">
                <a:solidFill>
                  <a:srgbClr val="FFFFFF"/>
                </a:solidFill>
                <a:latin typeface="Arial Unicode MS"/>
                <a:cs typeface="Arial Unicode MS"/>
              </a:rPr>
              <a:t>1</a:t>
            </a:r>
            <a:r>
              <a:rPr sz="1600" spc="-185" dirty="0">
                <a:solidFill>
                  <a:srgbClr val="FFFFFF"/>
                </a:solidFill>
                <a:latin typeface="Arial Unicode MS"/>
                <a:cs typeface="Arial Unicode MS"/>
              </a:rPr>
              <a:t>-</a:t>
            </a:r>
            <a:r>
              <a:rPr sz="1600" spc="-35" dirty="0">
                <a:solidFill>
                  <a:srgbClr val="FFFFFF"/>
                </a:solidFill>
                <a:latin typeface="Arial Unicode MS"/>
                <a:cs typeface="Arial Unicode MS"/>
              </a:rPr>
              <a:t>J</a:t>
            </a:r>
            <a:r>
              <a:rPr sz="1600" spc="-40" dirty="0">
                <a:solidFill>
                  <a:srgbClr val="FFFFFF"/>
                </a:solidFill>
                <a:latin typeface="Arial Unicode MS"/>
                <a:cs typeface="Arial Unicode MS"/>
              </a:rPr>
              <a:t>a</a:t>
            </a:r>
            <a:r>
              <a:rPr sz="1600" spc="-20" dirty="0">
                <a:solidFill>
                  <a:srgbClr val="FFFFFF"/>
                </a:solidFill>
                <a:latin typeface="Arial Unicode MS"/>
                <a:cs typeface="Arial Unicode MS"/>
              </a:rPr>
              <a:t>n</a:t>
            </a:r>
            <a:r>
              <a:rPr sz="1600" spc="-185" dirty="0">
                <a:solidFill>
                  <a:srgbClr val="FFFFFF"/>
                </a:solidFill>
                <a:latin typeface="Arial Unicode MS"/>
                <a:cs typeface="Arial Unicode MS"/>
              </a:rPr>
              <a:t>-</a:t>
            </a:r>
            <a:r>
              <a:rPr sz="1600" spc="-25" dirty="0">
                <a:solidFill>
                  <a:srgbClr val="FFFFFF"/>
                </a:solidFill>
                <a:latin typeface="Arial Unicode MS"/>
                <a:cs typeface="Arial Unicode MS"/>
              </a:rPr>
              <a:t>18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749954" y="179033"/>
            <a:ext cx="2133600" cy="2717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35940" y="605801"/>
            <a:ext cx="289687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5" dirty="0">
                <a:latin typeface="黑体" panose="02010609060101010101" pitchFamily="49" charset="-122"/>
                <a:ea typeface="黑体" panose="02010609060101010101" pitchFamily="49" charset="-122"/>
              </a:rPr>
              <a:t>Lecture</a:t>
            </a:r>
            <a:r>
              <a:rPr sz="4800" spc="-8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sz="4800" dirty="0"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xfrm>
            <a:off x="535940" y="1528647"/>
            <a:ext cx="5860415" cy="37266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4800" spc="-10" dirty="0">
                <a:latin typeface="黑体" panose="02010609060101010101" pitchFamily="49" charset="-122"/>
                <a:ea typeface="黑体" panose="02010609060101010101" pitchFamily="49" charset="-122"/>
              </a:rPr>
              <a:t>多</a:t>
            </a:r>
            <a:r>
              <a:rPr lang="zh-CN" altLang="en-US" sz="4800" spc="-1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视图几何</a:t>
            </a:r>
            <a:endParaRPr sz="4800" spc="-1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0850" indent="-285750">
              <a:lnSpc>
                <a:spcPts val="3835"/>
              </a:lnSpc>
              <a:spcBef>
                <a:spcPts val="4180"/>
              </a:spcBef>
              <a:buChar char="•"/>
              <a:tabLst>
                <a:tab pos="450850" algn="l"/>
              </a:tabLst>
            </a:pPr>
            <a:r>
              <a:rPr lang="en-US" altLang="zh-CN" sz="2400" dirty="0" smtClean="0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SFM</a:t>
            </a:r>
            <a:r>
              <a:rPr lang="zh-CN" altLang="en-US" sz="2400" spc="-15" dirty="0" smtClean="0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问题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0850" indent="-285750">
              <a:lnSpc>
                <a:spcPts val="3835"/>
              </a:lnSpc>
              <a:buChar char="•"/>
              <a:tabLst>
                <a:tab pos="450850" algn="l"/>
              </a:tabLst>
            </a:pPr>
            <a:r>
              <a:rPr lang="zh-CN" altLang="en-US" sz="2400" dirty="0" smtClean="0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仿射</a:t>
            </a:r>
            <a:r>
              <a:rPr lang="en-US" altLang="zh-CN" sz="2400" dirty="0" smtClean="0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SFM</a:t>
            </a:r>
          </a:p>
          <a:p>
            <a:pPr marL="450850" indent="-285750">
              <a:lnSpc>
                <a:spcPts val="3835"/>
              </a:lnSpc>
              <a:buFontTx/>
              <a:buChar char="•"/>
              <a:tabLst>
                <a:tab pos="450850" algn="l"/>
              </a:tabLst>
            </a:pPr>
            <a:r>
              <a:rPr lang="zh-CN" altLang="en-US" sz="2400" dirty="0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透视</a:t>
            </a:r>
            <a:r>
              <a:rPr lang="en-US" altLang="zh-CN" sz="2400" dirty="0" smtClean="0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SFM</a:t>
            </a:r>
            <a:endParaRPr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0850" indent="-285750">
              <a:lnSpc>
                <a:spcPts val="3835"/>
              </a:lnSpc>
              <a:buChar char="•"/>
              <a:tabLst>
                <a:tab pos="450850" algn="l"/>
              </a:tabLst>
            </a:pPr>
            <a:r>
              <a:rPr lang="zh-CN" altLang="en-US" sz="2400" dirty="0" smtClean="0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自标定</a:t>
            </a:r>
            <a:endParaRPr lang="en-US" altLang="zh-CN" sz="2400" dirty="0" smtClean="0">
              <a:solidFill>
                <a:srgbClr val="BFBFB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0850" indent="-285750">
              <a:lnSpc>
                <a:spcPts val="3835"/>
              </a:lnSpc>
              <a:buChar char="•"/>
              <a:tabLst>
                <a:tab pos="450850" algn="l"/>
              </a:tabLst>
            </a:pPr>
            <a:r>
              <a:rPr lang="zh-CN" altLang="en-US" sz="2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应用</a:t>
            </a:r>
            <a:endParaRPr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3178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4540" y="1548574"/>
            <a:ext cx="577786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 smtClean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中心化：减去图像点的质心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3540" y="363220"/>
            <a:ext cx="77609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49140" algn="l"/>
              </a:tabLst>
            </a:pP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因式分解</a:t>
            </a:r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法</a:t>
            </a:r>
            <a:r>
              <a:rPr lang="zh-CN" altLang="en-US" sz="36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 </a:t>
            </a:r>
            <a:r>
              <a:rPr sz="3600" dirty="0" smtClean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- </a:t>
            </a:r>
            <a:r>
              <a:rPr lang="zh-CN" altLang="en-US" sz="3600" spc="-5" dirty="0" smtClean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数据中心化</a:t>
            </a:r>
            <a:endParaRPr sz="3600" dirty="0">
              <a:latin typeface="黑体" panose="02010609060101010101" pitchFamily="49" charset="-122"/>
              <a:ea typeface="黑体" panose="02010609060101010101" pitchFamily="49" charset="-122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05843" y="4509293"/>
            <a:ext cx="63501" cy="79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74243" y="4144168"/>
            <a:ext cx="63501" cy="77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63837" y="5008562"/>
            <a:ext cx="50800" cy="68580"/>
          </a:xfrm>
          <a:custGeom>
            <a:avLst/>
            <a:gdLst/>
            <a:ahLst/>
            <a:cxnLst/>
            <a:rect l="l" t="t" r="r" b="b"/>
            <a:pathLst>
              <a:path w="50800" h="68579">
                <a:moveTo>
                  <a:pt x="42718" y="0"/>
                </a:moveTo>
                <a:lnTo>
                  <a:pt x="25400" y="8098"/>
                </a:lnTo>
                <a:lnTo>
                  <a:pt x="8082" y="8098"/>
                </a:lnTo>
                <a:lnTo>
                  <a:pt x="0" y="25454"/>
                </a:lnTo>
                <a:lnTo>
                  <a:pt x="0" y="60163"/>
                </a:lnTo>
                <a:lnTo>
                  <a:pt x="8082" y="68262"/>
                </a:lnTo>
                <a:lnTo>
                  <a:pt x="25400" y="68262"/>
                </a:lnTo>
                <a:lnTo>
                  <a:pt x="42718" y="60163"/>
                </a:lnTo>
                <a:lnTo>
                  <a:pt x="50800" y="42809"/>
                </a:lnTo>
                <a:lnTo>
                  <a:pt x="50800" y="8098"/>
                </a:lnTo>
                <a:lnTo>
                  <a:pt x="42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63837" y="5008562"/>
            <a:ext cx="50800" cy="68580"/>
          </a:xfrm>
          <a:custGeom>
            <a:avLst/>
            <a:gdLst/>
            <a:ahLst/>
            <a:cxnLst/>
            <a:rect l="l" t="t" r="r" b="b"/>
            <a:pathLst>
              <a:path w="50800" h="68579">
                <a:moveTo>
                  <a:pt x="25400" y="8098"/>
                </a:moveTo>
                <a:lnTo>
                  <a:pt x="42718" y="0"/>
                </a:lnTo>
                <a:lnTo>
                  <a:pt x="50800" y="8098"/>
                </a:lnTo>
                <a:lnTo>
                  <a:pt x="50800" y="25453"/>
                </a:lnTo>
                <a:lnTo>
                  <a:pt x="50800" y="42808"/>
                </a:lnTo>
                <a:lnTo>
                  <a:pt x="42718" y="60163"/>
                </a:lnTo>
                <a:lnTo>
                  <a:pt x="25400" y="68262"/>
                </a:lnTo>
                <a:lnTo>
                  <a:pt x="8081" y="68262"/>
                </a:lnTo>
                <a:lnTo>
                  <a:pt x="0" y="60163"/>
                </a:lnTo>
                <a:lnTo>
                  <a:pt x="0" y="42808"/>
                </a:lnTo>
                <a:lnTo>
                  <a:pt x="0" y="25453"/>
                </a:lnTo>
                <a:lnTo>
                  <a:pt x="8081" y="8098"/>
                </a:lnTo>
                <a:lnTo>
                  <a:pt x="25400" y="8098"/>
                </a:lnTo>
                <a:close/>
              </a:path>
            </a:pathLst>
          </a:custGeom>
          <a:ln w="11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42706" y="3945731"/>
            <a:ext cx="1925955" cy="1862455"/>
          </a:xfrm>
          <a:custGeom>
            <a:avLst/>
            <a:gdLst/>
            <a:ahLst/>
            <a:cxnLst/>
            <a:rect l="l" t="t" r="r" b="b"/>
            <a:pathLst>
              <a:path w="1925954" h="1862454">
                <a:moveTo>
                  <a:pt x="0" y="665409"/>
                </a:moveTo>
                <a:lnTo>
                  <a:pt x="1925638" y="0"/>
                </a:lnTo>
                <a:lnTo>
                  <a:pt x="1925638" y="1195720"/>
                </a:lnTo>
                <a:lnTo>
                  <a:pt x="0" y="1862138"/>
                </a:lnTo>
                <a:lnTo>
                  <a:pt x="0" y="665409"/>
                </a:lnTo>
                <a:close/>
              </a:path>
            </a:pathLst>
          </a:custGeom>
          <a:ln w="11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76537" y="5037137"/>
            <a:ext cx="2076450" cy="24130"/>
          </a:xfrm>
          <a:custGeom>
            <a:avLst/>
            <a:gdLst/>
            <a:ahLst/>
            <a:cxnLst/>
            <a:rect l="l" t="t" r="r" b="b"/>
            <a:pathLst>
              <a:path w="2076450" h="24129">
                <a:moveTo>
                  <a:pt x="0" y="23812"/>
                </a:moveTo>
                <a:lnTo>
                  <a:pt x="20764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24100" y="4527550"/>
            <a:ext cx="2076450" cy="25400"/>
          </a:xfrm>
          <a:custGeom>
            <a:avLst/>
            <a:gdLst/>
            <a:ahLst/>
            <a:cxnLst/>
            <a:rect l="l" t="t" r="r" b="b"/>
            <a:pathLst>
              <a:path w="2076450" h="25400">
                <a:moveTo>
                  <a:pt x="0" y="25400"/>
                </a:moveTo>
                <a:lnTo>
                  <a:pt x="20764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03612" y="4171950"/>
            <a:ext cx="2076450" cy="25400"/>
          </a:xfrm>
          <a:custGeom>
            <a:avLst/>
            <a:gdLst/>
            <a:ahLst/>
            <a:cxnLst/>
            <a:rect l="l" t="t" r="r" b="b"/>
            <a:pathLst>
              <a:path w="2076450" h="25400">
                <a:moveTo>
                  <a:pt x="0" y="25400"/>
                </a:moveTo>
                <a:lnTo>
                  <a:pt x="20764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29000" y="5334000"/>
            <a:ext cx="1828800" cy="1295400"/>
          </a:xfrm>
          <a:custGeom>
            <a:avLst/>
            <a:gdLst/>
            <a:ahLst/>
            <a:cxnLst/>
            <a:rect l="l" t="t" r="r" b="b"/>
            <a:pathLst>
              <a:path w="1828800" h="1295400">
                <a:moveTo>
                  <a:pt x="0" y="0"/>
                </a:moveTo>
                <a:lnTo>
                  <a:pt x="1828800" y="0"/>
                </a:lnTo>
                <a:lnTo>
                  <a:pt x="1828800" y="1295400"/>
                </a:lnTo>
                <a:lnTo>
                  <a:pt x="0" y="1295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95768" y="4457768"/>
            <a:ext cx="762000" cy="1447800"/>
          </a:xfrm>
          <a:custGeom>
            <a:avLst/>
            <a:gdLst/>
            <a:ahLst/>
            <a:cxnLst/>
            <a:rect l="l" t="t" r="r" b="b"/>
            <a:pathLst>
              <a:path w="762000" h="1447800">
                <a:moveTo>
                  <a:pt x="40467" y="1371599"/>
                </a:moveTo>
                <a:lnTo>
                  <a:pt x="3953" y="1392592"/>
                </a:lnTo>
                <a:lnTo>
                  <a:pt x="0" y="1407196"/>
                </a:lnTo>
                <a:lnTo>
                  <a:pt x="1887" y="1421679"/>
                </a:lnTo>
                <a:lnTo>
                  <a:pt x="9067" y="1434398"/>
                </a:lnTo>
                <a:lnTo>
                  <a:pt x="20993" y="1443709"/>
                </a:lnTo>
                <a:lnTo>
                  <a:pt x="35596" y="1447663"/>
                </a:lnTo>
                <a:lnTo>
                  <a:pt x="50080" y="1445776"/>
                </a:lnTo>
                <a:lnTo>
                  <a:pt x="62799" y="1438595"/>
                </a:lnTo>
                <a:lnTo>
                  <a:pt x="72109" y="1426670"/>
                </a:lnTo>
                <a:lnTo>
                  <a:pt x="75644" y="1415770"/>
                </a:lnTo>
                <a:lnTo>
                  <a:pt x="75816" y="1404707"/>
                </a:lnTo>
                <a:lnTo>
                  <a:pt x="72856" y="1394173"/>
                </a:lnTo>
                <a:lnTo>
                  <a:pt x="66996" y="1384864"/>
                </a:lnTo>
                <a:lnTo>
                  <a:pt x="65283" y="1383526"/>
                </a:lnTo>
                <a:lnTo>
                  <a:pt x="70963" y="1372167"/>
                </a:lnTo>
                <a:lnTo>
                  <a:pt x="42564" y="1372167"/>
                </a:lnTo>
                <a:lnTo>
                  <a:pt x="40467" y="1371599"/>
                </a:lnTo>
                <a:close/>
              </a:path>
              <a:path w="762000" h="1447800">
                <a:moveTo>
                  <a:pt x="76355" y="1304585"/>
                </a:moveTo>
                <a:lnTo>
                  <a:pt x="42564" y="1372167"/>
                </a:lnTo>
                <a:lnTo>
                  <a:pt x="70963" y="1372167"/>
                </a:lnTo>
                <a:lnTo>
                  <a:pt x="99074" y="1315944"/>
                </a:lnTo>
                <a:lnTo>
                  <a:pt x="76355" y="1304585"/>
                </a:lnTo>
                <a:close/>
              </a:path>
              <a:path w="762000" h="1447800">
                <a:moveTo>
                  <a:pt x="155870" y="1145555"/>
                </a:moveTo>
                <a:lnTo>
                  <a:pt x="110433" y="1236429"/>
                </a:lnTo>
                <a:lnTo>
                  <a:pt x="133152" y="1247788"/>
                </a:lnTo>
                <a:lnTo>
                  <a:pt x="178589" y="1156915"/>
                </a:lnTo>
                <a:lnTo>
                  <a:pt x="155870" y="1145555"/>
                </a:lnTo>
                <a:close/>
              </a:path>
              <a:path w="762000" h="1447800">
                <a:moveTo>
                  <a:pt x="235384" y="986527"/>
                </a:moveTo>
                <a:lnTo>
                  <a:pt x="189947" y="1077400"/>
                </a:lnTo>
                <a:lnTo>
                  <a:pt x="212666" y="1088759"/>
                </a:lnTo>
                <a:lnTo>
                  <a:pt x="258103" y="997885"/>
                </a:lnTo>
                <a:lnTo>
                  <a:pt x="235384" y="986527"/>
                </a:lnTo>
                <a:close/>
              </a:path>
              <a:path w="762000" h="1447800">
                <a:moveTo>
                  <a:pt x="314899" y="827497"/>
                </a:moveTo>
                <a:lnTo>
                  <a:pt x="269462" y="918371"/>
                </a:lnTo>
                <a:lnTo>
                  <a:pt x="292181" y="929730"/>
                </a:lnTo>
                <a:lnTo>
                  <a:pt x="337618" y="838856"/>
                </a:lnTo>
                <a:lnTo>
                  <a:pt x="314899" y="827497"/>
                </a:lnTo>
                <a:close/>
              </a:path>
              <a:path w="762000" h="1447800">
                <a:moveTo>
                  <a:pt x="394414" y="668468"/>
                </a:moveTo>
                <a:lnTo>
                  <a:pt x="348977" y="759341"/>
                </a:lnTo>
                <a:lnTo>
                  <a:pt x="371696" y="770702"/>
                </a:lnTo>
                <a:lnTo>
                  <a:pt x="417133" y="679827"/>
                </a:lnTo>
                <a:lnTo>
                  <a:pt x="394414" y="668468"/>
                </a:lnTo>
                <a:close/>
              </a:path>
              <a:path w="762000" h="1447800">
                <a:moveTo>
                  <a:pt x="473928" y="509438"/>
                </a:moveTo>
                <a:lnTo>
                  <a:pt x="428492" y="600312"/>
                </a:lnTo>
                <a:lnTo>
                  <a:pt x="451209" y="611672"/>
                </a:lnTo>
                <a:lnTo>
                  <a:pt x="496647" y="520799"/>
                </a:lnTo>
                <a:lnTo>
                  <a:pt x="473928" y="509438"/>
                </a:lnTo>
                <a:close/>
              </a:path>
              <a:path w="762000" h="1447800">
                <a:moveTo>
                  <a:pt x="553443" y="350409"/>
                </a:moveTo>
                <a:lnTo>
                  <a:pt x="508006" y="441284"/>
                </a:lnTo>
                <a:lnTo>
                  <a:pt x="530724" y="452643"/>
                </a:lnTo>
                <a:lnTo>
                  <a:pt x="576161" y="361769"/>
                </a:lnTo>
                <a:lnTo>
                  <a:pt x="553443" y="350409"/>
                </a:lnTo>
                <a:close/>
              </a:path>
              <a:path w="762000" h="1447800">
                <a:moveTo>
                  <a:pt x="632958" y="191381"/>
                </a:moveTo>
                <a:lnTo>
                  <a:pt x="587521" y="282254"/>
                </a:lnTo>
                <a:lnTo>
                  <a:pt x="610239" y="293613"/>
                </a:lnTo>
                <a:lnTo>
                  <a:pt x="655676" y="202740"/>
                </a:lnTo>
                <a:lnTo>
                  <a:pt x="632958" y="191381"/>
                </a:lnTo>
                <a:close/>
              </a:path>
              <a:path w="762000" h="1447800">
                <a:moveTo>
                  <a:pt x="726267" y="0"/>
                </a:moveTo>
                <a:lnTo>
                  <a:pt x="689753" y="20993"/>
                </a:lnTo>
                <a:lnTo>
                  <a:pt x="686047" y="42955"/>
                </a:lnTo>
                <a:lnTo>
                  <a:pt x="689006" y="53489"/>
                </a:lnTo>
                <a:lnTo>
                  <a:pt x="694866" y="62798"/>
                </a:lnTo>
                <a:lnTo>
                  <a:pt x="696580" y="64136"/>
                </a:lnTo>
                <a:lnTo>
                  <a:pt x="667036" y="123225"/>
                </a:lnTo>
                <a:lnTo>
                  <a:pt x="689753" y="134584"/>
                </a:lnTo>
                <a:lnTo>
                  <a:pt x="719299" y="75495"/>
                </a:lnTo>
                <a:lnTo>
                  <a:pt x="728330" y="75495"/>
                </a:lnTo>
                <a:lnTo>
                  <a:pt x="761863" y="40466"/>
                </a:lnTo>
                <a:lnTo>
                  <a:pt x="759976" y="25983"/>
                </a:lnTo>
                <a:lnTo>
                  <a:pt x="752796" y="13263"/>
                </a:lnTo>
                <a:lnTo>
                  <a:pt x="740870" y="3953"/>
                </a:lnTo>
                <a:lnTo>
                  <a:pt x="736166" y="1601"/>
                </a:lnTo>
                <a:lnTo>
                  <a:pt x="731206" y="313"/>
                </a:lnTo>
                <a:lnTo>
                  <a:pt x="726267" y="0"/>
                </a:lnTo>
                <a:close/>
              </a:path>
              <a:path w="762000" h="1447800">
                <a:moveTo>
                  <a:pt x="728330" y="75495"/>
                </a:moveTo>
                <a:lnTo>
                  <a:pt x="719299" y="75495"/>
                </a:lnTo>
                <a:lnTo>
                  <a:pt x="721395" y="76062"/>
                </a:lnTo>
                <a:lnTo>
                  <a:pt x="728330" y="75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76768" y="4991168"/>
            <a:ext cx="762000" cy="1447800"/>
          </a:xfrm>
          <a:custGeom>
            <a:avLst/>
            <a:gdLst/>
            <a:ahLst/>
            <a:cxnLst/>
            <a:rect l="l" t="t" r="r" b="b"/>
            <a:pathLst>
              <a:path w="762000" h="1447800">
                <a:moveTo>
                  <a:pt x="40467" y="1371599"/>
                </a:moveTo>
                <a:lnTo>
                  <a:pt x="3953" y="1392592"/>
                </a:lnTo>
                <a:lnTo>
                  <a:pt x="0" y="1407196"/>
                </a:lnTo>
                <a:lnTo>
                  <a:pt x="1887" y="1421679"/>
                </a:lnTo>
                <a:lnTo>
                  <a:pt x="9067" y="1434398"/>
                </a:lnTo>
                <a:lnTo>
                  <a:pt x="20993" y="1443709"/>
                </a:lnTo>
                <a:lnTo>
                  <a:pt x="35596" y="1447663"/>
                </a:lnTo>
                <a:lnTo>
                  <a:pt x="50080" y="1445776"/>
                </a:lnTo>
                <a:lnTo>
                  <a:pt x="62799" y="1438595"/>
                </a:lnTo>
                <a:lnTo>
                  <a:pt x="72109" y="1426670"/>
                </a:lnTo>
                <a:lnTo>
                  <a:pt x="75644" y="1415770"/>
                </a:lnTo>
                <a:lnTo>
                  <a:pt x="75816" y="1404707"/>
                </a:lnTo>
                <a:lnTo>
                  <a:pt x="72856" y="1394173"/>
                </a:lnTo>
                <a:lnTo>
                  <a:pt x="66996" y="1384864"/>
                </a:lnTo>
                <a:lnTo>
                  <a:pt x="65283" y="1383526"/>
                </a:lnTo>
                <a:lnTo>
                  <a:pt x="70963" y="1372167"/>
                </a:lnTo>
                <a:lnTo>
                  <a:pt x="42564" y="1372167"/>
                </a:lnTo>
                <a:lnTo>
                  <a:pt x="40467" y="1371599"/>
                </a:lnTo>
                <a:close/>
              </a:path>
              <a:path w="762000" h="1447800">
                <a:moveTo>
                  <a:pt x="76355" y="1304585"/>
                </a:moveTo>
                <a:lnTo>
                  <a:pt x="42564" y="1372167"/>
                </a:lnTo>
                <a:lnTo>
                  <a:pt x="70963" y="1372167"/>
                </a:lnTo>
                <a:lnTo>
                  <a:pt x="99074" y="1315944"/>
                </a:lnTo>
                <a:lnTo>
                  <a:pt x="76355" y="1304585"/>
                </a:lnTo>
                <a:close/>
              </a:path>
              <a:path w="762000" h="1447800">
                <a:moveTo>
                  <a:pt x="155870" y="1145555"/>
                </a:moveTo>
                <a:lnTo>
                  <a:pt x="110433" y="1236429"/>
                </a:lnTo>
                <a:lnTo>
                  <a:pt x="133152" y="1247788"/>
                </a:lnTo>
                <a:lnTo>
                  <a:pt x="178589" y="1156915"/>
                </a:lnTo>
                <a:lnTo>
                  <a:pt x="155870" y="1145555"/>
                </a:lnTo>
                <a:close/>
              </a:path>
              <a:path w="762000" h="1447800">
                <a:moveTo>
                  <a:pt x="235384" y="986526"/>
                </a:moveTo>
                <a:lnTo>
                  <a:pt x="189947" y="1077400"/>
                </a:lnTo>
                <a:lnTo>
                  <a:pt x="212666" y="1088759"/>
                </a:lnTo>
                <a:lnTo>
                  <a:pt x="258103" y="997885"/>
                </a:lnTo>
                <a:lnTo>
                  <a:pt x="235384" y="986526"/>
                </a:lnTo>
                <a:close/>
              </a:path>
              <a:path w="762000" h="1447800">
                <a:moveTo>
                  <a:pt x="314899" y="827497"/>
                </a:moveTo>
                <a:lnTo>
                  <a:pt x="269462" y="918371"/>
                </a:lnTo>
                <a:lnTo>
                  <a:pt x="292181" y="929730"/>
                </a:lnTo>
                <a:lnTo>
                  <a:pt x="337618" y="838856"/>
                </a:lnTo>
                <a:lnTo>
                  <a:pt x="314899" y="827497"/>
                </a:lnTo>
                <a:close/>
              </a:path>
              <a:path w="762000" h="1447800">
                <a:moveTo>
                  <a:pt x="394414" y="668468"/>
                </a:moveTo>
                <a:lnTo>
                  <a:pt x="348977" y="759342"/>
                </a:lnTo>
                <a:lnTo>
                  <a:pt x="371696" y="770701"/>
                </a:lnTo>
                <a:lnTo>
                  <a:pt x="417133" y="679827"/>
                </a:lnTo>
                <a:lnTo>
                  <a:pt x="394414" y="668468"/>
                </a:lnTo>
                <a:close/>
              </a:path>
              <a:path w="762000" h="1447800">
                <a:moveTo>
                  <a:pt x="473928" y="509438"/>
                </a:moveTo>
                <a:lnTo>
                  <a:pt x="428492" y="600313"/>
                </a:lnTo>
                <a:lnTo>
                  <a:pt x="451209" y="611672"/>
                </a:lnTo>
                <a:lnTo>
                  <a:pt x="496647" y="520799"/>
                </a:lnTo>
                <a:lnTo>
                  <a:pt x="473928" y="509438"/>
                </a:lnTo>
                <a:close/>
              </a:path>
              <a:path w="762000" h="1447800">
                <a:moveTo>
                  <a:pt x="553443" y="350409"/>
                </a:moveTo>
                <a:lnTo>
                  <a:pt x="508006" y="441284"/>
                </a:lnTo>
                <a:lnTo>
                  <a:pt x="530724" y="452643"/>
                </a:lnTo>
                <a:lnTo>
                  <a:pt x="576161" y="361769"/>
                </a:lnTo>
                <a:lnTo>
                  <a:pt x="553443" y="350409"/>
                </a:lnTo>
                <a:close/>
              </a:path>
              <a:path w="762000" h="1447800">
                <a:moveTo>
                  <a:pt x="632958" y="191381"/>
                </a:moveTo>
                <a:lnTo>
                  <a:pt x="587521" y="282254"/>
                </a:lnTo>
                <a:lnTo>
                  <a:pt x="610239" y="293613"/>
                </a:lnTo>
                <a:lnTo>
                  <a:pt x="655676" y="202740"/>
                </a:lnTo>
                <a:lnTo>
                  <a:pt x="632958" y="191381"/>
                </a:lnTo>
                <a:close/>
              </a:path>
              <a:path w="762000" h="1447800">
                <a:moveTo>
                  <a:pt x="726267" y="0"/>
                </a:moveTo>
                <a:lnTo>
                  <a:pt x="689753" y="20993"/>
                </a:lnTo>
                <a:lnTo>
                  <a:pt x="686047" y="42955"/>
                </a:lnTo>
                <a:lnTo>
                  <a:pt x="689006" y="53489"/>
                </a:lnTo>
                <a:lnTo>
                  <a:pt x="694866" y="62798"/>
                </a:lnTo>
                <a:lnTo>
                  <a:pt x="696580" y="64136"/>
                </a:lnTo>
                <a:lnTo>
                  <a:pt x="667036" y="123225"/>
                </a:lnTo>
                <a:lnTo>
                  <a:pt x="689753" y="134584"/>
                </a:lnTo>
                <a:lnTo>
                  <a:pt x="719299" y="75495"/>
                </a:lnTo>
                <a:lnTo>
                  <a:pt x="728330" y="75495"/>
                </a:lnTo>
                <a:lnTo>
                  <a:pt x="761863" y="40466"/>
                </a:lnTo>
                <a:lnTo>
                  <a:pt x="759976" y="25983"/>
                </a:lnTo>
                <a:lnTo>
                  <a:pt x="752796" y="13263"/>
                </a:lnTo>
                <a:lnTo>
                  <a:pt x="740870" y="3953"/>
                </a:lnTo>
                <a:lnTo>
                  <a:pt x="736166" y="1601"/>
                </a:lnTo>
                <a:lnTo>
                  <a:pt x="731206" y="313"/>
                </a:lnTo>
                <a:lnTo>
                  <a:pt x="726267" y="0"/>
                </a:lnTo>
                <a:close/>
              </a:path>
              <a:path w="762000" h="1447800">
                <a:moveTo>
                  <a:pt x="728330" y="75495"/>
                </a:moveTo>
                <a:lnTo>
                  <a:pt x="719299" y="75495"/>
                </a:lnTo>
                <a:lnTo>
                  <a:pt x="721395" y="76062"/>
                </a:lnTo>
                <a:lnTo>
                  <a:pt x="728330" y="75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838768" y="4152968"/>
            <a:ext cx="762000" cy="1447800"/>
          </a:xfrm>
          <a:custGeom>
            <a:avLst/>
            <a:gdLst/>
            <a:ahLst/>
            <a:cxnLst/>
            <a:rect l="l" t="t" r="r" b="b"/>
            <a:pathLst>
              <a:path w="762000" h="1447800">
                <a:moveTo>
                  <a:pt x="40467" y="1371599"/>
                </a:moveTo>
                <a:lnTo>
                  <a:pt x="3953" y="1392593"/>
                </a:lnTo>
                <a:lnTo>
                  <a:pt x="0" y="1407196"/>
                </a:lnTo>
                <a:lnTo>
                  <a:pt x="1887" y="1421679"/>
                </a:lnTo>
                <a:lnTo>
                  <a:pt x="9067" y="1434398"/>
                </a:lnTo>
                <a:lnTo>
                  <a:pt x="20993" y="1443709"/>
                </a:lnTo>
                <a:lnTo>
                  <a:pt x="35596" y="1447663"/>
                </a:lnTo>
                <a:lnTo>
                  <a:pt x="50080" y="1445776"/>
                </a:lnTo>
                <a:lnTo>
                  <a:pt x="62799" y="1438595"/>
                </a:lnTo>
                <a:lnTo>
                  <a:pt x="72109" y="1426669"/>
                </a:lnTo>
                <a:lnTo>
                  <a:pt x="75644" y="1415770"/>
                </a:lnTo>
                <a:lnTo>
                  <a:pt x="75816" y="1404707"/>
                </a:lnTo>
                <a:lnTo>
                  <a:pt x="72856" y="1394173"/>
                </a:lnTo>
                <a:lnTo>
                  <a:pt x="66996" y="1384863"/>
                </a:lnTo>
                <a:lnTo>
                  <a:pt x="65283" y="1383526"/>
                </a:lnTo>
                <a:lnTo>
                  <a:pt x="70962" y="1372167"/>
                </a:lnTo>
                <a:lnTo>
                  <a:pt x="42564" y="1372167"/>
                </a:lnTo>
                <a:lnTo>
                  <a:pt x="40467" y="1371599"/>
                </a:lnTo>
                <a:close/>
              </a:path>
              <a:path w="762000" h="1447800">
                <a:moveTo>
                  <a:pt x="76355" y="1304584"/>
                </a:moveTo>
                <a:lnTo>
                  <a:pt x="42564" y="1372167"/>
                </a:lnTo>
                <a:lnTo>
                  <a:pt x="70962" y="1372167"/>
                </a:lnTo>
                <a:lnTo>
                  <a:pt x="99074" y="1315944"/>
                </a:lnTo>
                <a:lnTo>
                  <a:pt x="76355" y="1304584"/>
                </a:lnTo>
                <a:close/>
              </a:path>
              <a:path w="762000" h="1447800">
                <a:moveTo>
                  <a:pt x="155870" y="1145556"/>
                </a:moveTo>
                <a:lnTo>
                  <a:pt x="110433" y="1236430"/>
                </a:lnTo>
                <a:lnTo>
                  <a:pt x="133152" y="1247788"/>
                </a:lnTo>
                <a:lnTo>
                  <a:pt x="178589" y="1156915"/>
                </a:lnTo>
                <a:lnTo>
                  <a:pt x="155870" y="1145556"/>
                </a:lnTo>
                <a:close/>
              </a:path>
              <a:path w="762000" h="1447800">
                <a:moveTo>
                  <a:pt x="235384" y="986527"/>
                </a:moveTo>
                <a:lnTo>
                  <a:pt x="189947" y="1077400"/>
                </a:lnTo>
                <a:lnTo>
                  <a:pt x="212666" y="1088759"/>
                </a:lnTo>
                <a:lnTo>
                  <a:pt x="258103" y="997885"/>
                </a:lnTo>
                <a:lnTo>
                  <a:pt x="235384" y="986527"/>
                </a:lnTo>
                <a:close/>
              </a:path>
              <a:path w="762000" h="1447800">
                <a:moveTo>
                  <a:pt x="314899" y="827497"/>
                </a:moveTo>
                <a:lnTo>
                  <a:pt x="269462" y="918371"/>
                </a:lnTo>
                <a:lnTo>
                  <a:pt x="292181" y="929730"/>
                </a:lnTo>
                <a:lnTo>
                  <a:pt x="337618" y="838856"/>
                </a:lnTo>
                <a:lnTo>
                  <a:pt x="314899" y="827497"/>
                </a:lnTo>
                <a:close/>
              </a:path>
              <a:path w="762000" h="1447800">
                <a:moveTo>
                  <a:pt x="394414" y="668468"/>
                </a:moveTo>
                <a:lnTo>
                  <a:pt x="348977" y="759341"/>
                </a:lnTo>
                <a:lnTo>
                  <a:pt x="371696" y="770702"/>
                </a:lnTo>
                <a:lnTo>
                  <a:pt x="417133" y="679827"/>
                </a:lnTo>
                <a:lnTo>
                  <a:pt x="394414" y="668468"/>
                </a:lnTo>
                <a:close/>
              </a:path>
              <a:path w="762000" h="1447800">
                <a:moveTo>
                  <a:pt x="473928" y="509438"/>
                </a:moveTo>
                <a:lnTo>
                  <a:pt x="428492" y="600312"/>
                </a:lnTo>
                <a:lnTo>
                  <a:pt x="451209" y="611672"/>
                </a:lnTo>
                <a:lnTo>
                  <a:pt x="496647" y="520799"/>
                </a:lnTo>
                <a:lnTo>
                  <a:pt x="473928" y="509438"/>
                </a:lnTo>
                <a:close/>
              </a:path>
              <a:path w="762000" h="1447800">
                <a:moveTo>
                  <a:pt x="553443" y="350409"/>
                </a:moveTo>
                <a:lnTo>
                  <a:pt x="508006" y="441284"/>
                </a:lnTo>
                <a:lnTo>
                  <a:pt x="530724" y="452643"/>
                </a:lnTo>
                <a:lnTo>
                  <a:pt x="576161" y="361769"/>
                </a:lnTo>
                <a:lnTo>
                  <a:pt x="553443" y="350409"/>
                </a:lnTo>
                <a:close/>
              </a:path>
              <a:path w="762000" h="1447800">
                <a:moveTo>
                  <a:pt x="632958" y="191381"/>
                </a:moveTo>
                <a:lnTo>
                  <a:pt x="587521" y="282254"/>
                </a:lnTo>
                <a:lnTo>
                  <a:pt x="610239" y="293613"/>
                </a:lnTo>
                <a:lnTo>
                  <a:pt x="655676" y="202740"/>
                </a:lnTo>
                <a:lnTo>
                  <a:pt x="632958" y="191381"/>
                </a:lnTo>
                <a:close/>
              </a:path>
              <a:path w="762000" h="1447800">
                <a:moveTo>
                  <a:pt x="726267" y="0"/>
                </a:moveTo>
                <a:lnTo>
                  <a:pt x="689753" y="20993"/>
                </a:lnTo>
                <a:lnTo>
                  <a:pt x="686047" y="42955"/>
                </a:lnTo>
                <a:lnTo>
                  <a:pt x="689006" y="53489"/>
                </a:lnTo>
                <a:lnTo>
                  <a:pt x="694866" y="62798"/>
                </a:lnTo>
                <a:lnTo>
                  <a:pt x="696580" y="64136"/>
                </a:lnTo>
                <a:lnTo>
                  <a:pt x="667036" y="123225"/>
                </a:lnTo>
                <a:lnTo>
                  <a:pt x="689753" y="134584"/>
                </a:lnTo>
                <a:lnTo>
                  <a:pt x="719299" y="75495"/>
                </a:lnTo>
                <a:lnTo>
                  <a:pt x="728330" y="75495"/>
                </a:lnTo>
                <a:lnTo>
                  <a:pt x="761863" y="40466"/>
                </a:lnTo>
                <a:lnTo>
                  <a:pt x="759976" y="25983"/>
                </a:lnTo>
                <a:lnTo>
                  <a:pt x="752796" y="13263"/>
                </a:lnTo>
                <a:lnTo>
                  <a:pt x="740870" y="3953"/>
                </a:lnTo>
                <a:lnTo>
                  <a:pt x="736166" y="1601"/>
                </a:lnTo>
                <a:lnTo>
                  <a:pt x="731206" y="313"/>
                </a:lnTo>
                <a:lnTo>
                  <a:pt x="726267" y="0"/>
                </a:lnTo>
                <a:close/>
              </a:path>
              <a:path w="762000" h="1447800">
                <a:moveTo>
                  <a:pt x="728330" y="75495"/>
                </a:moveTo>
                <a:lnTo>
                  <a:pt x="719299" y="75495"/>
                </a:lnTo>
                <a:lnTo>
                  <a:pt x="721395" y="76062"/>
                </a:lnTo>
                <a:lnTo>
                  <a:pt x="728330" y="75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30700" y="4406900"/>
            <a:ext cx="177800" cy="177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473700" y="4102100"/>
            <a:ext cx="177800" cy="177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11700" y="4940300"/>
            <a:ext cx="177800" cy="177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726940" y="5577287"/>
            <a:ext cx="337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baseline="12731" dirty="0">
                <a:latin typeface="Times New Roman"/>
                <a:cs typeface="Times New Roman"/>
              </a:rPr>
              <a:t>x</a:t>
            </a:r>
            <a:r>
              <a:rPr sz="1600" spc="0" dirty="0">
                <a:latin typeface="Times New Roman"/>
                <a:cs typeface="Times New Roman"/>
              </a:rPr>
              <a:t>ik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749819" y="4000313"/>
            <a:ext cx="342900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b="1" spc="130" dirty="0">
                <a:latin typeface="Times New Roman"/>
                <a:cs typeface="Times New Roman"/>
              </a:rPr>
              <a:t>X</a:t>
            </a:r>
            <a:r>
              <a:rPr sz="2100" i="1" baseline="-23809" dirty="0">
                <a:latin typeface="Times New Roman"/>
                <a:cs typeface="Times New Roman"/>
              </a:rPr>
              <a:t>k</a:t>
            </a:r>
            <a:endParaRPr sz="2100" baseline="-23809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486685" y="6272974"/>
            <a:ext cx="7175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" dirty="0">
                <a:latin typeface="Arial Unicode MS"/>
                <a:cs typeface="Arial Unicode MS"/>
              </a:rPr>
              <a:t>Image</a:t>
            </a:r>
            <a:r>
              <a:rPr sz="1600" spc="-10" dirty="0">
                <a:latin typeface="Arial Unicode MS"/>
                <a:cs typeface="Arial Unicode MS"/>
              </a:rPr>
              <a:t> </a:t>
            </a:r>
            <a:r>
              <a:rPr sz="1600" spc="35" dirty="0">
                <a:latin typeface="Arial Unicode MS"/>
                <a:cs typeface="Arial Unicode MS"/>
              </a:rPr>
              <a:t>i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190999" y="5791201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2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190999" y="5934076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4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114800" y="590550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152400" y="0"/>
                </a:moveTo>
                <a:lnTo>
                  <a:pt x="0" y="1"/>
                </a:lnTo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855594" y="2019113"/>
            <a:ext cx="1335405" cy="1045844"/>
          </a:xfrm>
          <a:custGeom>
            <a:avLst/>
            <a:gdLst/>
            <a:ahLst/>
            <a:cxnLst/>
            <a:rect l="l" t="t" r="r" b="b"/>
            <a:pathLst>
              <a:path w="1335404" h="1045844">
                <a:moveTo>
                  <a:pt x="1316320" y="0"/>
                </a:moveTo>
                <a:lnTo>
                  <a:pt x="19050" y="0"/>
                </a:lnTo>
                <a:lnTo>
                  <a:pt x="11635" y="1497"/>
                </a:lnTo>
                <a:lnTo>
                  <a:pt x="5579" y="5579"/>
                </a:lnTo>
                <a:lnTo>
                  <a:pt x="1497" y="11635"/>
                </a:lnTo>
                <a:lnTo>
                  <a:pt x="0" y="19050"/>
                </a:lnTo>
                <a:lnTo>
                  <a:pt x="0" y="1026167"/>
                </a:lnTo>
                <a:lnTo>
                  <a:pt x="1497" y="1033583"/>
                </a:lnTo>
                <a:lnTo>
                  <a:pt x="5579" y="1039638"/>
                </a:lnTo>
                <a:lnTo>
                  <a:pt x="11635" y="1043720"/>
                </a:lnTo>
                <a:lnTo>
                  <a:pt x="19050" y="1045217"/>
                </a:lnTo>
                <a:lnTo>
                  <a:pt x="1316320" y="1045217"/>
                </a:lnTo>
                <a:lnTo>
                  <a:pt x="1323735" y="1043720"/>
                </a:lnTo>
                <a:lnTo>
                  <a:pt x="1329790" y="1039638"/>
                </a:lnTo>
                <a:lnTo>
                  <a:pt x="1333873" y="1033583"/>
                </a:lnTo>
                <a:lnTo>
                  <a:pt x="1335370" y="1026167"/>
                </a:lnTo>
                <a:lnTo>
                  <a:pt x="1335370" y="1007117"/>
                </a:lnTo>
                <a:lnTo>
                  <a:pt x="38100" y="1007117"/>
                </a:lnTo>
                <a:lnTo>
                  <a:pt x="38100" y="38100"/>
                </a:lnTo>
                <a:lnTo>
                  <a:pt x="1335370" y="38100"/>
                </a:lnTo>
                <a:lnTo>
                  <a:pt x="1335370" y="19050"/>
                </a:lnTo>
                <a:lnTo>
                  <a:pt x="1333873" y="11635"/>
                </a:lnTo>
                <a:lnTo>
                  <a:pt x="1329790" y="5579"/>
                </a:lnTo>
                <a:lnTo>
                  <a:pt x="1323735" y="1497"/>
                </a:lnTo>
                <a:lnTo>
                  <a:pt x="1316320" y="0"/>
                </a:lnTo>
                <a:close/>
              </a:path>
              <a:path w="1335404" h="1045844">
                <a:moveTo>
                  <a:pt x="1335370" y="38100"/>
                </a:moveTo>
                <a:lnTo>
                  <a:pt x="1297270" y="38100"/>
                </a:lnTo>
                <a:lnTo>
                  <a:pt x="1297270" y="1007117"/>
                </a:lnTo>
                <a:lnTo>
                  <a:pt x="1335370" y="1007117"/>
                </a:lnTo>
                <a:lnTo>
                  <a:pt x="1335370" y="3810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120438" y="2392507"/>
            <a:ext cx="598805" cy="50165"/>
          </a:xfrm>
          <a:custGeom>
            <a:avLst/>
            <a:gdLst/>
            <a:ahLst/>
            <a:cxnLst/>
            <a:rect l="l" t="t" r="r" b="b"/>
            <a:pathLst>
              <a:path w="598804" h="50164">
                <a:moveTo>
                  <a:pt x="0" y="49988"/>
                </a:moveTo>
                <a:lnTo>
                  <a:pt x="598322" y="0"/>
                </a:lnTo>
              </a:path>
            </a:pathLst>
          </a:custGeom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12140" y="2310574"/>
            <a:ext cx="8147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000" spc="-3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000" spc="135" dirty="0">
                <a:solidFill>
                  <a:srgbClr val="FF0000"/>
                </a:solidFill>
                <a:latin typeface="Arial Unicode MS"/>
                <a:cs typeface="Arial Unicode MS"/>
              </a:rPr>
              <a:t>6]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089889" y="5503351"/>
            <a:ext cx="154305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865" y="0"/>
                </a:lnTo>
              </a:path>
            </a:pathLst>
          </a:custGeom>
          <a:ln w="15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077990" y="5371913"/>
            <a:ext cx="235585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b="1" spc="55" dirty="0">
                <a:latin typeface="Times New Roman"/>
                <a:cs typeface="Times New Roman"/>
              </a:rPr>
              <a:t>x</a:t>
            </a:r>
            <a:r>
              <a:rPr sz="2100" i="1" baseline="-23809" dirty="0">
                <a:latin typeface="Times New Roman"/>
                <a:cs typeface="Times New Roman"/>
              </a:rPr>
              <a:t>i</a:t>
            </a:r>
            <a:endParaRPr sz="2100" baseline="-23809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16939" y="6120574"/>
            <a:ext cx="6604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600" spc="-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600" spc="105" dirty="0">
                <a:solidFill>
                  <a:srgbClr val="FF0000"/>
                </a:solidFill>
                <a:latin typeface="Arial Unicode MS"/>
                <a:cs typeface="Arial Unicode MS"/>
              </a:rPr>
              <a:t>5]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851889" y="2150551"/>
            <a:ext cx="154305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865" y="0"/>
                </a:lnTo>
              </a:path>
            </a:pathLst>
          </a:custGeom>
          <a:ln w="15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4839990" y="2019113"/>
            <a:ext cx="235585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b="1" spc="55" dirty="0">
                <a:latin typeface="Times New Roman"/>
                <a:cs typeface="Times New Roman"/>
              </a:rPr>
              <a:t>x</a:t>
            </a:r>
            <a:r>
              <a:rPr sz="2100" i="1" baseline="-23809" dirty="0">
                <a:latin typeface="Times New Roman"/>
                <a:cs typeface="Times New Roman"/>
              </a:rPr>
              <a:t>i</a:t>
            </a:r>
            <a:endParaRPr sz="2100" baseline="-23809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1577046" y="2037749"/>
                <a:ext cx="2424382" cy="932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046" y="2037749"/>
                <a:ext cx="2424382" cy="93262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426845" y="5835318"/>
                <a:ext cx="2123530" cy="8485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845" y="5835318"/>
                <a:ext cx="2123530" cy="84850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60999" y="4754430"/>
            <a:ext cx="309181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 Unicode MS"/>
                <a:cs typeface="Arial Unicode MS"/>
              </a:rPr>
              <a:t>Courtesy </a:t>
            </a:r>
            <a:r>
              <a:rPr sz="1100" spc="30" dirty="0">
                <a:latin typeface="Arial Unicode MS"/>
                <a:cs typeface="Arial Unicode MS"/>
              </a:rPr>
              <a:t>of </a:t>
            </a:r>
            <a:r>
              <a:rPr sz="1100" spc="50" dirty="0">
                <a:latin typeface="Arial Unicode MS"/>
                <a:cs typeface="Arial Unicode MS"/>
              </a:rPr>
              <a:t>Oxford </a:t>
            </a:r>
            <a:r>
              <a:rPr sz="1100" b="1" spc="55" dirty="0">
                <a:latin typeface="Arial"/>
                <a:cs typeface="Arial"/>
              </a:rPr>
              <a:t>Visual </a:t>
            </a:r>
            <a:r>
              <a:rPr sz="1100" b="1" spc="90" dirty="0">
                <a:latin typeface="Arial"/>
                <a:cs typeface="Arial"/>
              </a:rPr>
              <a:t>Geometry</a:t>
            </a:r>
            <a:r>
              <a:rPr sz="1100" b="1" spc="80" dirty="0">
                <a:latin typeface="Arial"/>
                <a:cs typeface="Arial"/>
              </a:rPr>
              <a:t> Group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28704" y="0"/>
            <a:ext cx="5487035" cy="623569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691639" marR="5080" indent="-1679575" algn="ctr">
              <a:lnSpc>
                <a:spcPts val="5270"/>
              </a:lnSpc>
              <a:spcBef>
                <a:spcPts val="280"/>
              </a:spcBef>
            </a:pPr>
            <a:r>
              <a:rPr lang="zh-CN" altLang="en-US" spc="-2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运动恢复结构问题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48200" y="1524000"/>
            <a:ext cx="4233332" cy="317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7619" y="1524000"/>
            <a:ext cx="4233332" cy="3175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876946" y="5085628"/>
            <a:ext cx="143129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Levoy 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al.,</a:t>
            </a:r>
            <a:r>
              <a:rPr sz="1000" spc="100" dirty="0">
                <a:solidFill>
                  <a:srgbClr val="7F7F7F"/>
                </a:solidFill>
                <a:latin typeface="Arial Unicode MS"/>
                <a:cs typeface="Arial Unicode MS"/>
              </a:rPr>
              <a:t>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00</a:t>
            </a:r>
            <a:endParaRPr sz="1000">
              <a:latin typeface="Arial Unicode MS"/>
              <a:cs typeface="Arial Unicode MS"/>
            </a:endParaRPr>
          </a:p>
          <a:p>
            <a:pPr marL="12700" marR="5080">
              <a:lnSpc>
                <a:spcPct val="100000"/>
              </a:lnSpc>
            </a:pPr>
            <a:r>
              <a:rPr sz="1000" spc="15" dirty="0">
                <a:solidFill>
                  <a:srgbClr val="7F7F7F"/>
                </a:solidFill>
                <a:latin typeface="Arial Unicode MS"/>
                <a:cs typeface="Arial Unicode MS"/>
              </a:rPr>
              <a:t>Hartley </a:t>
            </a:r>
            <a:r>
              <a:rPr sz="1000" spc="55" dirty="0">
                <a:solidFill>
                  <a:srgbClr val="7F7F7F"/>
                </a:solidFill>
                <a:latin typeface="Arial Unicode MS"/>
                <a:cs typeface="Arial Unicode MS"/>
              </a:rPr>
              <a:t>&amp; </a:t>
            </a:r>
            <a:r>
              <a:rPr sz="1000" spc="-15" dirty="0">
                <a:solidFill>
                  <a:srgbClr val="7F7F7F"/>
                </a:solidFill>
                <a:latin typeface="Arial Unicode MS"/>
                <a:cs typeface="Arial Unicode MS"/>
              </a:rPr>
              <a:t>Zisserman,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00  </a:t>
            </a:r>
            <a:r>
              <a:rPr sz="1000" spc="5" dirty="0">
                <a:solidFill>
                  <a:srgbClr val="7F7F7F"/>
                </a:solidFill>
                <a:latin typeface="Arial Unicode MS"/>
                <a:cs typeface="Arial Unicode MS"/>
              </a:rPr>
              <a:t>Dellaert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00  </a:t>
            </a:r>
            <a:r>
              <a:rPr sz="1000" spc="-15" dirty="0">
                <a:solidFill>
                  <a:srgbClr val="7F7F7F"/>
                </a:solidFill>
                <a:latin typeface="Arial Unicode MS"/>
                <a:cs typeface="Arial Unicode MS"/>
              </a:rPr>
              <a:t>Rusinkiewic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02  </a:t>
            </a:r>
            <a:r>
              <a:rPr sz="1000" spc="5" dirty="0">
                <a:solidFill>
                  <a:srgbClr val="7F7F7F"/>
                </a:solidFill>
                <a:latin typeface="Arial Unicode MS"/>
                <a:cs typeface="Arial Unicode MS"/>
              </a:rPr>
              <a:t>Nistér,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 04</a:t>
            </a:r>
            <a:endParaRPr sz="1000">
              <a:latin typeface="Arial Unicode MS"/>
              <a:cs typeface="Arial Unicode MS"/>
            </a:endParaRPr>
          </a:p>
          <a:p>
            <a:pPr marL="12700" marR="71755">
              <a:lnSpc>
                <a:spcPct val="100000"/>
              </a:lnSpc>
            </a:pPr>
            <a:r>
              <a:rPr sz="1000" spc="0" dirty="0">
                <a:solidFill>
                  <a:srgbClr val="7F7F7F"/>
                </a:solidFill>
                <a:latin typeface="Arial Unicode MS"/>
                <a:cs typeface="Arial Unicode MS"/>
              </a:rPr>
              <a:t>Brown </a:t>
            </a:r>
            <a:r>
              <a:rPr sz="1000" spc="55" dirty="0">
                <a:solidFill>
                  <a:srgbClr val="7F7F7F"/>
                </a:solidFill>
                <a:latin typeface="Arial Unicode MS"/>
                <a:cs typeface="Arial Unicode MS"/>
              </a:rPr>
              <a:t>&amp; </a:t>
            </a:r>
            <a:r>
              <a:rPr sz="1000" spc="-5" dirty="0">
                <a:solidFill>
                  <a:srgbClr val="7F7F7F"/>
                </a:solidFill>
                <a:latin typeface="Arial Unicode MS"/>
                <a:cs typeface="Arial Unicode MS"/>
              </a:rPr>
              <a:t>Lowe,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04  </a:t>
            </a:r>
            <a:r>
              <a:rPr sz="1000" dirty="0">
                <a:solidFill>
                  <a:srgbClr val="7F7F7F"/>
                </a:solidFill>
                <a:latin typeface="Arial Unicode MS"/>
                <a:cs typeface="Arial Unicode MS"/>
              </a:rPr>
              <a:t>Schindler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04 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Lourakis </a:t>
            </a:r>
            <a:r>
              <a:rPr sz="1000" spc="55" dirty="0">
                <a:solidFill>
                  <a:srgbClr val="7F7F7F"/>
                </a:solidFill>
                <a:latin typeface="Arial Unicode MS"/>
                <a:cs typeface="Arial Unicode MS"/>
              </a:rPr>
              <a:t>&amp; </a:t>
            </a:r>
            <a:r>
              <a:rPr sz="1000" spc="15" dirty="0">
                <a:solidFill>
                  <a:srgbClr val="7F7F7F"/>
                </a:solidFill>
                <a:latin typeface="Arial Unicode MS"/>
                <a:cs typeface="Arial Unicode MS"/>
              </a:rPr>
              <a:t>Argyros,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04  </a:t>
            </a:r>
            <a:r>
              <a:rPr sz="1000" spc="10" dirty="0">
                <a:solidFill>
                  <a:srgbClr val="7F7F7F"/>
                </a:solidFill>
                <a:latin typeface="Arial Unicode MS"/>
                <a:cs typeface="Arial Unicode MS"/>
              </a:rPr>
              <a:t>Colombo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</a:t>
            </a:r>
            <a:r>
              <a:rPr sz="1000" spc="75" dirty="0">
                <a:solidFill>
                  <a:srgbClr val="7F7F7F"/>
                </a:solidFill>
                <a:latin typeface="Arial Unicode MS"/>
                <a:cs typeface="Arial Unicode MS"/>
              </a:rPr>
              <a:t>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05</a:t>
            </a:r>
            <a:endParaRPr sz="10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65354" y="5181999"/>
            <a:ext cx="162560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spc="10" dirty="0">
                <a:solidFill>
                  <a:srgbClr val="7F7F7F"/>
                </a:solidFill>
                <a:latin typeface="Arial Unicode MS"/>
                <a:cs typeface="Arial Unicode MS"/>
              </a:rPr>
              <a:t>Golparvar-Fard,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 </a:t>
            </a:r>
            <a:r>
              <a:rPr sz="1000" spc="-30" dirty="0">
                <a:solidFill>
                  <a:srgbClr val="7F7F7F"/>
                </a:solidFill>
                <a:latin typeface="Arial Unicode MS"/>
                <a:cs typeface="Arial Unicode MS"/>
              </a:rPr>
              <a:t>JAEI 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10</a:t>
            </a:r>
            <a:endParaRPr sz="1000">
              <a:latin typeface="Arial Unicode MS"/>
              <a:cs typeface="Arial Unicode MS"/>
            </a:endParaRPr>
          </a:p>
          <a:p>
            <a:pPr marL="12700" marR="87630">
              <a:lnSpc>
                <a:spcPct val="100000"/>
              </a:lnSpc>
            </a:pPr>
            <a:r>
              <a:rPr sz="1000" spc="-5" dirty="0">
                <a:solidFill>
                  <a:srgbClr val="7F7F7F"/>
                </a:solidFill>
                <a:latin typeface="Arial Unicode MS"/>
                <a:cs typeface="Arial Unicode MS"/>
              </a:rPr>
              <a:t>Pandey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IFAC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2010  </a:t>
            </a:r>
            <a:r>
              <a:rPr sz="1000" spc="-5" dirty="0">
                <a:solidFill>
                  <a:srgbClr val="7F7F7F"/>
                </a:solidFill>
                <a:latin typeface="Arial Unicode MS"/>
                <a:cs typeface="Arial Unicode MS"/>
              </a:rPr>
              <a:t>Pandey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 </a:t>
            </a:r>
            <a:r>
              <a:rPr sz="1000" spc="-20" dirty="0">
                <a:solidFill>
                  <a:srgbClr val="7F7F7F"/>
                </a:solidFill>
                <a:latin typeface="Arial Unicode MS"/>
                <a:cs typeface="Arial Unicode MS"/>
              </a:rPr>
              <a:t>ICRA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2011  </a:t>
            </a:r>
            <a:r>
              <a:rPr sz="1000" spc="5" dirty="0">
                <a:solidFill>
                  <a:srgbClr val="7F7F7F"/>
                </a:solidFill>
                <a:latin typeface="Arial Unicode MS"/>
                <a:cs typeface="Arial Unicode MS"/>
              </a:rPr>
              <a:t>Microsoft’s </a:t>
            </a:r>
            <a:r>
              <a:rPr sz="1000" spc="-15" dirty="0">
                <a:solidFill>
                  <a:srgbClr val="7F7F7F"/>
                </a:solidFill>
                <a:latin typeface="Arial Unicode MS"/>
                <a:cs typeface="Arial Unicode MS"/>
              </a:rPr>
              <a:t>PhotoSynth  </a:t>
            </a:r>
            <a:r>
              <a:rPr sz="1000" dirty="0">
                <a:solidFill>
                  <a:srgbClr val="7F7F7F"/>
                </a:solidFill>
                <a:latin typeface="Arial Unicode MS"/>
                <a:cs typeface="Arial Unicode MS"/>
              </a:rPr>
              <a:t>Snavely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al., </a:t>
            </a:r>
            <a:r>
              <a:rPr sz="1000" spc="10" dirty="0">
                <a:solidFill>
                  <a:srgbClr val="7F7F7F"/>
                </a:solidFill>
                <a:latin typeface="Arial Unicode MS"/>
                <a:cs typeface="Arial Unicode MS"/>
              </a:rPr>
              <a:t>06-08  </a:t>
            </a:r>
            <a:r>
              <a:rPr sz="1000" dirty="0">
                <a:solidFill>
                  <a:srgbClr val="7F7F7F"/>
                </a:solidFill>
                <a:latin typeface="Arial Unicode MS"/>
                <a:cs typeface="Arial Unicode MS"/>
              </a:rPr>
              <a:t>Schindler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08  </a:t>
            </a:r>
            <a:r>
              <a:rPr sz="1000" spc="40" dirty="0">
                <a:solidFill>
                  <a:srgbClr val="7F7F7F"/>
                </a:solidFill>
                <a:latin typeface="Arial Unicode MS"/>
                <a:cs typeface="Arial Unicode MS"/>
              </a:rPr>
              <a:t>Agarwal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al.,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 09</a:t>
            </a:r>
            <a:endParaRPr sz="1000">
              <a:latin typeface="Arial Unicode MS"/>
              <a:cs typeface="Arial Unicode MS"/>
            </a:endParaRPr>
          </a:p>
          <a:p>
            <a:pPr marL="12700">
              <a:lnSpc>
                <a:spcPct val="100000"/>
              </a:lnSpc>
            </a:pPr>
            <a:r>
              <a:rPr sz="1000" spc="-15" dirty="0">
                <a:solidFill>
                  <a:srgbClr val="7F7F7F"/>
                </a:solidFill>
                <a:latin typeface="Arial Unicode MS"/>
                <a:cs typeface="Arial Unicode MS"/>
              </a:rPr>
              <a:t>Frahm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al.,</a:t>
            </a:r>
            <a:r>
              <a:rPr sz="1000" spc="110" dirty="0">
                <a:solidFill>
                  <a:srgbClr val="7F7F7F"/>
                </a:solidFill>
                <a:latin typeface="Arial Unicode MS"/>
                <a:cs typeface="Arial Unicode MS"/>
              </a:rPr>
              <a:t>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10</a:t>
            </a:r>
            <a:endParaRPr sz="1000">
              <a:latin typeface="Arial Unicode MS"/>
              <a:cs typeface="Arial Unicode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88539" y="5134165"/>
            <a:ext cx="141922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spc="-45" dirty="0">
                <a:solidFill>
                  <a:srgbClr val="7F7F7F"/>
                </a:solidFill>
                <a:latin typeface="Arial Unicode MS"/>
                <a:cs typeface="Arial Unicode MS"/>
              </a:rPr>
              <a:t>Lucas </a:t>
            </a:r>
            <a:r>
              <a:rPr sz="1000" spc="55" dirty="0">
                <a:solidFill>
                  <a:srgbClr val="7F7F7F"/>
                </a:solidFill>
                <a:latin typeface="Arial Unicode MS"/>
                <a:cs typeface="Arial Unicode MS"/>
              </a:rPr>
              <a:t>&amp; </a:t>
            </a:r>
            <a:r>
              <a:rPr sz="1000" spc="10" dirty="0">
                <a:solidFill>
                  <a:srgbClr val="7F7F7F"/>
                </a:solidFill>
                <a:latin typeface="Arial Unicode MS"/>
                <a:cs typeface="Arial Unicode MS"/>
              </a:rPr>
              <a:t>Kanade,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81  </a:t>
            </a:r>
            <a:r>
              <a:rPr sz="1000" spc="-15" dirty="0">
                <a:solidFill>
                  <a:srgbClr val="7F7F7F"/>
                </a:solidFill>
                <a:latin typeface="Arial Unicode MS"/>
                <a:cs typeface="Arial Unicode MS"/>
              </a:rPr>
              <a:t>Chen </a:t>
            </a:r>
            <a:r>
              <a:rPr sz="1000" spc="55" dirty="0">
                <a:solidFill>
                  <a:srgbClr val="7F7F7F"/>
                </a:solidFill>
                <a:latin typeface="Arial Unicode MS"/>
                <a:cs typeface="Arial Unicode MS"/>
              </a:rPr>
              <a:t>&amp; </a:t>
            </a:r>
            <a:r>
              <a:rPr sz="1000" spc="30" dirty="0">
                <a:solidFill>
                  <a:srgbClr val="7F7F7F"/>
                </a:solidFill>
                <a:latin typeface="Arial Unicode MS"/>
                <a:cs typeface="Arial Unicode MS"/>
              </a:rPr>
              <a:t>Medioni,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92  </a:t>
            </a:r>
            <a:r>
              <a:rPr sz="1000" spc="-5" dirty="0">
                <a:solidFill>
                  <a:srgbClr val="7F7F7F"/>
                </a:solidFill>
                <a:latin typeface="Arial Unicode MS"/>
                <a:cs typeface="Arial Unicode MS"/>
              </a:rPr>
              <a:t>Debevec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96 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Levoy </a:t>
            </a:r>
            <a:r>
              <a:rPr sz="1000" spc="55" dirty="0">
                <a:solidFill>
                  <a:srgbClr val="7F7F7F"/>
                </a:solidFill>
                <a:latin typeface="Arial Unicode MS"/>
                <a:cs typeface="Arial Unicode MS"/>
              </a:rPr>
              <a:t>&amp; </a:t>
            </a:r>
            <a:r>
              <a:rPr sz="1000" spc="15" dirty="0">
                <a:solidFill>
                  <a:srgbClr val="7F7F7F"/>
                </a:solidFill>
                <a:latin typeface="Arial Unicode MS"/>
                <a:cs typeface="Arial Unicode MS"/>
              </a:rPr>
              <a:t>Hanrahan,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96  </a:t>
            </a:r>
            <a:r>
              <a:rPr sz="1000" spc="5" dirty="0">
                <a:solidFill>
                  <a:srgbClr val="7F7F7F"/>
                </a:solidFill>
                <a:latin typeface="Arial Unicode MS"/>
                <a:cs typeface="Arial Unicode MS"/>
              </a:rPr>
              <a:t>Fitzgibbon </a:t>
            </a:r>
            <a:r>
              <a:rPr sz="1000" spc="55" dirty="0">
                <a:solidFill>
                  <a:srgbClr val="7F7F7F"/>
                </a:solidFill>
                <a:latin typeface="Arial Unicode MS"/>
                <a:cs typeface="Arial Unicode MS"/>
              </a:rPr>
              <a:t>&amp; </a:t>
            </a:r>
            <a:r>
              <a:rPr sz="1000" spc="-15" dirty="0">
                <a:solidFill>
                  <a:srgbClr val="7F7F7F"/>
                </a:solidFill>
                <a:latin typeface="Arial Unicode MS"/>
                <a:cs typeface="Arial Unicode MS"/>
              </a:rPr>
              <a:t>Zisserman, 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98</a:t>
            </a:r>
            <a:endParaRPr sz="1000">
              <a:latin typeface="Arial Unicode MS"/>
              <a:cs typeface="Arial Unicode MS"/>
            </a:endParaRPr>
          </a:p>
          <a:p>
            <a:pPr marL="12700" marR="154940">
              <a:lnSpc>
                <a:spcPct val="100000"/>
              </a:lnSpc>
            </a:pPr>
            <a:r>
              <a:rPr sz="1000" spc="-15" dirty="0">
                <a:solidFill>
                  <a:srgbClr val="7F7F7F"/>
                </a:solidFill>
                <a:latin typeface="Arial Unicode MS"/>
                <a:cs typeface="Arial Unicode MS"/>
              </a:rPr>
              <a:t>Triggs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99  </a:t>
            </a:r>
            <a:r>
              <a:rPr sz="1000" spc="-15" dirty="0">
                <a:solidFill>
                  <a:srgbClr val="7F7F7F"/>
                </a:solidFill>
                <a:latin typeface="Arial Unicode MS"/>
                <a:cs typeface="Arial Unicode MS"/>
              </a:rPr>
              <a:t>Pollefeys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99  </a:t>
            </a:r>
            <a:r>
              <a:rPr sz="1000" spc="-5" dirty="0">
                <a:solidFill>
                  <a:srgbClr val="7F7F7F"/>
                </a:solidFill>
                <a:latin typeface="Arial Unicode MS"/>
                <a:cs typeface="Arial Unicode MS"/>
              </a:rPr>
              <a:t>Kutulakos </a:t>
            </a:r>
            <a:r>
              <a:rPr sz="1000" spc="55" dirty="0">
                <a:solidFill>
                  <a:srgbClr val="7F7F7F"/>
                </a:solidFill>
                <a:latin typeface="Arial Unicode MS"/>
                <a:cs typeface="Arial Unicode MS"/>
              </a:rPr>
              <a:t>&amp; </a:t>
            </a:r>
            <a:r>
              <a:rPr sz="1000" spc="-5" dirty="0">
                <a:solidFill>
                  <a:srgbClr val="7F7F7F"/>
                </a:solidFill>
                <a:latin typeface="Arial Unicode MS"/>
                <a:cs typeface="Arial Unicode MS"/>
              </a:rPr>
              <a:t>Seitz,</a:t>
            </a:r>
            <a:r>
              <a:rPr sz="1000" dirty="0">
                <a:solidFill>
                  <a:srgbClr val="7F7F7F"/>
                </a:solidFill>
                <a:latin typeface="Arial Unicode MS"/>
                <a:cs typeface="Arial Unicode MS"/>
              </a:rPr>
              <a:t>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99</a:t>
            </a:r>
            <a:endParaRPr sz="10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93740" y="939609"/>
            <a:ext cx="207263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14" dirty="0">
                <a:latin typeface="Arial Unicode MS"/>
                <a:cs typeface="Arial Unicode MS"/>
              </a:rPr>
              <a:t>M. </a:t>
            </a:r>
            <a:r>
              <a:rPr sz="1600" spc="-20" dirty="0">
                <a:latin typeface="Arial Unicode MS"/>
                <a:cs typeface="Arial Unicode MS"/>
              </a:rPr>
              <a:t>Pollefeys </a:t>
            </a:r>
            <a:r>
              <a:rPr sz="1600" spc="-5" dirty="0">
                <a:latin typeface="Arial Unicode MS"/>
                <a:cs typeface="Arial Unicode MS"/>
              </a:rPr>
              <a:t>et </a:t>
            </a:r>
            <a:r>
              <a:rPr sz="1600" spc="50" dirty="0">
                <a:latin typeface="Arial Unicode MS"/>
                <a:cs typeface="Arial Unicode MS"/>
              </a:rPr>
              <a:t>al</a:t>
            </a:r>
            <a:r>
              <a:rPr sz="1600" spc="80" dirty="0">
                <a:latin typeface="Arial Unicode MS"/>
                <a:cs typeface="Arial Unicode MS"/>
              </a:rPr>
              <a:t> </a:t>
            </a:r>
            <a:r>
              <a:rPr sz="1600" spc="-75" dirty="0">
                <a:latin typeface="Arial Unicode MS"/>
                <a:cs typeface="Arial Unicode MS"/>
              </a:rPr>
              <a:t>98---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1000" y="1981200"/>
            <a:ext cx="8229600" cy="30908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4702" y="182100"/>
            <a:ext cx="831659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3600" spc="-1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重构和纹理映射</a:t>
            </a:r>
            <a:endParaRPr sz="36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5800" y="838200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400" y="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139" y="19812"/>
            <a:ext cx="6987540" cy="566822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5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建筑</a:t>
            </a:r>
            <a:r>
              <a:rPr lang="en-US" altLang="zh-CN" spc="-5" dirty="0" smtClean="0">
                <a:latin typeface="黑体" panose="02010609060101010101" pitchFamily="49" charset="-122"/>
                <a:ea typeface="黑体" panose="02010609060101010101" pitchFamily="49" charset="-122"/>
              </a:rPr>
              <a:t>sites</a:t>
            </a:r>
            <a:r>
              <a:rPr lang="zh-CN" altLang="en-US" spc="-5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的增量重构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139" y="535621"/>
            <a:ext cx="50533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Initial pair </a:t>
            </a:r>
            <a:r>
              <a:rPr sz="1600" dirty="0">
                <a:latin typeface="Calibri"/>
                <a:cs typeface="Calibri"/>
              </a:rPr>
              <a:t>– 2168 &amp; </a:t>
            </a:r>
            <a:r>
              <a:rPr sz="1600" spc="-5" dirty="0">
                <a:latin typeface="Calibri"/>
                <a:cs typeface="Calibri"/>
              </a:rPr>
              <a:t>Complete </a:t>
            </a:r>
            <a:r>
              <a:rPr sz="1600" dirty="0">
                <a:latin typeface="Calibri"/>
                <a:cs typeface="Calibri"/>
              </a:rPr>
              <a:t>Set 62,323 </a:t>
            </a:r>
            <a:r>
              <a:rPr sz="1600" spc="-5" dirty="0">
                <a:latin typeface="Calibri"/>
                <a:cs typeface="Calibri"/>
              </a:rPr>
              <a:t>points, </a:t>
            </a:r>
            <a:r>
              <a:rPr sz="1600" dirty="0">
                <a:latin typeface="Calibri"/>
                <a:cs typeface="Calibri"/>
              </a:rPr>
              <a:t>160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images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27440" y="6429565"/>
            <a:ext cx="2032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62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81125" y="785812"/>
            <a:ext cx="5861050" cy="45735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25675" y="5397500"/>
            <a:ext cx="2065337" cy="14065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14825" y="5394325"/>
            <a:ext cx="2063750" cy="14081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0" y="795337"/>
            <a:ext cx="412750" cy="2746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2600" y="790574"/>
            <a:ext cx="412750" cy="2746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1225" y="790574"/>
            <a:ext cx="412750" cy="2746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296150" y="811212"/>
            <a:ext cx="412750" cy="2730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27950" y="811212"/>
            <a:ext cx="412750" cy="2730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262" y="1081087"/>
            <a:ext cx="831850" cy="2746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11225" y="1081087"/>
            <a:ext cx="412750" cy="2746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96150" y="1100137"/>
            <a:ext cx="412750" cy="2746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27950" y="1100137"/>
            <a:ext cx="412750" cy="27463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8262" y="1370012"/>
            <a:ext cx="831850" cy="2746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14400" y="1370012"/>
            <a:ext cx="414338" cy="2746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296150" y="1390649"/>
            <a:ext cx="412750" cy="27463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27950" y="1390649"/>
            <a:ext cx="412750" cy="27463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262" y="1660524"/>
            <a:ext cx="831850" cy="27463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" y="1660524"/>
            <a:ext cx="414338" cy="27463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296150" y="1681162"/>
            <a:ext cx="412750" cy="27305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27950" y="1681162"/>
            <a:ext cx="412750" cy="27305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8262" y="1946274"/>
            <a:ext cx="412750" cy="27463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537" y="1946274"/>
            <a:ext cx="414336" cy="27463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14400" y="1951037"/>
            <a:ext cx="414338" cy="27305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296150" y="1970088"/>
            <a:ext cx="412750" cy="27463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29537" y="1971674"/>
            <a:ext cx="412750" cy="27463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1437" y="2239963"/>
            <a:ext cx="412750" cy="27463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2125" y="2239963"/>
            <a:ext cx="412750" cy="27463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17575" y="2239963"/>
            <a:ext cx="412750" cy="27463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297737" y="2260600"/>
            <a:ext cx="412750" cy="27305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729537" y="2259013"/>
            <a:ext cx="412750" cy="27463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6675" y="2525712"/>
            <a:ext cx="412750" cy="27305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95300" y="2520949"/>
            <a:ext cx="412750" cy="27463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20750" y="2520949"/>
            <a:ext cx="412750" cy="27463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297737" y="2544763"/>
            <a:ext cx="414336" cy="27463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727950" y="2549525"/>
            <a:ext cx="412750" cy="27305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6675" y="2813049"/>
            <a:ext cx="412750" cy="27463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92125" y="2809874"/>
            <a:ext cx="412750" cy="274638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20750" y="2809874"/>
            <a:ext cx="412750" cy="27463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297737" y="2828924"/>
            <a:ext cx="414336" cy="27463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27950" y="2833688"/>
            <a:ext cx="412750" cy="27463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6675" y="3101974"/>
            <a:ext cx="412750" cy="27463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92125" y="3101974"/>
            <a:ext cx="412750" cy="27463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20750" y="3098799"/>
            <a:ext cx="412750" cy="27463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302500" y="3122613"/>
            <a:ext cx="412750" cy="274636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727950" y="3117849"/>
            <a:ext cx="412750" cy="274638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6675" y="3387725"/>
            <a:ext cx="412750" cy="273050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92125" y="3387725"/>
            <a:ext cx="412750" cy="273050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20750" y="3387725"/>
            <a:ext cx="412750" cy="273050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302500" y="3406774"/>
            <a:ext cx="412750" cy="274638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731125" y="3406774"/>
            <a:ext cx="412750" cy="274638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8262" y="3673474"/>
            <a:ext cx="412750" cy="274638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96887" y="3673474"/>
            <a:ext cx="412750" cy="274638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23925" y="3678237"/>
            <a:ext cx="412750" cy="274636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304087" y="3694112"/>
            <a:ext cx="412750" cy="274636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735887" y="3694112"/>
            <a:ext cx="412750" cy="274636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8262" y="3975099"/>
            <a:ext cx="412750" cy="274638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96887" y="3970337"/>
            <a:ext cx="412750" cy="274636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23925" y="3970337"/>
            <a:ext cx="412750" cy="274636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304087" y="3984624"/>
            <a:ext cx="412750" cy="274638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735887" y="3979862"/>
            <a:ext cx="412750" cy="274636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8262" y="4256087"/>
            <a:ext cx="412750" cy="274636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96887" y="4251324"/>
            <a:ext cx="412750" cy="274638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23925" y="4251324"/>
            <a:ext cx="412750" cy="274638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304087" y="4271962"/>
            <a:ext cx="412750" cy="273050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735887" y="4270374"/>
            <a:ext cx="412750" cy="274638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8262" y="4538662"/>
            <a:ext cx="412750" cy="274636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96887" y="4538662"/>
            <a:ext cx="412750" cy="274636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23925" y="4538662"/>
            <a:ext cx="412750" cy="274636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304087" y="4557712"/>
            <a:ext cx="412750" cy="274636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870700" y="5699125"/>
            <a:ext cx="412750" cy="27305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870700" y="5411787"/>
            <a:ext cx="412750" cy="274636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870700" y="5984875"/>
            <a:ext cx="412750" cy="27463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432550" y="5984875"/>
            <a:ext cx="412750" cy="27463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864350" y="6262687"/>
            <a:ext cx="412750" cy="27305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432550" y="5699125"/>
            <a:ext cx="412750" cy="273050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790700" y="5689600"/>
            <a:ext cx="412750" cy="274638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424612" y="5411787"/>
            <a:ext cx="412750" cy="274636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352550" y="6270625"/>
            <a:ext cx="412750" cy="274638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352550" y="5984875"/>
            <a:ext cx="412750" cy="274638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352550" y="5689600"/>
            <a:ext cx="412750" cy="274638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790700" y="5394325"/>
            <a:ext cx="412750" cy="274638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352550" y="5394325"/>
            <a:ext cx="412750" cy="274638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8900" y="6537325"/>
            <a:ext cx="822325" cy="274637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927100" y="6537325"/>
            <a:ext cx="412750" cy="274637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299325" y="6548438"/>
            <a:ext cx="831849" cy="273050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153400" y="6548438"/>
            <a:ext cx="412750" cy="273050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7787" y="6265862"/>
            <a:ext cx="412750" cy="273050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98475" y="6259512"/>
            <a:ext cx="414338" cy="274636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925512" y="6259512"/>
            <a:ext cx="412750" cy="274636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296150" y="6270625"/>
            <a:ext cx="412750" cy="274638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732712" y="6270625"/>
            <a:ext cx="412750" cy="274638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153400" y="6265862"/>
            <a:ext cx="412750" cy="273050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7787" y="5976937"/>
            <a:ext cx="412750" cy="274636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98475" y="5976937"/>
            <a:ext cx="414338" cy="274636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925512" y="5976937"/>
            <a:ext cx="412750" cy="274636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296150" y="5983287"/>
            <a:ext cx="412750" cy="273050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732712" y="5983287"/>
            <a:ext cx="412750" cy="273050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158162" y="5983287"/>
            <a:ext cx="412750" cy="273050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7787" y="5689600"/>
            <a:ext cx="412750" cy="273050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98475" y="5694362"/>
            <a:ext cx="414338" cy="274636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25512" y="5694362"/>
            <a:ext cx="412750" cy="274636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292975" y="5700712"/>
            <a:ext cx="412750" cy="273050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37475" y="5700712"/>
            <a:ext cx="412750" cy="273050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158162" y="5700712"/>
            <a:ext cx="412750" cy="273050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8158162" y="5411787"/>
            <a:ext cx="412750" cy="274636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737475" y="5411787"/>
            <a:ext cx="412750" cy="274636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292975" y="5411787"/>
            <a:ext cx="412750" cy="274636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925512" y="5400675"/>
            <a:ext cx="412750" cy="274638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98475" y="5400675"/>
            <a:ext cx="414338" cy="274638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7787" y="5400675"/>
            <a:ext cx="412750" cy="274638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7787" y="5116512"/>
            <a:ext cx="830262" cy="276225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920750" y="5110162"/>
            <a:ext cx="412750" cy="274636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300912" y="5126037"/>
            <a:ext cx="412750" cy="274636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734300" y="5126037"/>
            <a:ext cx="412750" cy="274636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8156575" y="5126037"/>
            <a:ext cx="412750" cy="274636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1437" y="4824412"/>
            <a:ext cx="412750" cy="273050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01650" y="4829174"/>
            <a:ext cx="412750" cy="274638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925512" y="4829174"/>
            <a:ext cx="412750" cy="274638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300912" y="4843462"/>
            <a:ext cx="412750" cy="274636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734300" y="4557712"/>
            <a:ext cx="414337" cy="555624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8156575" y="4838699"/>
            <a:ext cx="412750" cy="274638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8156575" y="4556124"/>
            <a:ext cx="412750" cy="274638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8156575" y="4270375"/>
            <a:ext cx="412750" cy="273050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8153400" y="3981450"/>
            <a:ext cx="412750" cy="273050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8153400" y="3692524"/>
            <a:ext cx="412750" cy="274638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8153400" y="3409949"/>
            <a:ext cx="412750" cy="274638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8153400" y="3117849"/>
            <a:ext cx="412750" cy="274638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8153400" y="2835274"/>
            <a:ext cx="412750" cy="274638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8153400" y="2543174"/>
            <a:ext cx="412750" cy="274638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8153400" y="2255838"/>
            <a:ext cx="412750" cy="274636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8158162" y="1973262"/>
            <a:ext cx="412750" cy="273050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8158162" y="1681162"/>
            <a:ext cx="412750" cy="273050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8153400" y="1384300"/>
            <a:ext cx="412750" cy="273050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8153400" y="1095374"/>
            <a:ext cx="412750" cy="274638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8151812" y="808037"/>
            <a:ext cx="412750" cy="274636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426200" y="6270625"/>
            <a:ext cx="412750" cy="274638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790700" y="5984875"/>
            <a:ext cx="412750" cy="550863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341437" y="6545263"/>
            <a:ext cx="412750" cy="273050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779587" y="6538913"/>
            <a:ext cx="412750" cy="274636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435725" y="6538913"/>
            <a:ext cx="412750" cy="27463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877050" y="6538913"/>
            <a:ext cx="412750" cy="27463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 txBox="1"/>
          <p:nvPr/>
        </p:nvSpPr>
        <p:spPr>
          <a:xfrm>
            <a:off x="6278880" y="557530"/>
            <a:ext cx="285369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15" dirty="0">
                <a:latin typeface="Arial Unicode MS"/>
                <a:cs typeface="Arial Unicode MS"/>
              </a:rPr>
              <a:t>Golparvar-Fard. </a:t>
            </a:r>
            <a:r>
              <a:rPr sz="1100" spc="0" dirty="0">
                <a:latin typeface="Arial Unicode MS"/>
                <a:cs typeface="Arial Unicode MS"/>
              </a:rPr>
              <a:t>Pena-Mora, </a:t>
            </a:r>
            <a:r>
              <a:rPr sz="1100" spc="-10" dirty="0">
                <a:latin typeface="Arial Unicode MS"/>
                <a:cs typeface="Arial Unicode MS"/>
              </a:rPr>
              <a:t>Savarese</a:t>
            </a:r>
            <a:r>
              <a:rPr sz="1100" spc="25" dirty="0">
                <a:latin typeface="Arial Unicode MS"/>
                <a:cs typeface="Arial Unicode MS"/>
              </a:rPr>
              <a:t> </a:t>
            </a:r>
            <a:r>
              <a:rPr sz="1100" spc="55" dirty="0">
                <a:latin typeface="Arial Unicode MS"/>
                <a:cs typeface="Arial Unicode MS"/>
              </a:rPr>
              <a:t>2008</a:t>
            </a:r>
            <a:endParaRPr sz="1100" dirty="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5800" y="838200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400" y="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73041" y="179863"/>
            <a:ext cx="5713730" cy="566822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5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重构场景 </a:t>
            </a:r>
            <a:r>
              <a:rPr dirty="0" smtClean="0"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site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图像</a:t>
            </a:r>
            <a:r>
              <a:rPr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7240" y="6309225"/>
            <a:ext cx="177800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0"/>
              </a:lnSpc>
            </a:pPr>
            <a:r>
              <a:rPr sz="1400" dirty="0">
                <a:latin typeface="Times New Roman"/>
                <a:cs typeface="Times New Roman"/>
              </a:rPr>
              <a:t>63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741362"/>
            <a:ext cx="8659812" cy="61166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5800" y="838200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400" y="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57237"/>
            <a:ext cx="8640763" cy="61007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/>
          <p:cNvSpPr txBox="1">
            <a:spLocks noGrp="1"/>
          </p:cNvSpPr>
          <p:nvPr>
            <p:ph type="title"/>
          </p:nvPr>
        </p:nvSpPr>
        <p:spPr>
          <a:xfrm>
            <a:off x="1473041" y="179863"/>
            <a:ext cx="5713730" cy="566822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5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重构场景 </a:t>
            </a:r>
            <a:r>
              <a:rPr dirty="0" smtClean="0"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site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图像</a:t>
            </a:r>
            <a:r>
              <a:rPr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26668" y="3336290"/>
            <a:ext cx="4241625" cy="1964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438399"/>
            <a:ext cx="4276170" cy="3276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658100" y="1107136"/>
            <a:ext cx="1329881" cy="3809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37733" y="182100"/>
            <a:ext cx="548830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5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结果与应用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7340" y="1097798"/>
            <a:ext cx="7380605" cy="390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55" dirty="0">
                <a:latin typeface="Arial Unicode MS"/>
                <a:cs typeface="Arial Unicode MS"/>
              </a:rPr>
              <a:t>Noah </a:t>
            </a:r>
            <a:r>
              <a:rPr sz="1200" spc="-5" dirty="0">
                <a:latin typeface="Arial Unicode MS"/>
                <a:cs typeface="Arial Unicode MS"/>
              </a:rPr>
              <a:t>Snavely, </a:t>
            </a:r>
            <a:r>
              <a:rPr sz="1200" spc="-30" dirty="0">
                <a:latin typeface="Arial Unicode MS"/>
                <a:cs typeface="Arial Unicode MS"/>
              </a:rPr>
              <a:t>Steven </a:t>
            </a:r>
            <a:r>
              <a:rPr sz="1200" spc="85" dirty="0">
                <a:latin typeface="Arial Unicode MS"/>
                <a:cs typeface="Arial Unicode MS"/>
              </a:rPr>
              <a:t>M. </a:t>
            </a:r>
            <a:r>
              <a:rPr sz="1200" spc="-5" dirty="0">
                <a:latin typeface="Arial Unicode MS"/>
                <a:cs typeface="Arial Unicode MS"/>
              </a:rPr>
              <a:t>Seitz, </a:t>
            </a:r>
            <a:r>
              <a:rPr sz="1200" dirty="0">
                <a:latin typeface="Arial Unicode MS"/>
                <a:cs typeface="Arial Unicode MS"/>
              </a:rPr>
              <a:t>Richard </a:t>
            </a:r>
            <a:r>
              <a:rPr sz="1200" spc="-5" dirty="0">
                <a:latin typeface="Arial Unicode MS"/>
                <a:cs typeface="Arial Unicode MS"/>
              </a:rPr>
              <a:t>Szeliski, "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Photo tourism: </a:t>
            </a:r>
            <a:r>
              <a:rPr sz="1200" u="sng" spc="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Exploring </a:t>
            </a:r>
            <a:r>
              <a:rPr sz="1200" u="sng" spc="2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photo 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collections </a:t>
            </a:r>
            <a:r>
              <a:rPr sz="1200" u="sng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in </a:t>
            </a:r>
            <a:r>
              <a:rPr sz="1200" u="sng" spc="3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3D</a:t>
            </a:r>
            <a:r>
              <a:rPr sz="1200" spc="35" dirty="0">
                <a:latin typeface="Arial Unicode MS"/>
                <a:cs typeface="Arial Unicode MS"/>
              </a:rPr>
              <a:t>," </a:t>
            </a:r>
            <a:r>
              <a:rPr sz="1200" spc="50" dirty="0">
                <a:latin typeface="Arial Unicode MS"/>
                <a:cs typeface="Arial Unicode MS"/>
              </a:rPr>
              <a:t>ACM  </a:t>
            </a:r>
            <a:r>
              <a:rPr sz="1200" spc="-25" dirty="0">
                <a:latin typeface="Arial Unicode MS"/>
                <a:cs typeface="Arial Unicode MS"/>
              </a:rPr>
              <a:t>Transactions </a:t>
            </a:r>
            <a:r>
              <a:rPr sz="1200" spc="15" dirty="0">
                <a:latin typeface="Arial Unicode MS"/>
                <a:cs typeface="Arial Unicode MS"/>
              </a:rPr>
              <a:t>on </a:t>
            </a:r>
            <a:r>
              <a:rPr sz="1200" spc="5" dirty="0">
                <a:latin typeface="Arial Unicode MS"/>
                <a:cs typeface="Arial Unicode MS"/>
              </a:rPr>
              <a:t>Graphics </a:t>
            </a:r>
            <a:r>
              <a:rPr sz="1200" spc="-15" dirty="0">
                <a:latin typeface="Arial Unicode MS"/>
                <a:cs typeface="Arial Unicode MS"/>
              </a:rPr>
              <a:t>(SIGGRAPH</a:t>
            </a:r>
            <a:r>
              <a:rPr sz="1200" spc="150" dirty="0">
                <a:latin typeface="Arial Unicode MS"/>
                <a:cs typeface="Arial Unicode MS"/>
              </a:rPr>
              <a:t> </a:t>
            </a:r>
            <a:r>
              <a:rPr sz="1200" spc="10" dirty="0">
                <a:latin typeface="Arial Unicode MS"/>
                <a:cs typeface="Arial Unicode MS"/>
              </a:rPr>
              <a:t>Proceedings),2006,</a:t>
            </a:r>
            <a:endParaRPr sz="12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56713" y="396557"/>
            <a:ext cx="382968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3600" spc="21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下一讲</a:t>
            </a:r>
            <a:endParaRPr sz="36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49862" y="2324925"/>
            <a:ext cx="47879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8475" indent="-485775">
              <a:lnSpc>
                <a:spcPct val="100000"/>
              </a:lnSpc>
              <a:spcBef>
                <a:spcPts val="100"/>
              </a:spcBef>
              <a:buChar char="•"/>
              <a:tabLst>
                <a:tab pos="498475" algn="l"/>
              </a:tabLst>
            </a:pP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拟合与匹配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3100" y="88074"/>
            <a:ext cx="77978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70505" algn="l"/>
                <a:tab pos="7784465" algn="l"/>
              </a:tabLst>
            </a:pPr>
            <a:r>
              <a:rPr sz="4400" u="heavy" spc="130" dirty="0">
                <a:uFill>
                  <a:solidFill>
                    <a:srgbClr val="000000"/>
                  </a:solidFill>
                </a:uFill>
                <a:latin typeface="Arial Unicode MS"/>
                <a:cs typeface="Arial Unicode MS"/>
              </a:rPr>
              <a:t> </a:t>
            </a:r>
            <a:r>
              <a:rPr lang="en-US" sz="4400" u="heavy" spc="130" dirty="0" smtClean="0">
                <a:uFill>
                  <a:solidFill>
                    <a:srgbClr val="000000"/>
                  </a:solidFill>
                </a:uFill>
                <a:latin typeface="Arial Unicode MS"/>
                <a:cs typeface="Arial Unicode MS"/>
              </a:rPr>
              <a:t>                 </a:t>
            </a:r>
            <a:r>
              <a:rPr lang="en-US" u="heavy" spc="130" dirty="0" smtClean="0">
                <a:uFill>
                  <a:solidFill>
                    <a:srgbClr val="000000"/>
                  </a:solidFill>
                </a:u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lang="zh-CN" altLang="en-US" u="heavy" spc="130" dirty="0" smtClean="0">
                <a:uFill>
                  <a:solidFill>
                    <a:srgbClr val="000000"/>
                  </a:solidFill>
                </a:u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附录</a:t>
            </a:r>
            <a:r>
              <a:rPr sz="4400" u="heavy" spc="150" dirty="0">
                <a:uFill>
                  <a:solidFill>
                    <a:srgbClr val="000000"/>
                  </a:solidFill>
                </a:uFill>
                <a:latin typeface="Arial Unicode MS"/>
                <a:cs typeface="Arial Unicode MS"/>
              </a:rPr>
              <a:t>	</a:t>
            </a:r>
            <a:endParaRPr sz="4400" dirty="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6533" y="113474"/>
            <a:ext cx="364997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5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直接方法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600" y="1600200"/>
            <a:ext cx="7706995" cy="21980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lang="zh-CN" altLang="en-US" sz="2900" b="1" dirty="0" smtClean="0">
                <a:latin typeface="Times New Roman"/>
                <a:cs typeface="Times New Roman"/>
              </a:rPr>
              <a:t>我们</a:t>
            </a:r>
            <a:r>
              <a:rPr lang="zh-CN" altLang="en-US" sz="2900" b="1" dirty="0">
                <a:latin typeface="Times New Roman"/>
                <a:cs typeface="Times New Roman"/>
              </a:rPr>
              <a:t>使用以下结果</a:t>
            </a:r>
            <a:r>
              <a:rPr lang="zh-CN" altLang="en-US" sz="2900" b="1" dirty="0" smtClean="0">
                <a:latin typeface="Times New Roman"/>
                <a:cs typeface="Times New Roman"/>
              </a:rPr>
              <a:t>：</a:t>
            </a:r>
            <a:endParaRPr lang="en-US" altLang="zh-CN" sz="2900" b="1" dirty="0" smtClean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zh-CN" altLang="en-US" sz="2900" b="1" dirty="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lang="zh-CN" altLang="en-US" sz="2800" spc="-10" dirty="0" smtClean="0">
                <a:cs typeface="Calibri"/>
              </a:rPr>
              <a:t>在各视图中映射二次曲线</a:t>
            </a:r>
            <a:r>
              <a:rPr lang="zh-CN" altLang="en-US" sz="2800" spc="-10" dirty="0">
                <a:cs typeface="Calibri"/>
              </a:rPr>
              <a:t>的关系</a:t>
            </a: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lang="zh-CN" altLang="en-US" sz="2800" spc="-10" dirty="0" smtClean="0">
                <a:cs typeface="Calibri"/>
              </a:rPr>
              <a:t>绝对二次曲线的</a:t>
            </a:r>
            <a:r>
              <a:rPr lang="zh-CN" altLang="en-US" sz="2800" spc="-10" dirty="0">
                <a:cs typeface="Calibri"/>
              </a:rPr>
              <a:t>概念及其与</a:t>
            </a:r>
            <a:r>
              <a:rPr lang="en-US" altLang="zh-CN" sz="2800" spc="-10" dirty="0">
                <a:cs typeface="Calibri"/>
              </a:rPr>
              <a:t>K</a:t>
            </a:r>
            <a:r>
              <a:rPr lang="zh-CN" altLang="en-US" sz="2800" spc="-10" dirty="0">
                <a:cs typeface="Calibri"/>
              </a:rPr>
              <a:t>的关系</a:t>
            </a: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800" spc="-10" dirty="0" err="1" smtClean="0">
                <a:latin typeface="Calibri"/>
                <a:cs typeface="Calibri"/>
              </a:rPr>
              <a:t>Kruppa</a:t>
            </a:r>
            <a:r>
              <a:rPr lang="zh-CN" altLang="en-US" sz="2800" spc="-10" dirty="0" smtClean="0">
                <a:latin typeface="Calibri"/>
                <a:cs typeface="Calibri"/>
              </a:rPr>
              <a:t>方程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99499" y="2671469"/>
            <a:ext cx="3255010" cy="1807210"/>
          </a:xfrm>
          <a:custGeom>
            <a:avLst/>
            <a:gdLst/>
            <a:ahLst/>
            <a:cxnLst/>
            <a:rect l="l" t="t" r="r" b="b"/>
            <a:pathLst>
              <a:path w="3255010" h="1807210">
                <a:moveTo>
                  <a:pt x="24523" y="82277"/>
                </a:moveTo>
                <a:lnTo>
                  <a:pt x="416891" y="1398709"/>
                </a:lnTo>
                <a:lnTo>
                  <a:pt x="3254458" y="1807167"/>
                </a:lnTo>
                <a:lnTo>
                  <a:pt x="2788520" y="243903"/>
                </a:lnTo>
                <a:lnTo>
                  <a:pt x="0" y="0"/>
                </a:lnTo>
                <a:lnTo>
                  <a:pt x="49046" y="164554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97712" y="238672"/>
            <a:ext cx="6247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3600" spc="-1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二次曲线</a:t>
            </a:r>
            <a:r>
              <a:rPr lang="zh-CN" altLang="en-US" sz="3600" spc="-1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在</a:t>
            </a:r>
            <a:r>
              <a:rPr lang="zh-CN" altLang="en-US" sz="3600" spc="-1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各视图</a:t>
            </a:r>
            <a:r>
              <a:rPr lang="zh-CN" altLang="en-US" sz="3600" spc="-1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中的投影</a:t>
            </a:r>
            <a:endParaRPr sz="36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201092" y="2903839"/>
            <a:ext cx="1628139" cy="1143000"/>
          </a:xfrm>
          <a:custGeom>
            <a:avLst/>
            <a:gdLst/>
            <a:ahLst/>
            <a:cxnLst/>
            <a:rect l="l" t="t" r="r" b="b"/>
            <a:pathLst>
              <a:path w="1628139" h="1143000">
                <a:moveTo>
                  <a:pt x="0" y="571500"/>
                </a:moveTo>
                <a:lnTo>
                  <a:pt x="1877" y="532371"/>
                </a:lnTo>
                <a:lnTo>
                  <a:pt x="7429" y="493950"/>
                </a:lnTo>
                <a:lnTo>
                  <a:pt x="16534" y="456322"/>
                </a:lnTo>
                <a:lnTo>
                  <a:pt x="29070" y="419572"/>
                </a:lnTo>
                <a:lnTo>
                  <a:pt x="44917" y="383785"/>
                </a:lnTo>
                <a:lnTo>
                  <a:pt x="63954" y="349046"/>
                </a:lnTo>
                <a:lnTo>
                  <a:pt x="86059" y="315440"/>
                </a:lnTo>
                <a:lnTo>
                  <a:pt x="111110" y="283053"/>
                </a:lnTo>
                <a:lnTo>
                  <a:pt x="138988" y="251968"/>
                </a:lnTo>
                <a:lnTo>
                  <a:pt x="169570" y="222273"/>
                </a:lnTo>
                <a:lnTo>
                  <a:pt x="202735" y="194051"/>
                </a:lnTo>
                <a:lnTo>
                  <a:pt x="238363" y="167388"/>
                </a:lnTo>
                <a:lnTo>
                  <a:pt x="276332" y="142369"/>
                </a:lnTo>
                <a:lnTo>
                  <a:pt x="316520" y="119079"/>
                </a:lnTo>
                <a:lnTo>
                  <a:pt x="358807" y="97603"/>
                </a:lnTo>
                <a:lnTo>
                  <a:pt x="403071" y="78026"/>
                </a:lnTo>
                <a:lnTo>
                  <a:pt x="449191" y="60434"/>
                </a:lnTo>
                <a:lnTo>
                  <a:pt x="497046" y="44911"/>
                </a:lnTo>
                <a:lnTo>
                  <a:pt x="546515" y="31543"/>
                </a:lnTo>
                <a:lnTo>
                  <a:pt x="597477" y="20414"/>
                </a:lnTo>
                <a:lnTo>
                  <a:pt x="649810" y="11610"/>
                </a:lnTo>
                <a:lnTo>
                  <a:pt x="703392" y="5217"/>
                </a:lnTo>
                <a:lnTo>
                  <a:pt x="758104" y="1318"/>
                </a:lnTo>
                <a:lnTo>
                  <a:pt x="813824" y="0"/>
                </a:lnTo>
                <a:lnTo>
                  <a:pt x="869543" y="1318"/>
                </a:lnTo>
                <a:lnTo>
                  <a:pt x="924255" y="5217"/>
                </a:lnTo>
                <a:lnTo>
                  <a:pt x="977838" y="11610"/>
                </a:lnTo>
                <a:lnTo>
                  <a:pt x="1030170" y="20414"/>
                </a:lnTo>
                <a:lnTo>
                  <a:pt x="1081132" y="31543"/>
                </a:lnTo>
                <a:lnTo>
                  <a:pt x="1130601" y="44911"/>
                </a:lnTo>
                <a:lnTo>
                  <a:pt x="1178456" y="60434"/>
                </a:lnTo>
                <a:lnTo>
                  <a:pt x="1224576" y="78026"/>
                </a:lnTo>
                <a:lnTo>
                  <a:pt x="1268840" y="97603"/>
                </a:lnTo>
                <a:lnTo>
                  <a:pt x="1311127" y="119079"/>
                </a:lnTo>
                <a:lnTo>
                  <a:pt x="1351316" y="142369"/>
                </a:lnTo>
                <a:lnTo>
                  <a:pt x="1389284" y="167388"/>
                </a:lnTo>
                <a:lnTo>
                  <a:pt x="1424912" y="194051"/>
                </a:lnTo>
                <a:lnTo>
                  <a:pt x="1458077" y="222273"/>
                </a:lnTo>
                <a:lnTo>
                  <a:pt x="1488659" y="251968"/>
                </a:lnTo>
                <a:lnTo>
                  <a:pt x="1516537" y="283053"/>
                </a:lnTo>
                <a:lnTo>
                  <a:pt x="1541589" y="315440"/>
                </a:lnTo>
                <a:lnTo>
                  <a:pt x="1563693" y="349046"/>
                </a:lnTo>
                <a:lnTo>
                  <a:pt x="1582730" y="383785"/>
                </a:lnTo>
                <a:lnTo>
                  <a:pt x="1598577" y="419572"/>
                </a:lnTo>
                <a:lnTo>
                  <a:pt x="1611114" y="456322"/>
                </a:lnTo>
                <a:lnTo>
                  <a:pt x="1620218" y="493950"/>
                </a:lnTo>
                <a:lnTo>
                  <a:pt x="1625770" y="532371"/>
                </a:lnTo>
                <a:lnTo>
                  <a:pt x="1627648" y="571500"/>
                </a:lnTo>
                <a:lnTo>
                  <a:pt x="1625770" y="610628"/>
                </a:lnTo>
                <a:lnTo>
                  <a:pt x="1620218" y="649049"/>
                </a:lnTo>
                <a:lnTo>
                  <a:pt x="1611114" y="686677"/>
                </a:lnTo>
                <a:lnTo>
                  <a:pt x="1598577" y="723427"/>
                </a:lnTo>
                <a:lnTo>
                  <a:pt x="1582730" y="759214"/>
                </a:lnTo>
                <a:lnTo>
                  <a:pt x="1563693" y="793953"/>
                </a:lnTo>
                <a:lnTo>
                  <a:pt x="1541589" y="827559"/>
                </a:lnTo>
                <a:lnTo>
                  <a:pt x="1516537" y="859946"/>
                </a:lnTo>
                <a:lnTo>
                  <a:pt x="1488659" y="891031"/>
                </a:lnTo>
                <a:lnTo>
                  <a:pt x="1458077" y="920726"/>
                </a:lnTo>
                <a:lnTo>
                  <a:pt x="1424912" y="948948"/>
                </a:lnTo>
                <a:lnTo>
                  <a:pt x="1389284" y="975611"/>
                </a:lnTo>
                <a:lnTo>
                  <a:pt x="1351316" y="1000630"/>
                </a:lnTo>
                <a:lnTo>
                  <a:pt x="1311127" y="1023920"/>
                </a:lnTo>
                <a:lnTo>
                  <a:pt x="1268840" y="1045396"/>
                </a:lnTo>
                <a:lnTo>
                  <a:pt x="1224576" y="1064973"/>
                </a:lnTo>
                <a:lnTo>
                  <a:pt x="1178456" y="1082565"/>
                </a:lnTo>
                <a:lnTo>
                  <a:pt x="1130601" y="1098088"/>
                </a:lnTo>
                <a:lnTo>
                  <a:pt x="1081132" y="1111456"/>
                </a:lnTo>
                <a:lnTo>
                  <a:pt x="1030170" y="1122585"/>
                </a:lnTo>
                <a:lnTo>
                  <a:pt x="977838" y="1131389"/>
                </a:lnTo>
                <a:lnTo>
                  <a:pt x="924255" y="1137782"/>
                </a:lnTo>
                <a:lnTo>
                  <a:pt x="869543" y="1141681"/>
                </a:lnTo>
                <a:lnTo>
                  <a:pt x="813824" y="1143000"/>
                </a:lnTo>
                <a:lnTo>
                  <a:pt x="758104" y="1141681"/>
                </a:lnTo>
                <a:lnTo>
                  <a:pt x="703392" y="1137782"/>
                </a:lnTo>
                <a:lnTo>
                  <a:pt x="649810" y="1131389"/>
                </a:lnTo>
                <a:lnTo>
                  <a:pt x="597477" y="1122585"/>
                </a:lnTo>
                <a:lnTo>
                  <a:pt x="546515" y="1111456"/>
                </a:lnTo>
                <a:lnTo>
                  <a:pt x="497046" y="1098088"/>
                </a:lnTo>
                <a:lnTo>
                  <a:pt x="449191" y="1082565"/>
                </a:lnTo>
                <a:lnTo>
                  <a:pt x="403071" y="1064973"/>
                </a:lnTo>
                <a:lnTo>
                  <a:pt x="358807" y="1045396"/>
                </a:lnTo>
                <a:lnTo>
                  <a:pt x="316520" y="1023920"/>
                </a:lnTo>
                <a:lnTo>
                  <a:pt x="276332" y="1000630"/>
                </a:lnTo>
                <a:lnTo>
                  <a:pt x="238363" y="975611"/>
                </a:lnTo>
                <a:lnTo>
                  <a:pt x="202735" y="948948"/>
                </a:lnTo>
                <a:lnTo>
                  <a:pt x="169570" y="920726"/>
                </a:lnTo>
                <a:lnTo>
                  <a:pt x="138988" y="891031"/>
                </a:lnTo>
                <a:lnTo>
                  <a:pt x="111110" y="859946"/>
                </a:lnTo>
                <a:lnTo>
                  <a:pt x="86059" y="827559"/>
                </a:lnTo>
                <a:lnTo>
                  <a:pt x="63954" y="793953"/>
                </a:lnTo>
                <a:lnTo>
                  <a:pt x="44917" y="759214"/>
                </a:lnTo>
                <a:lnTo>
                  <a:pt x="29070" y="723427"/>
                </a:lnTo>
                <a:lnTo>
                  <a:pt x="16534" y="686677"/>
                </a:lnTo>
                <a:lnTo>
                  <a:pt x="7429" y="649049"/>
                </a:lnTo>
                <a:lnTo>
                  <a:pt x="1877" y="610628"/>
                </a:lnTo>
                <a:lnTo>
                  <a:pt x="0" y="5715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331175" y="3620409"/>
            <a:ext cx="1597025" cy="2717165"/>
          </a:xfrm>
          <a:custGeom>
            <a:avLst/>
            <a:gdLst/>
            <a:ahLst/>
            <a:cxnLst/>
            <a:rect l="l" t="t" r="r" b="b"/>
            <a:pathLst>
              <a:path w="1597025" h="2717165">
                <a:moveTo>
                  <a:pt x="1596685" y="0"/>
                </a:moveTo>
                <a:lnTo>
                  <a:pt x="175355" y="1085771"/>
                </a:lnTo>
                <a:lnTo>
                  <a:pt x="0" y="2717085"/>
                </a:lnTo>
                <a:lnTo>
                  <a:pt x="1271717" y="1745606"/>
                </a:lnTo>
                <a:lnTo>
                  <a:pt x="1596685" y="0"/>
                </a:lnTo>
                <a:close/>
              </a:path>
            </a:pathLst>
          </a:custGeom>
          <a:solidFill>
            <a:srgbClr val="C0C0C0">
              <a:alpha val="529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31175" y="3620409"/>
            <a:ext cx="1597025" cy="2717165"/>
          </a:xfrm>
          <a:custGeom>
            <a:avLst/>
            <a:gdLst/>
            <a:ahLst/>
            <a:cxnLst/>
            <a:rect l="l" t="t" r="r" b="b"/>
            <a:pathLst>
              <a:path w="1597025" h="2717165">
                <a:moveTo>
                  <a:pt x="74806" y="2659939"/>
                </a:moveTo>
                <a:lnTo>
                  <a:pt x="1271717" y="1745606"/>
                </a:lnTo>
                <a:lnTo>
                  <a:pt x="1596686" y="0"/>
                </a:lnTo>
                <a:lnTo>
                  <a:pt x="175354" y="1085771"/>
                </a:lnTo>
                <a:lnTo>
                  <a:pt x="0" y="2717085"/>
                </a:lnTo>
                <a:lnTo>
                  <a:pt x="149613" y="260279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6195" y="5849406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76195" y="5849406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14300"/>
                </a:moveTo>
                <a:lnTo>
                  <a:pt x="8982" y="69809"/>
                </a:lnTo>
                <a:lnTo>
                  <a:pt x="33477" y="33477"/>
                </a:lnTo>
                <a:lnTo>
                  <a:pt x="69809" y="8982"/>
                </a:lnTo>
                <a:lnTo>
                  <a:pt x="114300" y="0"/>
                </a:lnTo>
                <a:lnTo>
                  <a:pt x="158790" y="8982"/>
                </a:lnTo>
                <a:lnTo>
                  <a:pt x="195122" y="33477"/>
                </a:lnTo>
                <a:lnTo>
                  <a:pt x="219617" y="69809"/>
                </a:lnTo>
                <a:lnTo>
                  <a:pt x="228600" y="114300"/>
                </a:lnTo>
                <a:lnTo>
                  <a:pt x="219617" y="158790"/>
                </a:lnTo>
                <a:lnTo>
                  <a:pt x="195122" y="195122"/>
                </a:lnTo>
                <a:lnTo>
                  <a:pt x="158790" y="219617"/>
                </a:lnTo>
                <a:lnTo>
                  <a:pt x="114300" y="228600"/>
                </a:lnTo>
                <a:lnTo>
                  <a:pt x="69809" y="219617"/>
                </a:lnTo>
                <a:lnTo>
                  <a:pt x="33477" y="195122"/>
                </a:lnTo>
                <a:lnTo>
                  <a:pt x="8982" y="158790"/>
                </a:lnTo>
                <a:lnTo>
                  <a:pt x="0" y="1143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837313" y="6169054"/>
            <a:ext cx="398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60" dirty="0">
                <a:latin typeface="Arial Unicode MS"/>
                <a:cs typeface="Arial Unicode MS"/>
              </a:rPr>
              <a:t>O’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773020" y="5004856"/>
            <a:ext cx="228600" cy="970280"/>
          </a:xfrm>
          <a:custGeom>
            <a:avLst/>
            <a:gdLst/>
            <a:ahLst/>
            <a:cxnLst/>
            <a:rect l="l" t="t" r="r" b="b"/>
            <a:pathLst>
              <a:path w="228600" h="970279">
                <a:moveTo>
                  <a:pt x="152400" y="228599"/>
                </a:moveTo>
                <a:lnTo>
                  <a:pt x="76200" y="228599"/>
                </a:lnTo>
                <a:lnTo>
                  <a:pt x="76198" y="969963"/>
                </a:lnTo>
                <a:lnTo>
                  <a:pt x="152398" y="969963"/>
                </a:lnTo>
                <a:lnTo>
                  <a:pt x="152400" y="228599"/>
                </a:lnTo>
                <a:close/>
              </a:path>
              <a:path w="228600" h="970279">
                <a:moveTo>
                  <a:pt x="114300" y="0"/>
                </a:moveTo>
                <a:lnTo>
                  <a:pt x="0" y="228599"/>
                </a:lnTo>
                <a:lnTo>
                  <a:pt x="228600" y="228599"/>
                </a:lnTo>
                <a:lnTo>
                  <a:pt x="114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848699" y="5593074"/>
            <a:ext cx="772160" cy="407670"/>
          </a:xfrm>
          <a:custGeom>
            <a:avLst/>
            <a:gdLst/>
            <a:ahLst/>
            <a:cxnLst/>
            <a:rect l="l" t="t" r="r" b="b"/>
            <a:pathLst>
              <a:path w="772159" h="407670">
                <a:moveTo>
                  <a:pt x="516049" y="0"/>
                </a:moveTo>
                <a:lnTo>
                  <a:pt x="549673" y="68380"/>
                </a:lnTo>
                <a:lnTo>
                  <a:pt x="0" y="338665"/>
                </a:lnTo>
                <a:lnTo>
                  <a:pt x="33624" y="407045"/>
                </a:lnTo>
                <a:lnTo>
                  <a:pt x="583297" y="136760"/>
                </a:lnTo>
                <a:lnTo>
                  <a:pt x="668920" y="136760"/>
                </a:lnTo>
                <a:lnTo>
                  <a:pt x="771626" y="1698"/>
                </a:lnTo>
                <a:lnTo>
                  <a:pt x="516049" y="0"/>
                </a:lnTo>
                <a:close/>
              </a:path>
              <a:path w="772159" h="407670">
                <a:moveTo>
                  <a:pt x="668920" y="136760"/>
                </a:moveTo>
                <a:lnTo>
                  <a:pt x="583297" y="136760"/>
                </a:lnTo>
                <a:lnTo>
                  <a:pt x="616921" y="205141"/>
                </a:lnTo>
                <a:lnTo>
                  <a:pt x="668920" y="1367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87320" y="5860519"/>
            <a:ext cx="971550" cy="228600"/>
          </a:xfrm>
          <a:custGeom>
            <a:avLst/>
            <a:gdLst/>
            <a:ahLst/>
            <a:cxnLst/>
            <a:rect l="l" t="t" r="r" b="b"/>
            <a:pathLst>
              <a:path w="971550" h="228600">
                <a:moveTo>
                  <a:pt x="895349" y="152400"/>
                </a:moveTo>
                <a:lnTo>
                  <a:pt x="742950" y="152400"/>
                </a:lnTo>
                <a:lnTo>
                  <a:pt x="742950" y="228600"/>
                </a:lnTo>
                <a:lnTo>
                  <a:pt x="895349" y="152400"/>
                </a:lnTo>
                <a:close/>
              </a:path>
              <a:path w="971550" h="228600">
                <a:moveTo>
                  <a:pt x="742950" y="0"/>
                </a:moveTo>
                <a:lnTo>
                  <a:pt x="742950" y="76200"/>
                </a:lnTo>
                <a:lnTo>
                  <a:pt x="0" y="76200"/>
                </a:lnTo>
                <a:lnTo>
                  <a:pt x="0" y="152400"/>
                </a:lnTo>
                <a:lnTo>
                  <a:pt x="895349" y="152400"/>
                </a:lnTo>
                <a:lnTo>
                  <a:pt x="971550" y="114299"/>
                </a:lnTo>
                <a:lnTo>
                  <a:pt x="742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8930" y="3785693"/>
            <a:ext cx="1644650" cy="2624455"/>
          </a:xfrm>
          <a:custGeom>
            <a:avLst/>
            <a:gdLst/>
            <a:ahLst/>
            <a:cxnLst/>
            <a:rect l="l" t="t" r="r" b="b"/>
            <a:pathLst>
              <a:path w="1644650" h="2624454">
                <a:moveTo>
                  <a:pt x="169686" y="0"/>
                </a:moveTo>
                <a:lnTo>
                  <a:pt x="0" y="1327415"/>
                </a:lnTo>
                <a:lnTo>
                  <a:pt x="1454523" y="2624380"/>
                </a:lnTo>
                <a:lnTo>
                  <a:pt x="1644174" y="1140797"/>
                </a:lnTo>
                <a:lnTo>
                  <a:pt x="169686" y="0"/>
                </a:lnTo>
                <a:close/>
              </a:path>
            </a:pathLst>
          </a:custGeom>
          <a:solidFill>
            <a:srgbClr val="C0C0C0">
              <a:alpha val="529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68930" y="3785693"/>
            <a:ext cx="1644650" cy="2624455"/>
          </a:xfrm>
          <a:custGeom>
            <a:avLst/>
            <a:gdLst/>
            <a:ahLst/>
            <a:cxnLst/>
            <a:rect l="l" t="t" r="r" b="b"/>
            <a:pathLst>
              <a:path w="1644650" h="2624454">
                <a:moveTo>
                  <a:pt x="159705" y="78083"/>
                </a:moveTo>
                <a:lnTo>
                  <a:pt x="0" y="1327416"/>
                </a:lnTo>
                <a:lnTo>
                  <a:pt x="1454523" y="2624380"/>
                </a:lnTo>
                <a:lnTo>
                  <a:pt x="1644173" y="1140798"/>
                </a:lnTo>
                <a:lnTo>
                  <a:pt x="169686" y="0"/>
                </a:lnTo>
                <a:lnTo>
                  <a:pt x="149723" y="156166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24624" y="4655630"/>
            <a:ext cx="793115" cy="800100"/>
          </a:xfrm>
          <a:custGeom>
            <a:avLst/>
            <a:gdLst/>
            <a:ahLst/>
            <a:cxnLst/>
            <a:rect l="l" t="t" r="r" b="b"/>
            <a:pathLst>
              <a:path w="793114" h="800100">
                <a:moveTo>
                  <a:pt x="30610" y="29669"/>
                </a:moveTo>
                <a:lnTo>
                  <a:pt x="52630" y="13608"/>
                </a:lnTo>
                <a:lnTo>
                  <a:pt x="79412" y="3787"/>
                </a:lnTo>
                <a:lnTo>
                  <a:pt x="110469" y="0"/>
                </a:lnTo>
                <a:lnTo>
                  <a:pt x="145315" y="2041"/>
                </a:lnTo>
                <a:lnTo>
                  <a:pt x="183466" y="9705"/>
                </a:lnTo>
                <a:lnTo>
                  <a:pt x="224433" y="22787"/>
                </a:lnTo>
                <a:lnTo>
                  <a:pt x="267732" y="41082"/>
                </a:lnTo>
                <a:lnTo>
                  <a:pt x="312876" y="64383"/>
                </a:lnTo>
                <a:lnTo>
                  <a:pt x="359379" y="92487"/>
                </a:lnTo>
                <a:lnTo>
                  <a:pt x="406755" y="125187"/>
                </a:lnTo>
                <a:lnTo>
                  <a:pt x="454518" y="162278"/>
                </a:lnTo>
                <a:lnTo>
                  <a:pt x="502183" y="203555"/>
                </a:lnTo>
                <a:lnTo>
                  <a:pt x="549262" y="248812"/>
                </a:lnTo>
                <a:lnTo>
                  <a:pt x="593961" y="296422"/>
                </a:lnTo>
                <a:lnTo>
                  <a:pt x="634672" y="344570"/>
                </a:lnTo>
                <a:lnTo>
                  <a:pt x="671196" y="392768"/>
                </a:lnTo>
                <a:lnTo>
                  <a:pt x="703335" y="440527"/>
                </a:lnTo>
                <a:lnTo>
                  <a:pt x="730888" y="487359"/>
                </a:lnTo>
                <a:lnTo>
                  <a:pt x="753655" y="532775"/>
                </a:lnTo>
                <a:lnTo>
                  <a:pt x="771437" y="576286"/>
                </a:lnTo>
                <a:lnTo>
                  <a:pt x="784035" y="617405"/>
                </a:lnTo>
                <a:lnTo>
                  <a:pt x="791249" y="655643"/>
                </a:lnTo>
                <a:lnTo>
                  <a:pt x="792878" y="690511"/>
                </a:lnTo>
                <a:lnTo>
                  <a:pt x="788724" y="721522"/>
                </a:lnTo>
                <a:lnTo>
                  <a:pt x="762268" y="770015"/>
                </a:lnTo>
                <a:lnTo>
                  <a:pt x="713466" y="795897"/>
                </a:lnTo>
                <a:lnTo>
                  <a:pt x="682409" y="799684"/>
                </a:lnTo>
                <a:lnTo>
                  <a:pt x="647562" y="797643"/>
                </a:lnTo>
                <a:lnTo>
                  <a:pt x="609412" y="789979"/>
                </a:lnTo>
                <a:lnTo>
                  <a:pt x="568445" y="776897"/>
                </a:lnTo>
                <a:lnTo>
                  <a:pt x="525146" y="758602"/>
                </a:lnTo>
                <a:lnTo>
                  <a:pt x="480002" y="735300"/>
                </a:lnTo>
                <a:lnTo>
                  <a:pt x="433499" y="707197"/>
                </a:lnTo>
                <a:lnTo>
                  <a:pt x="386123" y="674497"/>
                </a:lnTo>
                <a:lnTo>
                  <a:pt x="338359" y="637406"/>
                </a:lnTo>
                <a:lnTo>
                  <a:pt x="290695" y="596129"/>
                </a:lnTo>
                <a:lnTo>
                  <a:pt x="243615" y="550872"/>
                </a:lnTo>
                <a:lnTo>
                  <a:pt x="198917" y="503262"/>
                </a:lnTo>
                <a:lnTo>
                  <a:pt x="158206" y="455114"/>
                </a:lnTo>
                <a:lnTo>
                  <a:pt x="121681" y="406916"/>
                </a:lnTo>
                <a:lnTo>
                  <a:pt x="89543" y="359157"/>
                </a:lnTo>
                <a:lnTo>
                  <a:pt x="61990" y="312325"/>
                </a:lnTo>
                <a:lnTo>
                  <a:pt x="39223" y="266909"/>
                </a:lnTo>
                <a:lnTo>
                  <a:pt x="21440" y="223398"/>
                </a:lnTo>
                <a:lnTo>
                  <a:pt x="8843" y="182279"/>
                </a:lnTo>
                <a:lnTo>
                  <a:pt x="1629" y="144041"/>
                </a:lnTo>
                <a:lnTo>
                  <a:pt x="0" y="109173"/>
                </a:lnTo>
                <a:lnTo>
                  <a:pt x="4153" y="78162"/>
                </a:lnTo>
                <a:lnTo>
                  <a:pt x="14290" y="51498"/>
                </a:lnTo>
                <a:lnTo>
                  <a:pt x="30610" y="29669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40617" y="6081504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0617" y="6081504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14300"/>
                </a:moveTo>
                <a:lnTo>
                  <a:pt x="8982" y="69809"/>
                </a:lnTo>
                <a:lnTo>
                  <a:pt x="33477" y="33477"/>
                </a:lnTo>
                <a:lnTo>
                  <a:pt x="69809" y="8982"/>
                </a:lnTo>
                <a:lnTo>
                  <a:pt x="114300" y="0"/>
                </a:lnTo>
                <a:lnTo>
                  <a:pt x="158790" y="8982"/>
                </a:lnTo>
                <a:lnTo>
                  <a:pt x="195122" y="33477"/>
                </a:lnTo>
                <a:lnTo>
                  <a:pt x="219617" y="69809"/>
                </a:lnTo>
                <a:lnTo>
                  <a:pt x="228600" y="114300"/>
                </a:lnTo>
                <a:lnTo>
                  <a:pt x="219617" y="158790"/>
                </a:lnTo>
                <a:lnTo>
                  <a:pt x="195122" y="195122"/>
                </a:lnTo>
                <a:lnTo>
                  <a:pt x="158790" y="219617"/>
                </a:lnTo>
                <a:lnTo>
                  <a:pt x="114300" y="228600"/>
                </a:lnTo>
                <a:lnTo>
                  <a:pt x="69809" y="219617"/>
                </a:lnTo>
                <a:lnTo>
                  <a:pt x="33477" y="195122"/>
                </a:lnTo>
                <a:lnTo>
                  <a:pt x="8982" y="158790"/>
                </a:lnTo>
                <a:lnTo>
                  <a:pt x="0" y="1143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28895" y="6330424"/>
            <a:ext cx="297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Arial Unicode MS"/>
                <a:cs typeface="Arial Unicode MS"/>
              </a:rPr>
              <a:t>O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37442" y="5236954"/>
            <a:ext cx="228600" cy="970280"/>
          </a:xfrm>
          <a:custGeom>
            <a:avLst/>
            <a:gdLst/>
            <a:ahLst/>
            <a:cxnLst/>
            <a:rect l="l" t="t" r="r" b="b"/>
            <a:pathLst>
              <a:path w="228600" h="970279">
                <a:moveTo>
                  <a:pt x="152400" y="228599"/>
                </a:moveTo>
                <a:lnTo>
                  <a:pt x="76200" y="228599"/>
                </a:lnTo>
                <a:lnTo>
                  <a:pt x="76199" y="969962"/>
                </a:lnTo>
                <a:lnTo>
                  <a:pt x="152399" y="969962"/>
                </a:lnTo>
                <a:lnTo>
                  <a:pt x="152400" y="228599"/>
                </a:lnTo>
                <a:close/>
              </a:path>
              <a:path w="228600" h="970279">
                <a:moveTo>
                  <a:pt x="114300" y="0"/>
                </a:moveTo>
                <a:lnTo>
                  <a:pt x="0" y="228599"/>
                </a:lnTo>
                <a:lnTo>
                  <a:pt x="228600" y="228599"/>
                </a:lnTo>
                <a:lnTo>
                  <a:pt x="114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13122" y="5825170"/>
            <a:ext cx="772160" cy="407670"/>
          </a:xfrm>
          <a:custGeom>
            <a:avLst/>
            <a:gdLst/>
            <a:ahLst/>
            <a:cxnLst/>
            <a:rect l="l" t="t" r="r" b="b"/>
            <a:pathLst>
              <a:path w="772160" h="407670">
                <a:moveTo>
                  <a:pt x="516049" y="0"/>
                </a:moveTo>
                <a:lnTo>
                  <a:pt x="549673" y="68380"/>
                </a:lnTo>
                <a:lnTo>
                  <a:pt x="0" y="338665"/>
                </a:lnTo>
                <a:lnTo>
                  <a:pt x="33623" y="407045"/>
                </a:lnTo>
                <a:lnTo>
                  <a:pt x="583297" y="136760"/>
                </a:lnTo>
                <a:lnTo>
                  <a:pt x="668920" y="136760"/>
                </a:lnTo>
                <a:lnTo>
                  <a:pt x="771626" y="1698"/>
                </a:lnTo>
                <a:lnTo>
                  <a:pt x="516049" y="0"/>
                </a:lnTo>
                <a:close/>
              </a:path>
              <a:path w="772160" h="407670">
                <a:moveTo>
                  <a:pt x="668920" y="136760"/>
                </a:moveTo>
                <a:lnTo>
                  <a:pt x="583297" y="136760"/>
                </a:lnTo>
                <a:lnTo>
                  <a:pt x="616921" y="205141"/>
                </a:lnTo>
                <a:lnTo>
                  <a:pt x="668920" y="1367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1741" y="6092616"/>
            <a:ext cx="971550" cy="228600"/>
          </a:xfrm>
          <a:custGeom>
            <a:avLst/>
            <a:gdLst/>
            <a:ahLst/>
            <a:cxnLst/>
            <a:rect l="l" t="t" r="r" b="b"/>
            <a:pathLst>
              <a:path w="971550" h="228600">
                <a:moveTo>
                  <a:pt x="895349" y="152399"/>
                </a:moveTo>
                <a:lnTo>
                  <a:pt x="742950" y="152399"/>
                </a:lnTo>
                <a:lnTo>
                  <a:pt x="742950" y="228599"/>
                </a:lnTo>
                <a:lnTo>
                  <a:pt x="895349" y="152399"/>
                </a:lnTo>
                <a:close/>
              </a:path>
              <a:path w="971550" h="228600">
                <a:moveTo>
                  <a:pt x="742949" y="0"/>
                </a:moveTo>
                <a:lnTo>
                  <a:pt x="742949" y="76199"/>
                </a:lnTo>
                <a:lnTo>
                  <a:pt x="0" y="76200"/>
                </a:lnTo>
                <a:lnTo>
                  <a:pt x="0" y="152400"/>
                </a:lnTo>
                <a:lnTo>
                  <a:pt x="895349" y="152399"/>
                </a:lnTo>
                <a:lnTo>
                  <a:pt x="971549" y="114299"/>
                </a:lnTo>
                <a:lnTo>
                  <a:pt x="7429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685671" y="4615292"/>
            <a:ext cx="859155" cy="727710"/>
          </a:xfrm>
          <a:custGeom>
            <a:avLst/>
            <a:gdLst/>
            <a:ahLst/>
            <a:cxnLst/>
            <a:rect l="l" t="t" r="r" b="b"/>
            <a:pathLst>
              <a:path w="859154" h="727710">
                <a:moveTo>
                  <a:pt x="20533" y="685702"/>
                </a:moveTo>
                <a:lnTo>
                  <a:pt x="7041" y="662021"/>
                </a:lnTo>
                <a:lnTo>
                  <a:pt x="283" y="634307"/>
                </a:lnTo>
                <a:lnTo>
                  <a:pt x="0" y="603021"/>
                </a:lnTo>
                <a:lnTo>
                  <a:pt x="5933" y="568623"/>
                </a:lnTo>
                <a:lnTo>
                  <a:pt x="17824" y="531572"/>
                </a:lnTo>
                <a:lnTo>
                  <a:pt x="35414" y="492328"/>
                </a:lnTo>
                <a:lnTo>
                  <a:pt x="58446" y="451352"/>
                </a:lnTo>
                <a:lnTo>
                  <a:pt x="86659" y="409104"/>
                </a:lnTo>
                <a:lnTo>
                  <a:pt x="119797" y="366043"/>
                </a:lnTo>
                <a:lnTo>
                  <a:pt x="157600" y="322629"/>
                </a:lnTo>
                <a:lnTo>
                  <a:pt x="199810" y="279323"/>
                </a:lnTo>
                <a:lnTo>
                  <a:pt x="246167" y="236584"/>
                </a:lnTo>
                <a:lnTo>
                  <a:pt x="296415" y="194873"/>
                </a:lnTo>
                <a:lnTo>
                  <a:pt x="348734" y="155791"/>
                </a:lnTo>
                <a:lnTo>
                  <a:pt x="401141" y="120732"/>
                </a:lnTo>
                <a:lnTo>
                  <a:pt x="453129" y="89838"/>
                </a:lnTo>
                <a:lnTo>
                  <a:pt x="504188" y="63254"/>
                </a:lnTo>
                <a:lnTo>
                  <a:pt x="553812" y="41123"/>
                </a:lnTo>
                <a:lnTo>
                  <a:pt x="601493" y="23588"/>
                </a:lnTo>
                <a:lnTo>
                  <a:pt x="646724" y="10793"/>
                </a:lnTo>
                <a:lnTo>
                  <a:pt x="688995" y="2883"/>
                </a:lnTo>
                <a:lnTo>
                  <a:pt x="727801" y="0"/>
                </a:lnTo>
                <a:lnTo>
                  <a:pt x="762632" y="2287"/>
                </a:lnTo>
                <a:lnTo>
                  <a:pt x="818342" y="22951"/>
                </a:lnTo>
                <a:lnTo>
                  <a:pt x="851696" y="65295"/>
                </a:lnTo>
                <a:lnTo>
                  <a:pt x="858738" y="124295"/>
                </a:lnTo>
                <a:lnTo>
                  <a:pt x="852805" y="158693"/>
                </a:lnTo>
                <a:lnTo>
                  <a:pt x="840914" y="195744"/>
                </a:lnTo>
                <a:lnTo>
                  <a:pt x="823324" y="234987"/>
                </a:lnTo>
                <a:lnTo>
                  <a:pt x="800292" y="275963"/>
                </a:lnTo>
                <a:lnTo>
                  <a:pt x="772078" y="318212"/>
                </a:lnTo>
                <a:lnTo>
                  <a:pt x="738941" y="361273"/>
                </a:lnTo>
                <a:lnTo>
                  <a:pt x="701138" y="404686"/>
                </a:lnTo>
                <a:lnTo>
                  <a:pt x="658928" y="447993"/>
                </a:lnTo>
                <a:lnTo>
                  <a:pt x="612570" y="490732"/>
                </a:lnTo>
                <a:lnTo>
                  <a:pt x="562323" y="532443"/>
                </a:lnTo>
                <a:lnTo>
                  <a:pt x="510004" y="571525"/>
                </a:lnTo>
                <a:lnTo>
                  <a:pt x="457596" y="606584"/>
                </a:lnTo>
                <a:lnTo>
                  <a:pt x="405609" y="637478"/>
                </a:lnTo>
                <a:lnTo>
                  <a:pt x="354550" y="664062"/>
                </a:lnTo>
                <a:lnTo>
                  <a:pt x="304925" y="686193"/>
                </a:lnTo>
                <a:lnTo>
                  <a:pt x="257244" y="703728"/>
                </a:lnTo>
                <a:lnTo>
                  <a:pt x="212014" y="716522"/>
                </a:lnTo>
                <a:lnTo>
                  <a:pt x="169743" y="724433"/>
                </a:lnTo>
                <a:lnTo>
                  <a:pt x="130937" y="727316"/>
                </a:lnTo>
                <a:lnTo>
                  <a:pt x="96106" y="725028"/>
                </a:lnTo>
                <a:lnTo>
                  <a:pt x="65756" y="717426"/>
                </a:lnTo>
                <a:lnTo>
                  <a:pt x="40396" y="704365"/>
                </a:lnTo>
                <a:lnTo>
                  <a:pt x="20533" y="685702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791012" y="2430409"/>
            <a:ext cx="1764030" cy="1082675"/>
          </a:xfrm>
          <a:custGeom>
            <a:avLst/>
            <a:gdLst/>
            <a:ahLst/>
            <a:cxnLst/>
            <a:rect l="l" t="t" r="r" b="b"/>
            <a:pathLst>
              <a:path w="1764029" h="1082675">
                <a:moveTo>
                  <a:pt x="1750831" y="0"/>
                </a:moveTo>
                <a:lnTo>
                  <a:pt x="1685528" y="39268"/>
                </a:lnTo>
                <a:lnTo>
                  <a:pt x="1698618" y="61036"/>
                </a:lnTo>
                <a:lnTo>
                  <a:pt x="1763920" y="21767"/>
                </a:lnTo>
                <a:lnTo>
                  <a:pt x="1750831" y="0"/>
                </a:lnTo>
                <a:close/>
              </a:path>
              <a:path w="1764029" h="1082675">
                <a:moveTo>
                  <a:pt x="1663760" y="52357"/>
                </a:moveTo>
                <a:lnTo>
                  <a:pt x="1598458" y="91624"/>
                </a:lnTo>
                <a:lnTo>
                  <a:pt x="1611546" y="113391"/>
                </a:lnTo>
                <a:lnTo>
                  <a:pt x="1676850" y="74124"/>
                </a:lnTo>
                <a:lnTo>
                  <a:pt x="1663760" y="52357"/>
                </a:lnTo>
                <a:close/>
              </a:path>
              <a:path w="1764029" h="1082675">
                <a:moveTo>
                  <a:pt x="1576690" y="104714"/>
                </a:moveTo>
                <a:lnTo>
                  <a:pt x="1511387" y="143981"/>
                </a:lnTo>
                <a:lnTo>
                  <a:pt x="1524475" y="165748"/>
                </a:lnTo>
                <a:lnTo>
                  <a:pt x="1589779" y="126481"/>
                </a:lnTo>
                <a:lnTo>
                  <a:pt x="1576690" y="104714"/>
                </a:lnTo>
                <a:close/>
              </a:path>
              <a:path w="1764029" h="1082675">
                <a:moveTo>
                  <a:pt x="1489619" y="157071"/>
                </a:moveTo>
                <a:lnTo>
                  <a:pt x="1424315" y="196338"/>
                </a:lnTo>
                <a:lnTo>
                  <a:pt x="1437405" y="218105"/>
                </a:lnTo>
                <a:lnTo>
                  <a:pt x="1502709" y="178838"/>
                </a:lnTo>
                <a:lnTo>
                  <a:pt x="1489619" y="157071"/>
                </a:lnTo>
                <a:close/>
              </a:path>
              <a:path w="1764029" h="1082675">
                <a:moveTo>
                  <a:pt x="1402548" y="209428"/>
                </a:moveTo>
                <a:lnTo>
                  <a:pt x="1337245" y="248695"/>
                </a:lnTo>
                <a:lnTo>
                  <a:pt x="1350334" y="270463"/>
                </a:lnTo>
                <a:lnTo>
                  <a:pt x="1415637" y="231194"/>
                </a:lnTo>
                <a:lnTo>
                  <a:pt x="1402548" y="209428"/>
                </a:lnTo>
                <a:close/>
              </a:path>
              <a:path w="1764029" h="1082675">
                <a:moveTo>
                  <a:pt x="1315478" y="261783"/>
                </a:moveTo>
                <a:lnTo>
                  <a:pt x="1250174" y="301052"/>
                </a:lnTo>
                <a:lnTo>
                  <a:pt x="1263263" y="322820"/>
                </a:lnTo>
                <a:lnTo>
                  <a:pt x="1328566" y="283551"/>
                </a:lnTo>
                <a:lnTo>
                  <a:pt x="1315478" y="261783"/>
                </a:lnTo>
                <a:close/>
              </a:path>
              <a:path w="1764029" h="1082675">
                <a:moveTo>
                  <a:pt x="1228406" y="314140"/>
                </a:moveTo>
                <a:lnTo>
                  <a:pt x="1163103" y="353409"/>
                </a:lnTo>
                <a:lnTo>
                  <a:pt x="1176193" y="375177"/>
                </a:lnTo>
                <a:lnTo>
                  <a:pt x="1241495" y="335908"/>
                </a:lnTo>
                <a:lnTo>
                  <a:pt x="1228406" y="314140"/>
                </a:lnTo>
                <a:close/>
              </a:path>
              <a:path w="1764029" h="1082675">
                <a:moveTo>
                  <a:pt x="1141335" y="366497"/>
                </a:moveTo>
                <a:lnTo>
                  <a:pt x="1076032" y="405765"/>
                </a:lnTo>
                <a:lnTo>
                  <a:pt x="1089122" y="427532"/>
                </a:lnTo>
                <a:lnTo>
                  <a:pt x="1154425" y="388265"/>
                </a:lnTo>
                <a:lnTo>
                  <a:pt x="1141335" y="366497"/>
                </a:lnTo>
                <a:close/>
              </a:path>
              <a:path w="1764029" h="1082675">
                <a:moveTo>
                  <a:pt x="1054265" y="418854"/>
                </a:moveTo>
                <a:lnTo>
                  <a:pt x="988962" y="458122"/>
                </a:lnTo>
                <a:lnTo>
                  <a:pt x="1002051" y="479889"/>
                </a:lnTo>
                <a:lnTo>
                  <a:pt x="1067354" y="440622"/>
                </a:lnTo>
                <a:lnTo>
                  <a:pt x="1054265" y="418854"/>
                </a:lnTo>
                <a:close/>
              </a:path>
              <a:path w="1764029" h="1082675">
                <a:moveTo>
                  <a:pt x="967194" y="471211"/>
                </a:moveTo>
                <a:lnTo>
                  <a:pt x="901891" y="510479"/>
                </a:lnTo>
                <a:lnTo>
                  <a:pt x="914981" y="532246"/>
                </a:lnTo>
                <a:lnTo>
                  <a:pt x="980283" y="492979"/>
                </a:lnTo>
                <a:lnTo>
                  <a:pt x="967194" y="471211"/>
                </a:lnTo>
                <a:close/>
              </a:path>
              <a:path w="1764029" h="1082675">
                <a:moveTo>
                  <a:pt x="880123" y="523568"/>
                </a:moveTo>
                <a:lnTo>
                  <a:pt x="814820" y="562836"/>
                </a:lnTo>
                <a:lnTo>
                  <a:pt x="827909" y="584603"/>
                </a:lnTo>
                <a:lnTo>
                  <a:pt x="893213" y="545335"/>
                </a:lnTo>
                <a:lnTo>
                  <a:pt x="880123" y="523568"/>
                </a:lnTo>
                <a:close/>
              </a:path>
              <a:path w="1764029" h="1082675">
                <a:moveTo>
                  <a:pt x="793052" y="575924"/>
                </a:moveTo>
                <a:lnTo>
                  <a:pt x="727750" y="615193"/>
                </a:lnTo>
                <a:lnTo>
                  <a:pt x="740838" y="636960"/>
                </a:lnTo>
                <a:lnTo>
                  <a:pt x="806142" y="597692"/>
                </a:lnTo>
                <a:lnTo>
                  <a:pt x="793052" y="575924"/>
                </a:lnTo>
                <a:close/>
              </a:path>
              <a:path w="1764029" h="1082675">
                <a:moveTo>
                  <a:pt x="705982" y="628281"/>
                </a:moveTo>
                <a:lnTo>
                  <a:pt x="640678" y="667550"/>
                </a:lnTo>
                <a:lnTo>
                  <a:pt x="653767" y="689316"/>
                </a:lnTo>
                <a:lnTo>
                  <a:pt x="719070" y="650049"/>
                </a:lnTo>
                <a:lnTo>
                  <a:pt x="705982" y="628281"/>
                </a:lnTo>
                <a:close/>
              </a:path>
              <a:path w="1764029" h="1082675">
                <a:moveTo>
                  <a:pt x="618911" y="680638"/>
                </a:moveTo>
                <a:lnTo>
                  <a:pt x="553607" y="719905"/>
                </a:lnTo>
                <a:lnTo>
                  <a:pt x="566697" y="741673"/>
                </a:lnTo>
                <a:lnTo>
                  <a:pt x="632000" y="702406"/>
                </a:lnTo>
                <a:lnTo>
                  <a:pt x="618911" y="680638"/>
                </a:lnTo>
                <a:close/>
              </a:path>
              <a:path w="1764029" h="1082675">
                <a:moveTo>
                  <a:pt x="531839" y="732995"/>
                </a:moveTo>
                <a:lnTo>
                  <a:pt x="466537" y="772262"/>
                </a:lnTo>
                <a:lnTo>
                  <a:pt x="479626" y="794030"/>
                </a:lnTo>
                <a:lnTo>
                  <a:pt x="544929" y="754763"/>
                </a:lnTo>
                <a:lnTo>
                  <a:pt x="531839" y="732995"/>
                </a:lnTo>
                <a:close/>
              </a:path>
              <a:path w="1764029" h="1082675">
                <a:moveTo>
                  <a:pt x="444769" y="785352"/>
                </a:moveTo>
                <a:lnTo>
                  <a:pt x="379466" y="824619"/>
                </a:lnTo>
                <a:lnTo>
                  <a:pt x="392555" y="846387"/>
                </a:lnTo>
                <a:lnTo>
                  <a:pt x="457858" y="807120"/>
                </a:lnTo>
                <a:lnTo>
                  <a:pt x="444769" y="785352"/>
                </a:lnTo>
                <a:close/>
              </a:path>
              <a:path w="1764029" h="1082675">
                <a:moveTo>
                  <a:pt x="357698" y="837708"/>
                </a:moveTo>
                <a:lnTo>
                  <a:pt x="292395" y="876976"/>
                </a:lnTo>
                <a:lnTo>
                  <a:pt x="305485" y="898744"/>
                </a:lnTo>
                <a:lnTo>
                  <a:pt x="370787" y="859476"/>
                </a:lnTo>
                <a:lnTo>
                  <a:pt x="357698" y="837708"/>
                </a:lnTo>
                <a:close/>
              </a:path>
              <a:path w="1764029" h="1082675">
                <a:moveTo>
                  <a:pt x="270627" y="890065"/>
                </a:moveTo>
                <a:lnTo>
                  <a:pt x="205325" y="929333"/>
                </a:lnTo>
                <a:lnTo>
                  <a:pt x="218414" y="951101"/>
                </a:lnTo>
                <a:lnTo>
                  <a:pt x="283717" y="911833"/>
                </a:lnTo>
                <a:lnTo>
                  <a:pt x="270627" y="890065"/>
                </a:lnTo>
                <a:close/>
              </a:path>
              <a:path w="1764029" h="1082675">
                <a:moveTo>
                  <a:pt x="183557" y="942422"/>
                </a:moveTo>
                <a:lnTo>
                  <a:pt x="118254" y="981689"/>
                </a:lnTo>
                <a:lnTo>
                  <a:pt x="131342" y="1003457"/>
                </a:lnTo>
                <a:lnTo>
                  <a:pt x="196646" y="964190"/>
                </a:lnTo>
                <a:lnTo>
                  <a:pt x="183557" y="942422"/>
                </a:lnTo>
                <a:close/>
              </a:path>
              <a:path w="1764029" h="1082675">
                <a:moveTo>
                  <a:pt x="39703" y="1006878"/>
                </a:moveTo>
                <a:lnTo>
                  <a:pt x="756" y="1035725"/>
                </a:lnTo>
                <a:lnTo>
                  <a:pt x="0" y="1050312"/>
                </a:lnTo>
                <a:lnTo>
                  <a:pt x="5076" y="1064564"/>
                </a:lnTo>
                <a:lnTo>
                  <a:pt x="12382" y="1073391"/>
                </a:lnTo>
                <a:lnTo>
                  <a:pt x="21630" y="1079467"/>
                </a:lnTo>
                <a:lnTo>
                  <a:pt x="32108" y="1082615"/>
                </a:lnTo>
                <a:lnTo>
                  <a:pt x="43109" y="1082658"/>
                </a:lnTo>
                <a:lnTo>
                  <a:pt x="48009" y="1081962"/>
                </a:lnTo>
                <a:lnTo>
                  <a:pt x="75411" y="1050549"/>
                </a:lnTo>
                <a:lnTo>
                  <a:pt x="75455" y="1039549"/>
                </a:lnTo>
                <a:lnTo>
                  <a:pt x="74726" y="1037502"/>
                </a:lnTo>
                <a:lnTo>
                  <a:pt x="109575" y="1016547"/>
                </a:lnTo>
                <a:lnTo>
                  <a:pt x="109086" y="1015734"/>
                </a:lnTo>
                <a:lnTo>
                  <a:pt x="61637" y="1015734"/>
                </a:lnTo>
                <a:lnTo>
                  <a:pt x="60170" y="1014130"/>
                </a:lnTo>
                <a:lnTo>
                  <a:pt x="50434" y="1009010"/>
                </a:lnTo>
                <a:lnTo>
                  <a:pt x="39703" y="1006878"/>
                </a:lnTo>
                <a:close/>
              </a:path>
              <a:path w="1764029" h="1082675">
                <a:moveTo>
                  <a:pt x="96486" y="994779"/>
                </a:moveTo>
                <a:lnTo>
                  <a:pt x="61637" y="1015734"/>
                </a:lnTo>
                <a:lnTo>
                  <a:pt x="109086" y="1015734"/>
                </a:lnTo>
                <a:lnTo>
                  <a:pt x="96486" y="99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012456" y="3007997"/>
            <a:ext cx="170815" cy="2876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i="1" spc="0" dirty="0">
                <a:latin typeface="Times New Roman"/>
                <a:cs typeface="Times New Roman"/>
              </a:rPr>
              <a:t>w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753448" y="2758413"/>
            <a:ext cx="274320" cy="474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950" i="1" spc="-15" dirty="0">
                <a:latin typeface="Times New Roman"/>
                <a:cs typeface="Times New Roman"/>
              </a:rPr>
              <a:t>C</a:t>
            </a:r>
            <a:endParaRPr sz="295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16417" y="4179291"/>
            <a:ext cx="273685" cy="4737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50" i="1" spc="-15" dirty="0">
                <a:latin typeface="Times New Roman"/>
                <a:cs typeface="Times New Roman"/>
              </a:rPr>
              <a:t>C</a:t>
            </a:r>
            <a:endParaRPr sz="295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314512" y="4031284"/>
            <a:ext cx="441959" cy="4737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50" i="1" spc="-15" dirty="0">
                <a:latin typeface="Times New Roman"/>
                <a:cs typeface="Times New Roman"/>
              </a:rPr>
              <a:t>C</a:t>
            </a:r>
            <a:r>
              <a:rPr sz="2950" i="1" spc="-35" dirty="0">
                <a:latin typeface="Times New Roman"/>
                <a:cs typeface="Times New Roman"/>
              </a:rPr>
              <a:t> </a:t>
            </a:r>
            <a:r>
              <a:rPr sz="2950" spc="-5" dirty="0">
                <a:latin typeface="Times New Roman"/>
                <a:cs typeface="Times New Roman"/>
              </a:rPr>
              <a:t>'</a:t>
            </a:r>
            <a:endParaRPr sz="295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565277" y="2311400"/>
            <a:ext cx="490855" cy="47370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900" spc="25" dirty="0">
                <a:latin typeface="Symbol"/>
                <a:cs typeface="Symbol"/>
              </a:rPr>
              <a:t></a:t>
            </a:r>
            <a:r>
              <a:rPr sz="2900" spc="-530" dirty="0">
                <a:latin typeface="Times New Roman"/>
                <a:cs typeface="Times New Roman"/>
              </a:rPr>
              <a:t> </a:t>
            </a:r>
            <a:r>
              <a:rPr sz="2550" i="1" spc="0" baseline="-24509" dirty="0">
                <a:latin typeface="Times New Roman"/>
                <a:cs typeface="Times New Roman"/>
              </a:rPr>
              <a:t>w</a:t>
            </a:r>
            <a:endParaRPr sz="2550" baseline="-24509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325206" y="2780863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25206" y="278086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14300"/>
                </a:moveTo>
                <a:lnTo>
                  <a:pt x="8982" y="69809"/>
                </a:lnTo>
                <a:lnTo>
                  <a:pt x="33477" y="33477"/>
                </a:lnTo>
                <a:lnTo>
                  <a:pt x="69809" y="8982"/>
                </a:lnTo>
                <a:lnTo>
                  <a:pt x="114300" y="0"/>
                </a:lnTo>
                <a:lnTo>
                  <a:pt x="158790" y="8982"/>
                </a:lnTo>
                <a:lnTo>
                  <a:pt x="195122" y="33477"/>
                </a:lnTo>
                <a:lnTo>
                  <a:pt x="219617" y="69809"/>
                </a:lnTo>
                <a:lnTo>
                  <a:pt x="228600" y="114300"/>
                </a:lnTo>
                <a:lnTo>
                  <a:pt x="219617" y="158790"/>
                </a:lnTo>
                <a:lnTo>
                  <a:pt x="195122" y="195122"/>
                </a:lnTo>
                <a:lnTo>
                  <a:pt x="158790" y="219617"/>
                </a:lnTo>
                <a:lnTo>
                  <a:pt x="114300" y="228600"/>
                </a:lnTo>
                <a:lnTo>
                  <a:pt x="69809" y="219617"/>
                </a:lnTo>
                <a:lnTo>
                  <a:pt x="33477" y="195122"/>
                </a:lnTo>
                <a:lnTo>
                  <a:pt x="8982" y="158790"/>
                </a:lnTo>
                <a:lnTo>
                  <a:pt x="0" y="1143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852335" y="2924159"/>
            <a:ext cx="4559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Arial Unicode MS"/>
                <a:cs typeface="Arial Unicode MS"/>
              </a:rPr>
              <a:t>O</a:t>
            </a:r>
            <a:r>
              <a:rPr sz="2400" spc="112" baseline="-19097" dirty="0">
                <a:latin typeface="Arial Unicode MS"/>
                <a:cs typeface="Arial Unicode MS"/>
              </a:rPr>
              <a:t>w</a:t>
            </a:r>
            <a:endParaRPr sz="2400" baseline="-19097">
              <a:latin typeface="Arial Unicode MS"/>
              <a:cs typeface="Arial Unicode M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322033" y="1936313"/>
            <a:ext cx="228600" cy="970280"/>
          </a:xfrm>
          <a:custGeom>
            <a:avLst/>
            <a:gdLst/>
            <a:ahLst/>
            <a:cxnLst/>
            <a:rect l="l" t="t" r="r" b="b"/>
            <a:pathLst>
              <a:path w="228600" h="970280">
                <a:moveTo>
                  <a:pt x="152400" y="228600"/>
                </a:moveTo>
                <a:lnTo>
                  <a:pt x="76200" y="228600"/>
                </a:lnTo>
                <a:lnTo>
                  <a:pt x="76198" y="969962"/>
                </a:lnTo>
                <a:lnTo>
                  <a:pt x="152398" y="969962"/>
                </a:lnTo>
                <a:lnTo>
                  <a:pt x="152400" y="228600"/>
                </a:lnTo>
                <a:close/>
              </a:path>
              <a:path w="228600" h="970280">
                <a:moveTo>
                  <a:pt x="114300" y="0"/>
                </a:moveTo>
                <a:lnTo>
                  <a:pt x="0" y="228600"/>
                </a:lnTo>
                <a:lnTo>
                  <a:pt x="228600" y="228600"/>
                </a:lnTo>
                <a:lnTo>
                  <a:pt x="114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397712" y="2524530"/>
            <a:ext cx="772160" cy="407670"/>
          </a:xfrm>
          <a:custGeom>
            <a:avLst/>
            <a:gdLst/>
            <a:ahLst/>
            <a:cxnLst/>
            <a:rect l="l" t="t" r="r" b="b"/>
            <a:pathLst>
              <a:path w="772160" h="407669">
                <a:moveTo>
                  <a:pt x="516049" y="0"/>
                </a:moveTo>
                <a:lnTo>
                  <a:pt x="549673" y="68380"/>
                </a:lnTo>
                <a:lnTo>
                  <a:pt x="0" y="338664"/>
                </a:lnTo>
                <a:lnTo>
                  <a:pt x="33624" y="407045"/>
                </a:lnTo>
                <a:lnTo>
                  <a:pt x="583297" y="136761"/>
                </a:lnTo>
                <a:lnTo>
                  <a:pt x="668919" y="136761"/>
                </a:lnTo>
                <a:lnTo>
                  <a:pt x="771626" y="1699"/>
                </a:lnTo>
                <a:lnTo>
                  <a:pt x="516049" y="0"/>
                </a:lnTo>
                <a:close/>
              </a:path>
              <a:path w="772160" h="407669">
                <a:moveTo>
                  <a:pt x="668919" y="136761"/>
                </a:moveTo>
                <a:lnTo>
                  <a:pt x="583297" y="136761"/>
                </a:lnTo>
                <a:lnTo>
                  <a:pt x="616921" y="205140"/>
                </a:lnTo>
                <a:lnTo>
                  <a:pt x="668919" y="1367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436216" y="2790235"/>
            <a:ext cx="802005" cy="228600"/>
          </a:xfrm>
          <a:custGeom>
            <a:avLst/>
            <a:gdLst/>
            <a:ahLst/>
            <a:cxnLst/>
            <a:rect l="l" t="t" r="r" b="b"/>
            <a:pathLst>
              <a:path w="802005" h="228600">
                <a:moveTo>
                  <a:pt x="724706" y="152398"/>
                </a:moveTo>
                <a:lnTo>
                  <a:pt x="573225" y="152398"/>
                </a:lnTo>
                <a:lnTo>
                  <a:pt x="573458" y="228598"/>
                </a:lnTo>
                <a:lnTo>
                  <a:pt x="724706" y="152398"/>
                </a:lnTo>
                <a:close/>
              </a:path>
              <a:path w="802005" h="228600">
                <a:moveTo>
                  <a:pt x="572763" y="0"/>
                </a:moveTo>
                <a:lnTo>
                  <a:pt x="572994" y="76198"/>
                </a:lnTo>
                <a:lnTo>
                  <a:pt x="0" y="77941"/>
                </a:lnTo>
                <a:lnTo>
                  <a:pt x="231" y="154139"/>
                </a:lnTo>
                <a:lnTo>
                  <a:pt x="724706" y="152398"/>
                </a:lnTo>
                <a:lnTo>
                  <a:pt x="801709" y="113604"/>
                </a:lnTo>
                <a:lnTo>
                  <a:pt x="5727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485997" y="4243908"/>
            <a:ext cx="763270" cy="451484"/>
          </a:xfrm>
          <a:custGeom>
            <a:avLst/>
            <a:gdLst/>
            <a:ahLst/>
            <a:cxnLst/>
            <a:rect l="l" t="t" r="r" b="b"/>
            <a:pathLst>
              <a:path w="763270" h="451485">
                <a:moveTo>
                  <a:pt x="750725" y="0"/>
                </a:moveTo>
                <a:lnTo>
                  <a:pt x="741171" y="5340"/>
                </a:lnTo>
                <a:lnTo>
                  <a:pt x="753564" y="27512"/>
                </a:lnTo>
                <a:lnTo>
                  <a:pt x="763118" y="22171"/>
                </a:lnTo>
                <a:lnTo>
                  <a:pt x="750725" y="0"/>
                </a:lnTo>
                <a:close/>
              </a:path>
              <a:path w="763270" h="451485">
                <a:moveTo>
                  <a:pt x="718999" y="17733"/>
                </a:moveTo>
                <a:lnTo>
                  <a:pt x="652486" y="54912"/>
                </a:lnTo>
                <a:lnTo>
                  <a:pt x="664878" y="77083"/>
                </a:lnTo>
                <a:lnTo>
                  <a:pt x="731392" y="39904"/>
                </a:lnTo>
                <a:lnTo>
                  <a:pt x="718999" y="17733"/>
                </a:lnTo>
                <a:close/>
              </a:path>
              <a:path w="763270" h="451485">
                <a:moveTo>
                  <a:pt x="630314" y="67304"/>
                </a:moveTo>
                <a:lnTo>
                  <a:pt x="563799" y="104484"/>
                </a:lnTo>
                <a:lnTo>
                  <a:pt x="576192" y="126654"/>
                </a:lnTo>
                <a:lnTo>
                  <a:pt x="642707" y="89476"/>
                </a:lnTo>
                <a:lnTo>
                  <a:pt x="630314" y="67304"/>
                </a:lnTo>
                <a:close/>
              </a:path>
              <a:path w="763270" h="451485">
                <a:moveTo>
                  <a:pt x="541627" y="116876"/>
                </a:moveTo>
                <a:lnTo>
                  <a:pt x="475112" y="154054"/>
                </a:lnTo>
                <a:lnTo>
                  <a:pt x="487506" y="176226"/>
                </a:lnTo>
                <a:lnTo>
                  <a:pt x="554020" y="139048"/>
                </a:lnTo>
                <a:lnTo>
                  <a:pt x="541627" y="116876"/>
                </a:lnTo>
                <a:close/>
              </a:path>
              <a:path w="763270" h="451485">
                <a:moveTo>
                  <a:pt x="452942" y="166447"/>
                </a:moveTo>
                <a:lnTo>
                  <a:pt x="386427" y="203626"/>
                </a:lnTo>
                <a:lnTo>
                  <a:pt x="398820" y="225798"/>
                </a:lnTo>
                <a:lnTo>
                  <a:pt x="465335" y="188619"/>
                </a:lnTo>
                <a:lnTo>
                  <a:pt x="452942" y="166447"/>
                </a:lnTo>
                <a:close/>
              </a:path>
              <a:path w="763270" h="451485">
                <a:moveTo>
                  <a:pt x="364255" y="216019"/>
                </a:moveTo>
                <a:lnTo>
                  <a:pt x="297740" y="253198"/>
                </a:lnTo>
                <a:lnTo>
                  <a:pt x="310134" y="275370"/>
                </a:lnTo>
                <a:lnTo>
                  <a:pt x="376648" y="238191"/>
                </a:lnTo>
                <a:lnTo>
                  <a:pt x="364255" y="216019"/>
                </a:lnTo>
                <a:close/>
              </a:path>
              <a:path w="763270" h="451485">
                <a:moveTo>
                  <a:pt x="275569" y="265591"/>
                </a:moveTo>
                <a:lnTo>
                  <a:pt x="209055" y="302769"/>
                </a:lnTo>
                <a:lnTo>
                  <a:pt x="221448" y="324940"/>
                </a:lnTo>
                <a:lnTo>
                  <a:pt x="287963" y="287762"/>
                </a:lnTo>
                <a:lnTo>
                  <a:pt x="275569" y="265591"/>
                </a:lnTo>
                <a:close/>
              </a:path>
              <a:path w="763270" h="451485">
                <a:moveTo>
                  <a:pt x="186883" y="315163"/>
                </a:moveTo>
                <a:lnTo>
                  <a:pt x="120368" y="352341"/>
                </a:lnTo>
                <a:lnTo>
                  <a:pt x="132761" y="374512"/>
                </a:lnTo>
                <a:lnTo>
                  <a:pt x="199276" y="337334"/>
                </a:lnTo>
                <a:lnTo>
                  <a:pt x="186883" y="315163"/>
                </a:lnTo>
                <a:close/>
              </a:path>
              <a:path w="763270" h="451485">
                <a:moveTo>
                  <a:pt x="41058" y="375027"/>
                </a:moveTo>
                <a:lnTo>
                  <a:pt x="1218" y="402627"/>
                </a:lnTo>
                <a:lnTo>
                  <a:pt x="0" y="417182"/>
                </a:lnTo>
                <a:lnTo>
                  <a:pt x="4622" y="431587"/>
                </a:lnTo>
                <a:lnTo>
                  <a:pt x="11645" y="440641"/>
                </a:lnTo>
                <a:lnTo>
                  <a:pt x="20695" y="447007"/>
                </a:lnTo>
                <a:lnTo>
                  <a:pt x="31069" y="450485"/>
                </a:lnTo>
                <a:lnTo>
                  <a:pt x="42063" y="450877"/>
                </a:lnTo>
                <a:lnTo>
                  <a:pt x="46981" y="450336"/>
                </a:lnTo>
                <a:lnTo>
                  <a:pt x="75366" y="419809"/>
                </a:lnTo>
                <a:lnTo>
                  <a:pt x="75758" y="408815"/>
                </a:lnTo>
                <a:lnTo>
                  <a:pt x="75094" y="406746"/>
                </a:lnTo>
                <a:lnTo>
                  <a:pt x="110591" y="386905"/>
                </a:lnTo>
                <a:lnTo>
                  <a:pt x="109288" y="384575"/>
                </a:lnTo>
                <a:lnTo>
                  <a:pt x="62701" y="384575"/>
                </a:lnTo>
                <a:lnTo>
                  <a:pt x="61287" y="382925"/>
                </a:lnTo>
                <a:lnTo>
                  <a:pt x="51717" y="377499"/>
                </a:lnTo>
                <a:lnTo>
                  <a:pt x="41058" y="375027"/>
                </a:lnTo>
                <a:close/>
              </a:path>
              <a:path w="763270" h="451485">
                <a:moveTo>
                  <a:pt x="98197" y="364733"/>
                </a:moveTo>
                <a:lnTo>
                  <a:pt x="62701" y="384575"/>
                </a:lnTo>
                <a:lnTo>
                  <a:pt x="109288" y="384575"/>
                </a:lnTo>
                <a:lnTo>
                  <a:pt x="98197" y="3647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8321661" y="4077017"/>
            <a:ext cx="607060" cy="51498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600" spc="85" dirty="0">
                <a:latin typeface="Arial Unicode MS"/>
                <a:cs typeface="Arial Unicode MS"/>
              </a:rPr>
              <a:t>3x3  </a:t>
            </a:r>
            <a:r>
              <a:rPr sz="1600" spc="-5" dirty="0">
                <a:latin typeface="Arial Unicode MS"/>
                <a:cs typeface="Arial Unicode MS"/>
              </a:rPr>
              <a:t>m</a:t>
            </a:r>
            <a:r>
              <a:rPr sz="1600" dirty="0">
                <a:latin typeface="Arial Unicode MS"/>
                <a:cs typeface="Arial Unicode MS"/>
              </a:rPr>
              <a:t>a</a:t>
            </a:r>
            <a:r>
              <a:rPr sz="1600" spc="-15" dirty="0">
                <a:latin typeface="Arial Unicode MS"/>
                <a:cs typeface="Arial Unicode MS"/>
              </a:rPr>
              <a:t>t</a:t>
            </a:r>
            <a:r>
              <a:rPr sz="1600" spc="85" dirty="0">
                <a:latin typeface="Arial Unicode MS"/>
                <a:cs typeface="Arial Unicode MS"/>
              </a:rPr>
              <a:t>r</a:t>
            </a:r>
            <a:r>
              <a:rPr sz="1600" spc="35" dirty="0">
                <a:latin typeface="Arial Unicode MS"/>
                <a:cs typeface="Arial Unicode MS"/>
              </a:rPr>
              <a:t>i</a:t>
            </a:r>
            <a:r>
              <a:rPr sz="1600" spc="85" dirty="0">
                <a:latin typeface="Arial Unicode MS"/>
                <a:cs typeface="Arial Unicode MS"/>
              </a:rPr>
              <a:t>x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553485" y="1243774"/>
            <a:ext cx="8147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000" spc="-3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000" spc="135" dirty="0">
                <a:solidFill>
                  <a:srgbClr val="FF0000"/>
                </a:solidFill>
                <a:latin typeface="Arial Unicode MS"/>
                <a:cs typeface="Arial Unicode MS"/>
              </a:rPr>
              <a:t>1]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745915" y="5474636"/>
            <a:ext cx="3154680" cy="11290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endParaRPr lang="en-US" sz="3650" spc="-520" dirty="0" smtClean="0">
              <a:latin typeface="Symbol"/>
              <a:cs typeface="Symbol"/>
            </a:endParaRPr>
          </a:p>
          <a:p>
            <a:pPr marL="1002665">
              <a:lnSpc>
                <a:spcPct val="100000"/>
              </a:lnSpc>
              <a:spcBef>
                <a:spcPts val="1880"/>
              </a:spcBef>
            </a:pPr>
            <a:r>
              <a:rPr sz="2000" spc="15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[</a:t>
            </a:r>
            <a:r>
              <a:rPr sz="2000" spc="15" dirty="0">
                <a:solidFill>
                  <a:srgbClr val="FF0000"/>
                </a:solidFill>
                <a:latin typeface="Arial Unicode MS"/>
                <a:cs typeface="Arial Unicode MS"/>
              </a:rPr>
              <a:t>Eq.</a:t>
            </a:r>
            <a:r>
              <a:rPr sz="2000" spc="4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000" spc="135" dirty="0">
                <a:solidFill>
                  <a:srgbClr val="FF0000"/>
                </a:solidFill>
                <a:latin typeface="Arial Unicode MS"/>
                <a:cs typeface="Arial Unicode MS"/>
              </a:rPr>
              <a:t>2]</a:t>
            </a:r>
            <a:endParaRPr sz="2000" dirty="0">
              <a:latin typeface="Arial Unicode MS"/>
              <a:cs typeface="Arial Unicode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59740" y="3597465"/>
            <a:ext cx="127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I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079740" y="3368865"/>
            <a:ext cx="228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I’</a:t>
            </a:r>
            <a:endParaRPr sz="24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3012456" y="1156674"/>
                <a:ext cx="229966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latin typeface="Cambria Math"/>
                            </a:rPr>
                            <m:t>𝑋</m:t>
                          </m:r>
                        </m:e>
                        <m:sup>
                          <m:r>
                            <a:rPr lang="en-US" altLang="zh-CN" sz="32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/>
                            </a:rPr>
                            <m:t>𝑤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/>
                        </a:rPr>
                        <m:t>𝑋</m:t>
                      </m:r>
                      <m:r>
                        <a:rPr lang="en-US" altLang="zh-CN" sz="32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456" y="1156674"/>
                <a:ext cx="2299669" cy="5847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6685671" y="1821773"/>
                <a:ext cx="1447319" cy="1452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𝑋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5671" y="1821773"/>
                <a:ext cx="1447319" cy="145296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2622180" y="5560600"/>
                <a:ext cx="34021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[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𝑒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′]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𝐶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′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[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𝑒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′]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𝐹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𝐶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𝐹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180" y="5560600"/>
                <a:ext cx="3402150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4540" y="1548574"/>
            <a:ext cx="577723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中心化：减去图像点的质心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3540" y="363220"/>
            <a:ext cx="77609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49140" algn="l"/>
              </a:tabLst>
            </a:pP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因式分解法</a:t>
            </a:r>
            <a:r>
              <a:rPr lang="zh-CN" altLang="en-US" sz="36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 </a:t>
            </a:r>
            <a:r>
              <a:rPr lang="en-US" altLang="zh-CN" sz="36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- </a:t>
            </a:r>
            <a:r>
              <a:rPr lang="zh-CN" altLang="en-US" sz="36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数据中心化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4933" y="3417208"/>
            <a:ext cx="321310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00" b="1" spc="142" baseline="13888" dirty="0">
                <a:latin typeface="Times New Roman"/>
                <a:cs typeface="Times New Roman"/>
              </a:rPr>
              <a:t>x</a:t>
            </a:r>
            <a:r>
              <a:rPr sz="1400" i="1" spc="0" dirty="0">
                <a:latin typeface="Times New Roman"/>
                <a:cs typeface="Times New Roman"/>
              </a:rPr>
              <a:t>ik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8920" y="3340100"/>
            <a:ext cx="1455420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spc="10" dirty="0">
                <a:latin typeface="Symbol"/>
                <a:cs typeface="Symbol"/>
              </a:rPr>
              <a:t>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b="1" spc="100" dirty="0">
                <a:latin typeface="Times New Roman"/>
                <a:cs typeface="Times New Roman"/>
              </a:rPr>
              <a:t>A</a:t>
            </a:r>
            <a:r>
              <a:rPr sz="2100" i="1" spc="150" baseline="-23809" dirty="0">
                <a:latin typeface="Times New Roman"/>
                <a:cs typeface="Times New Roman"/>
              </a:rPr>
              <a:t>i</a:t>
            </a:r>
            <a:r>
              <a:rPr sz="2400" b="1" spc="100" dirty="0">
                <a:latin typeface="Times New Roman"/>
                <a:cs typeface="Times New Roman"/>
              </a:rPr>
              <a:t>X</a:t>
            </a:r>
            <a:r>
              <a:rPr sz="2100" i="1" spc="150" baseline="-23809" dirty="0">
                <a:latin typeface="Times New Roman"/>
                <a:cs typeface="Times New Roman"/>
              </a:rPr>
              <a:t>k </a:t>
            </a:r>
            <a:r>
              <a:rPr sz="2400" spc="10" dirty="0">
                <a:latin typeface="Symbol"/>
                <a:cs typeface="Symbol"/>
              </a:rPr>
              <a:t></a:t>
            </a:r>
            <a:r>
              <a:rPr sz="2400" spc="-300" dirty="0">
                <a:latin typeface="Times New Roman"/>
                <a:cs typeface="Times New Roman"/>
              </a:rPr>
              <a:t> </a:t>
            </a:r>
            <a:r>
              <a:rPr sz="2400" b="1" spc="55" dirty="0">
                <a:latin typeface="Times New Roman"/>
                <a:cs typeface="Times New Roman"/>
              </a:rPr>
              <a:t>b</a:t>
            </a:r>
            <a:r>
              <a:rPr sz="2100" i="1" spc="82" baseline="-23809" dirty="0">
                <a:latin typeface="Times New Roman"/>
                <a:cs typeface="Times New Roman"/>
              </a:rPr>
              <a:t>i</a:t>
            </a:r>
            <a:endParaRPr sz="2100" baseline="-23809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47051" y="3813936"/>
            <a:ext cx="8147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000" spc="-3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000" spc="135" dirty="0">
                <a:solidFill>
                  <a:srgbClr val="FF0000"/>
                </a:solidFill>
                <a:latin typeface="Arial Unicode MS"/>
                <a:cs typeface="Arial Unicode MS"/>
              </a:rPr>
              <a:t>4]</a:t>
            </a:r>
            <a:endParaRPr sz="2000">
              <a:latin typeface="Arial Unicode MS"/>
              <a:cs typeface="Arial Unicode MS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1842706" y="3945731"/>
            <a:ext cx="4250013" cy="2683669"/>
            <a:chOff x="1842706" y="3945731"/>
            <a:chExt cx="4250013" cy="2683669"/>
          </a:xfrm>
        </p:grpSpPr>
        <p:sp>
          <p:nvSpPr>
            <p:cNvPr id="18" name="object 18"/>
            <p:cNvSpPr/>
            <p:nvPr/>
          </p:nvSpPr>
          <p:spPr>
            <a:xfrm>
              <a:off x="1842706" y="3945731"/>
              <a:ext cx="1925955" cy="1862455"/>
            </a:xfrm>
            <a:custGeom>
              <a:avLst/>
              <a:gdLst/>
              <a:ahLst/>
              <a:cxnLst/>
              <a:rect l="l" t="t" r="r" b="b"/>
              <a:pathLst>
                <a:path w="1925954" h="1862454">
                  <a:moveTo>
                    <a:pt x="0" y="665409"/>
                  </a:moveTo>
                  <a:lnTo>
                    <a:pt x="1925638" y="0"/>
                  </a:lnTo>
                  <a:lnTo>
                    <a:pt x="1925638" y="1195720"/>
                  </a:lnTo>
                  <a:lnTo>
                    <a:pt x="0" y="1862138"/>
                  </a:lnTo>
                  <a:lnTo>
                    <a:pt x="0" y="665409"/>
                  </a:lnTo>
                  <a:close/>
                </a:path>
              </a:pathLst>
            </a:custGeom>
            <a:ln w="111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429000" y="5334000"/>
              <a:ext cx="1828800" cy="1295400"/>
            </a:xfrm>
            <a:custGeom>
              <a:avLst/>
              <a:gdLst/>
              <a:ahLst/>
              <a:cxnLst/>
              <a:rect l="l" t="t" r="r" b="b"/>
              <a:pathLst>
                <a:path w="1828800" h="1295400">
                  <a:moveTo>
                    <a:pt x="0" y="0"/>
                  </a:moveTo>
                  <a:lnTo>
                    <a:pt x="1828800" y="0"/>
                  </a:lnTo>
                  <a:lnTo>
                    <a:pt x="1828800" y="1295400"/>
                  </a:lnTo>
                  <a:lnTo>
                    <a:pt x="0" y="12954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2305843" y="4000313"/>
              <a:ext cx="3786876" cy="2438655"/>
              <a:chOff x="2305843" y="4000313"/>
              <a:chExt cx="3786876" cy="2438655"/>
            </a:xfrm>
          </p:grpSpPr>
          <p:sp>
            <p:nvSpPr>
              <p:cNvPr id="14" name="object 14"/>
              <p:cNvSpPr/>
              <p:nvPr/>
            </p:nvSpPr>
            <p:spPr>
              <a:xfrm>
                <a:off x="2305843" y="4509293"/>
                <a:ext cx="63501" cy="79376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15"/>
              <p:cNvSpPr/>
              <p:nvPr/>
            </p:nvSpPr>
            <p:spPr>
              <a:xfrm>
                <a:off x="3474243" y="4144168"/>
                <a:ext cx="63501" cy="77788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16"/>
              <p:cNvSpPr/>
              <p:nvPr/>
            </p:nvSpPr>
            <p:spPr>
              <a:xfrm>
                <a:off x="2763837" y="5008562"/>
                <a:ext cx="50800" cy="6858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68579">
                    <a:moveTo>
                      <a:pt x="42718" y="0"/>
                    </a:moveTo>
                    <a:lnTo>
                      <a:pt x="25400" y="8098"/>
                    </a:lnTo>
                    <a:lnTo>
                      <a:pt x="8082" y="8098"/>
                    </a:lnTo>
                    <a:lnTo>
                      <a:pt x="0" y="25454"/>
                    </a:lnTo>
                    <a:lnTo>
                      <a:pt x="0" y="60163"/>
                    </a:lnTo>
                    <a:lnTo>
                      <a:pt x="8082" y="68262"/>
                    </a:lnTo>
                    <a:lnTo>
                      <a:pt x="25400" y="68262"/>
                    </a:lnTo>
                    <a:lnTo>
                      <a:pt x="42718" y="60163"/>
                    </a:lnTo>
                    <a:lnTo>
                      <a:pt x="50800" y="42809"/>
                    </a:lnTo>
                    <a:lnTo>
                      <a:pt x="50800" y="8098"/>
                    </a:lnTo>
                    <a:lnTo>
                      <a:pt x="42718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2763837" y="5008562"/>
                <a:ext cx="50800" cy="6858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68579">
                    <a:moveTo>
                      <a:pt x="25400" y="8098"/>
                    </a:moveTo>
                    <a:lnTo>
                      <a:pt x="42718" y="0"/>
                    </a:lnTo>
                    <a:lnTo>
                      <a:pt x="50800" y="8098"/>
                    </a:lnTo>
                    <a:lnTo>
                      <a:pt x="50800" y="25453"/>
                    </a:lnTo>
                    <a:lnTo>
                      <a:pt x="50800" y="42808"/>
                    </a:lnTo>
                    <a:lnTo>
                      <a:pt x="42718" y="60163"/>
                    </a:lnTo>
                    <a:lnTo>
                      <a:pt x="25400" y="68262"/>
                    </a:lnTo>
                    <a:lnTo>
                      <a:pt x="8081" y="68262"/>
                    </a:lnTo>
                    <a:lnTo>
                      <a:pt x="0" y="60163"/>
                    </a:lnTo>
                    <a:lnTo>
                      <a:pt x="0" y="42808"/>
                    </a:lnTo>
                    <a:lnTo>
                      <a:pt x="0" y="25453"/>
                    </a:lnTo>
                    <a:lnTo>
                      <a:pt x="8081" y="8098"/>
                    </a:lnTo>
                    <a:lnTo>
                      <a:pt x="25400" y="8098"/>
                    </a:lnTo>
                    <a:close/>
                  </a:path>
                </a:pathLst>
              </a:custGeom>
              <a:ln w="11113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19"/>
              <p:cNvSpPr/>
              <p:nvPr/>
            </p:nvSpPr>
            <p:spPr>
              <a:xfrm>
                <a:off x="2776537" y="5037137"/>
                <a:ext cx="2076450" cy="24130"/>
              </a:xfrm>
              <a:custGeom>
                <a:avLst/>
                <a:gdLst/>
                <a:ahLst/>
                <a:cxnLst/>
                <a:rect l="l" t="t" r="r" b="b"/>
                <a:pathLst>
                  <a:path w="2076450" h="24129">
                    <a:moveTo>
                      <a:pt x="0" y="23812"/>
                    </a:moveTo>
                    <a:lnTo>
                      <a:pt x="2076450" y="0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" name="object 20"/>
              <p:cNvSpPr/>
              <p:nvPr/>
            </p:nvSpPr>
            <p:spPr>
              <a:xfrm>
                <a:off x="2324100" y="4527550"/>
                <a:ext cx="2076450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2076450" h="25400">
                    <a:moveTo>
                      <a:pt x="0" y="25400"/>
                    </a:moveTo>
                    <a:lnTo>
                      <a:pt x="2076450" y="0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" name="object 21"/>
              <p:cNvSpPr/>
              <p:nvPr/>
            </p:nvSpPr>
            <p:spPr>
              <a:xfrm>
                <a:off x="3503612" y="4171950"/>
                <a:ext cx="2076450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2076450" h="25400">
                    <a:moveTo>
                      <a:pt x="0" y="25400"/>
                    </a:moveTo>
                    <a:lnTo>
                      <a:pt x="2076450" y="0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object 23"/>
              <p:cNvSpPr/>
              <p:nvPr/>
            </p:nvSpPr>
            <p:spPr>
              <a:xfrm>
                <a:off x="3695768" y="4457768"/>
                <a:ext cx="762000" cy="1447800"/>
              </a:xfrm>
              <a:custGeom>
                <a:avLst/>
                <a:gdLst/>
                <a:ahLst/>
                <a:cxnLst/>
                <a:rect l="l" t="t" r="r" b="b"/>
                <a:pathLst>
                  <a:path w="762000" h="1447800">
                    <a:moveTo>
                      <a:pt x="40467" y="1371599"/>
                    </a:moveTo>
                    <a:lnTo>
                      <a:pt x="3953" y="1392592"/>
                    </a:lnTo>
                    <a:lnTo>
                      <a:pt x="0" y="1407196"/>
                    </a:lnTo>
                    <a:lnTo>
                      <a:pt x="1887" y="1421679"/>
                    </a:lnTo>
                    <a:lnTo>
                      <a:pt x="9067" y="1434398"/>
                    </a:lnTo>
                    <a:lnTo>
                      <a:pt x="20993" y="1443709"/>
                    </a:lnTo>
                    <a:lnTo>
                      <a:pt x="35596" y="1447663"/>
                    </a:lnTo>
                    <a:lnTo>
                      <a:pt x="50080" y="1445776"/>
                    </a:lnTo>
                    <a:lnTo>
                      <a:pt x="62799" y="1438595"/>
                    </a:lnTo>
                    <a:lnTo>
                      <a:pt x="72109" y="1426670"/>
                    </a:lnTo>
                    <a:lnTo>
                      <a:pt x="75644" y="1415770"/>
                    </a:lnTo>
                    <a:lnTo>
                      <a:pt x="75816" y="1404707"/>
                    </a:lnTo>
                    <a:lnTo>
                      <a:pt x="72856" y="1394173"/>
                    </a:lnTo>
                    <a:lnTo>
                      <a:pt x="66996" y="1384864"/>
                    </a:lnTo>
                    <a:lnTo>
                      <a:pt x="65283" y="1383526"/>
                    </a:lnTo>
                    <a:lnTo>
                      <a:pt x="70963" y="1372167"/>
                    </a:lnTo>
                    <a:lnTo>
                      <a:pt x="42564" y="1372167"/>
                    </a:lnTo>
                    <a:lnTo>
                      <a:pt x="40467" y="1371599"/>
                    </a:lnTo>
                    <a:close/>
                  </a:path>
                  <a:path w="762000" h="1447800">
                    <a:moveTo>
                      <a:pt x="76355" y="1304585"/>
                    </a:moveTo>
                    <a:lnTo>
                      <a:pt x="42564" y="1372167"/>
                    </a:lnTo>
                    <a:lnTo>
                      <a:pt x="70963" y="1372167"/>
                    </a:lnTo>
                    <a:lnTo>
                      <a:pt x="99074" y="1315944"/>
                    </a:lnTo>
                    <a:lnTo>
                      <a:pt x="76355" y="1304585"/>
                    </a:lnTo>
                    <a:close/>
                  </a:path>
                  <a:path w="762000" h="1447800">
                    <a:moveTo>
                      <a:pt x="155870" y="1145555"/>
                    </a:moveTo>
                    <a:lnTo>
                      <a:pt x="110433" y="1236429"/>
                    </a:lnTo>
                    <a:lnTo>
                      <a:pt x="133152" y="1247788"/>
                    </a:lnTo>
                    <a:lnTo>
                      <a:pt x="178589" y="1156915"/>
                    </a:lnTo>
                    <a:lnTo>
                      <a:pt x="155870" y="1145555"/>
                    </a:lnTo>
                    <a:close/>
                  </a:path>
                  <a:path w="762000" h="1447800">
                    <a:moveTo>
                      <a:pt x="235384" y="986527"/>
                    </a:moveTo>
                    <a:lnTo>
                      <a:pt x="189947" y="1077400"/>
                    </a:lnTo>
                    <a:lnTo>
                      <a:pt x="212666" y="1088759"/>
                    </a:lnTo>
                    <a:lnTo>
                      <a:pt x="258103" y="997885"/>
                    </a:lnTo>
                    <a:lnTo>
                      <a:pt x="235384" y="986527"/>
                    </a:lnTo>
                    <a:close/>
                  </a:path>
                  <a:path w="762000" h="1447800">
                    <a:moveTo>
                      <a:pt x="314899" y="827497"/>
                    </a:moveTo>
                    <a:lnTo>
                      <a:pt x="269462" y="918371"/>
                    </a:lnTo>
                    <a:lnTo>
                      <a:pt x="292181" y="929730"/>
                    </a:lnTo>
                    <a:lnTo>
                      <a:pt x="337618" y="838856"/>
                    </a:lnTo>
                    <a:lnTo>
                      <a:pt x="314899" y="827497"/>
                    </a:lnTo>
                    <a:close/>
                  </a:path>
                  <a:path w="762000" h="1447800">
                    <a:moveTo>
                      <a:pt x="394414" y="668468"/>
                    </a:moveTo>
                    <a:lnTo>
                      <a:pt x="348977" y="759341"/>
                    </a:lnTo>
                    <a:lnTo>
                      <a:pt x="371696" y="770702"/>
                    </a:lnTo>
                    <a:lnTo>
                      <a:pt x="417133" y="679827"/>
                    </a:lnTo>
                    <a:lnTo>
                      <a:pt x="394414" y="668468"/>
                    </a:lnTo>
                    <a:close/>
                  </a:path>
                  <a:path w="762000" h="1447800">
                    <a:moveTo>
                      <a:pt x="473928" y="509438"/>
                    </a:moveTo>
                    <a:lnTo>
                      <a:pt x="428492" y="600312"/>
                    </a:lnTo>
                    <a:lnTo>
                      <a:pt x="451209" y="611672"/>
                    </a:lnTo>
                    <a:lnTo>
                      <a:pt x="496647" y="520799"/>
                    </a:lnTo>
                    <a:lnTo>
                      <a:pt x="473928" y="509438"/>
                    </a:lnTo>
                    <a:close/>
                  </a:path>
                  <a:path w="762000" h="1447800">
                    <a:moveTo>
                      <a:pt x="553443" y="350409"/>
                    </a:moveTo>
                    <a:lnTo>
                      <a:pt x="508006" y="441284"/>
                    </a:lnTo>
                    <a:lnTo>
                      <a:pt x="530724" y="452643"/>
                    </a:lnTo>
                    <a:lnTo>
                      <a:pt x="576161" y="361769"/>
                    </a:lnTo>
                    <a:lnTo>
                      <a:pt x="553443" y="350409"/>
                    </a:lnTo>
                    <a:close/>
                  </a:path>
                  <a:path w="762000" h="1447800">
                    <a:moveTo>
                      <a:pt x="632958" y="191381"/>
                    </a:moveTo>
                    <a:lnTo>
                      <a:pt x="587521" y="282254"/>
                    </a:lnTo>
                    <a:lnTo>
                      <a:pt x="610239" y="293613"/>
                    </a:lnTo>
                    <a:lnTo>
                      <a:pt x="655676" y="202740"/>
                    </a:lnTo>
                    <a:lnTo>
                      <a:pt x="632958" y="191381"/>
                    </a:lnTo>
                    <a:close/>
                  </a:path>
                  <a:path w="762000" h="1447800">
                    <a:moveTo>
                      <a:pt x="726267" y="0"/>
                    </a:moveTo>
                    <a:lnTo>
                      <a:pt x="689753" y="20993"/>
                    </a:lnTo>
                    <a:lnTo>
                      <a:pt x="686047" y="42955"/>
                    </a:lnTo>
                    <a:lnTo>
                      <a:pt x="689006" y="53489"/>
                    </a:lnTo>
                    <a:lnTo>
                      <a:pt x="694866" y="62798"/>
                    </a:lnTo>
                    <a:lnTo>
                      <a:pt x="696580" y="64136"/>
                    </a:lnTo>
                    <a:lnTo>
                      <a:pt x="667036" y="123225"/>
                    </a:lnTo>
                    <a:lnTo>
                      <a:pt x="689753" y="134584"/>
                    </a:lnTo>
                    <a:lnTo>
                      <a:pt x="719299" y="75495"/>
                    </a:lnTo>
                    <a:lnTo>
                      <a:pt x="728330" y="75495"/>
                    </a:lnTo>
                    <a:lnTo>
                      <a:pt x="761863" y="40466"/>
                    </a:lnTo>
                    <a:lnTo>
                      <a:pt x="759976" y="25983"/>
                    </a:lnTo>
                    <a:lnTo>
                      <a:pt x="752796" y="13263"/>
                    </a:lnTo>
                    <a:lnTo>
                      <a:pt x="740870" y="3953"/>
                    </a:lnTo>
                    <a:lnTo>
                      <a:pt x="736166" y="1601"/>
                    </a:lnTo>
                    <a:lnTo>
                      <a:pt x="731206" y="313"/>
                    </a:lnTo>
                    <a:lnTo>
                      <a:pt x="726267" y="0"/>
                    </a:lnTo>
                    <a:close/>
                  </a:path>
                  <a:path w="762000" h="1447800">
                    <a:moveTo>
                      <a:pt x="728330" y="75495"/>
                    </a:moveTo>
                    <a:lnTo>
                      <a:pt x="719299" y="75495"/>
                    </a:lnTo>
                    <a:lnTo>
                      <a:pt x="721395" y="76062"/>
                    </a:lnTo>
                    <a:lnTo>
                      <a:pt x="728330" y="7549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" name="object 24"/>
              <p:cNvSpPr/>
              <p:nvPr/>
            </p:nvSpPr>
            <p:spPr>
              <a:xfrm>
                <a:off x="4076768" y="4991168"/>
                <a:ext cx="762000" cy="1447800"/>
              </a:xfrm>
              <a:custGeom>
                <a:avLst/>
                <a:gdLst/>
                <a:ahLst/>
                <a:cxnLst/>
                <a:rect l="l" t="t" r="r" b="b"/>
                <a:pathLst>
                  <a:path w="762000" h="1447800">
                    <a:moveTo>
                      <a:pt x="40467" y="1371599"/>
                    </a:moveTo>
                    <a:lnTo>
                      <a:pt x="3953" y="1392592"/>
                    </a:lnTo>
                    <a:lnTo>
                      <a:pt x="0" y="1407196"/>
                    </a:lnTo>
                    <a:lnTo>
                      <a:pt x="1887" y="1421679"/>
                    </a:lnTo>
                    <a:lnTo>
                      <a:pt x="9067" y="1434398"/>
                    </a:lnTo>
                    <a:lnTo>
                      <a:pt x="20993" y="1443709"/>
                    </a:lnTo>
                    <a:lnTo>
                      <a:pt x="35596" y="1447663"/>
                    </a:lnTo>
                    <a:lnTo>
                      <a:pt x="50080" y="1445776"/>
                    </a:lnTo>
                    <a:lnTo>
                      <a:pt x="62799" y="1438595"/>
                    </a:lnTo>
                    <a:lnTo>
                      <a:pt x="72109" y="1426670"/>
                    </a:lnTo>
                    <a:lnTo>
                      <a:pt x="75644" y="1415770"/>
                    </a:lnTo>
                    <a:lnTo>
                      <a:pt x="75816" y="1404707"/>
                    </a:lnTo>
                    <a:lnTo>
                      <a:pt x="72856" y="1394173"/>
                    </a:lnTo>
                    <a:lnTo>
                      <a:pt x="66996" y="1384864"/>
                    </a:lnTo>
                    <a:lnTo>
                      <a:pt x="65283" y="1383526"/>
                    </a:lnTo>
                    <a:lnTo>
                      <a:pt x="70963" y="1372167"/>
                    </a:lnTo>
                    <a:lnTo>
                      <a:pt x="42564" y="1372167"/>
                    </a:lnTo>
                    <a:lnTo>
                      <a:pt x="40467" y="1371599"/>
                    </a:lnTo>
                    <a:close/>
                  </a:path>
                  <a:path w="762000" h="1447800">
                    <a:moveTo>
                      <a:pt x="76355" y="1304585"/>
                    </a:moveTo>
                    <a:lnTo>
                      <a:pt x="42564" y="1372167"/>
                    </a:lnTo>
                    <a:lnTo>
                      <a:pt x="70963" y="1372167"/>
                    </a:lnTo>
                    <a:lnTo>
                      <a:pt x="99074" y="1315944"/>
                    </a:lnTo>
                    <a:lnTo>
                      <a:pt x="76355" y="1304585"/>
                    </a:lnTo>
                    <a:close/>
                  </a:path>
                  <a:path w="762000" h="1447800">
                    <a:moveTo>
                      <a:pt x="155870" y="1145555"/>
                    </a:moveTo>
                    <a:lnTo>
                      <a:pt x="110433" y="1236429"/>
                    </a:lnTo>
                    <a:lnTo>
                      <a:pt x="133152" y="1247788"/>
                    </a:lnTo>
                    <a:lnTo>
                      <a:pt x="178589" y="1156915"/>
                    </a:lnTo>
                    <a:lnTo>
                      <a:pt x="155870" y="1145555"/>
                    </a:lnTo>
                    <a:close/>
                  </a:path>
                  <a:path w="762000" h="1447800">
                    <a:moveTo>
                      <a:pt x="235384" y="986526"/>
                    </a:moveTo>
                    <a:lnTo>
                      <a:pt x="189947" y="1077400"/>
                    </a:lnTo>
                    <a:lnTo>
                      <a:pt x="212666" y="1088759"/>
                    </a:lnTo>
                    <a:lnTo>
                      <a:pt x="258103" y="997885"/>
                    </a:lnTo>
                    <a:lnTo>
                      <a:pt x="235384" y="986526"/>
                    </a:lnTo>
                    <a:close/>
                  </a:path>
                  <a:path w="762000" h="1447800">
                    <a:moveTo>
                      <a:pt x="314899" y="827497"/>
                    </a:moveTo>
                    <a:lnTo>
                      <a:pt x="269462" y="918371"/>
                    </a:lnTo>
                    <a:lnTo>
                      <a:pt x="292181" y="929730"/>
                    </a:lnTo>
                    <a:lnTo>
                      <a:pt x="337618" y="838856"/>
                    </a:lnTo>
                    <a:lnTo>
                      <a:pt x="314899" y="827497"/>
                    </a:lnTo>
                    <a:close/>
                  </a:path>
                  <a:path w="762000" h="1447800">
                    <a:moveTo>
                      <a:pt x="394414" y="668468"/>
                    </a:moveTo>
                    <a:lnTo>
                      <a:pt x="348977" y="759342"/>
                    </a:lnTo>
                    <a:lnTo>
                      <a:pt x="371696" y="770701"/>
                    </a:lnTo>
                    <a:lnTo>
                      <a:pt x="417133" y="679827"/>
                    </a:lnTo>
                    <a:lnTo>
                      <a:pt x="394414" y="668468"/>
                    </a:lnTo>
                    <a:close/>
                  </a:path>
                  <a:path w="762000" h="1447800">
                    <a:moveTo>
                      <a:pt x="473928" y="509438"/>
                    </a:moveTo>
                    <a:lnTo>
                      <a:pt x="428492" y="600313"/>
                    </a:lnTo>
                    <a:lnTo>
                      <a:pt x="451209" y="611672"/>
                    </a:lnTo>
                    <a:lnTo>
                      <a:pt x="496647" y="520799"/>
                    </a:lnTo>
                    <a:lnTo>
                      <a:pt x="473928" y="509438"/>
                    </a:lnTo>
                    <a:close/>
                  </a:path>
                  <a:path w="762000" h="1447800">
                    <a:moveTo>
                      <a:pt x="553443" y="350409"/>
                    </a:moveTo>
                    <a:lnTo>
                      <a:pt x="508006" y="441284"/>
                    </a:lnTo>
                    <a:lnTo>
                      <a:pt x="530724" y="452643"/>
                    </a:lnTo>
                    <a:lnTo>
                      <a:pt x="576161" y="361769"/>
                    </a:lnTo>
                    <a:lnTo>
                      <a:pt x="553443" y="350409"/>
                    </a:lnTo>
                    <a:close/>
                  </a:path>
                  <a:path w="762000" h="1447800">
                    <a:moveTo>
                      <a:pt x="632958" y="191381"/>
                    </a:moveTo>
                    <a:lnTo>
                      <a:pt x="587521" y="282254"/>
                    </a:lnTo>
                    <a:lnTo>
                      <a:pt x="610239" y="293613"/>
                    </a:lnTo>
                    <a:lnTo>
                      <a:pt x="655676" y="202740"/>
                    </a:lnTo>
                    <a:lnTo>
                      <a:pt x="632958" y="191381"/>
                    </a:lnTo>
                    <a:close/>
                  </a:path>
                  <a:path w="762000" h="1447800">
                    <a:moveTo>
                      <a:pt x="726267" y="0"/>
                    </a:moveTo>
                    <a:lnTo>
                      <a:pt x="689753" y="20993"/>
                    </a:lnTo>
                    <a:lnTo>
                      <a:pt x="686047" y="42955"/>
                    </a:lnTo>
                    <a:lnTo>
                      <a:pt x="689006" y="53489"/>
                    </a:lnTo>
                    <a:lnTo>
                      <a:pt x="694866" y="62798"/>
                    </a:lnTo>
                    <a:lnTo>
                      <a:pt x="696580" y="64136"/>
                    </a:lnTo>
                    <a:lnTo>
                      <a:pt x="667036" y="123225"/>
                    </a:lnTo>
                    <a:lnTo>
                      <a:pt x="689753" y="134584"/>
                    </a:lnTo>
                    <a:lnTo>
                      <a:pt x="719299" y="75495"/>
                    </a:lnTo>
                    <a:lnTo>
                      <a:pt x="728330" y="75495"/>
                    </a:lnTo>
                    <a:lnTo>
                      <a:pt x="761863" y="40466"/>
                    </a:lnTo>
                    <a:lnTo>
                      <a:pt x="759976" y="25983"/>
                    </a:lnTo>
                    <a:lnTo>
                      <a:pt x="752796" y="13263"/>
                    </a:lnTo>
                    <a:lnTo>
                      <a:pt x="740870" y="3953"/>
                    </a:lnTo>
                    <a:lnTo>
                      <a:pt x="736166" y="1601"/>
                    </a:lnTo>
                    <a:lnTo>
                      <a:pt x="731206" y="313"/>
                    </a:lnTo>
                    <a:lnTo>
                      <a:pt x="726267" y="0"/>
                    </a:lnTo>
                    <a:close/>
                  </a:path>
                  <a:path w="762000" h="1447800">
                    <a:moveTo>
                      <a:pt x="728330" y="75495"/>
                    </a:moveTo>
                    <a:lnTo>
                      <a:pt x="719299" y="75495"/>
                    </a:lnTo>
                    <a:lnTo>
                      <a:pt x="721395" y="76062"/>
                    </a:lnTo>
                    <a:lnTo>
                      <a:pt x="728330" y="7549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" name="object 25"/>
              <p:cNvSpPr/>
              <p:nvPr/>
            </p:nvSpPr>
            <p:spPr>
              <a:xfrm>
                <a:off x="4838768" y="4152968"/>
                <a:ext cx="762000" cy="1447800"/>
              </a:xfrm>
              <a:custGeom>
                <a:avLst/>
                <a:gdLst/>
                <a:ahLst/>
                <a:cxnLst/>
                <a:rect l="l" t="t" r="r" b="b"/>
                <a:pathLst>
                  <a:path w="762000" h="1447800">
                    <a:moveTo>
                      <a:pt x="40467" y="1371599"/>
                    </a:moveTo>
                    <a:lnTo>
                      <a:pt x="3953" y="1392593"/>
                    </a:lnTo>
                    <a:lnTo>
                      <a:pt x="0" y="1407196"/>
                    </a:lnTo>
                    <a:lnTo>
                      <a:pt x="1887" y="1421679"/>
                    </a:lnTo>
                    <a:lnTo>
                      <a:pt x="9067" y="1434398"/>
                    </a:lnTo>
                    <a:lnTo>
                      <a:pt x="20993" y="1443709"/>
                    </a:lnTo>
                    <a:lnTo>
                      <a:pt x="35596" y="1447663"/>
                    </a:lnTo>
                    <a:lnTo>
                      <a:pt x="50080" y="1445776"/>
                    </a:lnTo>
                    <a:lnTo>
                      <a:pt x="62799" y="1438595"/>
                    </a:lnTo>
                    <a:lnTo>
                      <a:pt x="72109" y="1426669"/>
                    </a:lnTo>
                    <a:lnTo>
                      <a:pt x="75644" y="1415770"/>
                    </a:lnTo>
                    <a:lnTo>
                      <a:pt x="75816" y="1404707"/>
                    </a:lnTo>
                    <a:lnTo>
                      <a:pt x="72856" y="1394173"/>
                    </a:lnTo>
                    <a:lnTo>
                      <a:pt x="66996" y="1384863"/>
                    </a:lnTo>
                    <a:lnTo>
                      <a:pt x="65283" y="1383526"/>
                    </a:lnTo>
                    <a:lnTo>
                      <a:pt x="70962" y="1372167"/>
                    </a:lnTo>
                    <a:lnTo>
                      <a:pt x="42564" y="1372167"/>
                    </a:lnTo>
                    <a:lnTo>
                      <a:pt x="40467" y="1371599"/>
                    </a:lnTo>
                    <a:close/>
                  </a:path>
                  <a:path w="762000" h="1447800">
                    <a:moveTo>
                      <a:pt x="76355" y="1304584"/>
                    </a:moveTo>
                    <a:lnTo>
                      <a:pt x="42564" y="1372167"/>
                    </a:lnTo>
                    <a:lnTo>
                      <a:pt x="70962" y="1372167"/>
                    </a:lnTo>
                    <a:lnTo>
                      <a:pt x="99074" y="1315944"/>
                    </a:lnTo>
                    <a:lnTo>
                      <a:pt x="76355" y="1304584"/>
                    </a:lnTo>
                    <a:close/>
                  </a:path>
                  <a:path w="762000" h="1447800">
                    <a:moveTo>
                      <a:pt x="155870" y="1145556"/>
                    </a:moveTo>
                    <a:lnTo>
                      <a:pt x="110433" y="1236430"/>
                    </a:lnTo>
                    <a:lnTo>
                      <a:pt x="133152" y="1247788"/>
                    </a:lnTo>
                    <a:lnTo>
                      <a:pt x="178589" y="1156915"/>
                    </a:lnTo>
                    <a:lnTo>
                      <a:pt x="155870" y="1145556"/>
                    </a:lnTo>
                    <a:close/>
                  </a:path>
                  <a:path w="762000" h="1447800">
                    <a:moveTo>
                      <a:pt x="235384" y="986527"/>
                    </a:moveTo>
                    <a:lnTo>
                      <a:pt x="189947" y="1077400"/>
                    </a:lnTo>
                    <a:lnTo>
                      <a:pt x="212666" y="1088759"/>
                    </a:lnTo>
                    <a:lnTo>
                      <a:pt x="258103" y="997885"/>
                    </a:lnTo>
                    <a:lnTo>
                      <a:pt x="235384" y="986527"/>
                    </a:lnTo>
                    <a:close/>
                  </a:path>
                  <a:path w="762000" h="1447800">
                    <a:moveTo>
                      <a:pt x="314899" y="827497"/>
                    </a:moveTo>
                    <a:lnTo>
                      <a:pt x="269462" y="918371"/>
                    </a:lnTo>
                    <a:lnTo>
                      <a:pt x="292181" y="929730"/>
                    </a:lnTo>
                    <a:lnTo>
                      <a:pt x="337618" y="838856"/>
                    </a:lnTo>
                    <a:lnTo>
                      <a:pt x="314899" y="827497"/>
                    </a:lnTo>
                    <a:close/>
                  </a:path>
                  <a:path w="762000" h="1447800">
                    <a:moveTo>
                      <a:pt x="394414" y="668468"/>
                    </a:moveTo>
                    <a:lnTo>
                      <a:pt x="348977" y="759341"/>
                    </a:lnTo>
                    <a:lnTo>
                      <a:pt x="371696" y="770702"/>
                    </a:lnTo>
                    <a:lnTo>
                      <a:pt x="417133" y="679827"/>
                    </a:lnTo>
                    <a:lnTo>
                      <a:pt x="394414" y="668468"/>
                    </a:lnTo>
                    <a:close/>
                  </a:path>
                  <a:path w="762000" h="1447800">
                    <a:moveTo>
                      <a:pt x="473928" y="509438"/>
                    </a:moveTo>
                    <a:lnTo>
                      <a:pt x="428492" y="600312"/>
                    </a:lnTo>
                    <a:lnTo>
                      <a:pt x="451209" y="611672"/>
                    </a:lnTo>
                    <a:lnTo>
                      <a:pt x="496647" y="520799"/>
                    </a:lnTo>
                    <a:lnTo>
                      <a:pt x="473928" y="509438"/>
                    </a:lnTo>
                    <a:close/>
                  </a:path>
                  <a:path w="762000" h="1447800">
                    <a:moveTo>
                      <a:pt x="553443" y="350409"/>
                    </a:moveTo>
                    <a:lnTo>
                      <a:pt x="508006" y="441284"/>
                    </a:lnTo>
                    <a:lnTo>
                      <a:pt x="530724" y="452643"/>
                    </a:lnTo>
                    <a:lnTo>
                      <a:pt x="576161" y="361769"/>
                    </a:lnTo>
                    <a:lnTo>
                      <a:pt x="553443" y="350409"/>
                    </a:lnTo>
                    <a:close/>
                  </a:path>
                  <a:path w="762000" h="1447800">
                    <a:moveTo>
                      <a:pt x="632958" y="191381"/>
                    </a:moveTo>
                    <a:lnTo>
                      <a:pt x="587521" y="282254"/>
                    </a:lnTo>
                    <a:lnTo>
                      <a:pt x="610239" y="293613"/>
                    </a:lnTo>
                    <a:lnTo>
                      <a:pt x="655676" y="202740"/>
                    </a:lnTo>
                    <a:lnTo>
                      <a:pt x="632958" y="191381"/>
                    </a:lnTo>
                    <a:close/>
                  </a:path>
                  <a:path w="762000" h="1447800">
                    <a:moveTo>
                      <a:pt x="726267" y="0"/>
                    </a:moveTo>
                    <a:lnTo>
                      <a:pt x="689753" y="20993"/>
                    </a:lnTo>
                    <a:lnTo>
                      <a:pt x="686047" y="42955"/>
                    </a:lnTo>
                    <a:lnTo>
                      <a:pt x="689006" y="53489"/>
                    </a:lnTo>
                    <a:lnTo>
                      <a:pt x="694866" y="62798"/>
                    </a:lnTo>
                    <a:lnTo>
                      <a:pt x="696580" y="64136"/>
                    </a:lnTo>
                    <a:lnTo>
                      <a:pt x="667036" y="123225"/>
                    </a:lnTo>
                    <a:lnTo>
                      <a:pt x="689753" y="134584"/>
                    </a:lnTo>
                    <a:lnTo>
                      <a:pt x="719299" y="75495"/>
                    </a:lnTo>
                    <a:lnTo>
                      <a:pt x="728330" y="75495"/>
                    </a:lnTo>
                    <a:lnTo>
                      <a:pt x="761863" y="40466"/>
                    </a:lnTo>
                    <a:lnTo>
                      <a:pt x="759976" y="25983"/>
                    </a:lnTo>
                    <a:lnTo>
                      <a:pt x="752796" y="13263"/>
                    </a:lnTo>
                    <a:lnTo>
                      <a:pt x="740870" y="3953"/>
                    </a:lnTo>
                    <a:lnTo>
                      <a:pt x="736166" y="1601"/>
                    </a:lnTo>
                    <a:lnTo>
                      <a:pt x="731206" y="313"/>
                    </a:lnTo>
                    <a:lnTo>
                      <a:pt x="726267" y="0"/>
                    </a:lnTo>
                    <a:close/>
                  </a:path>
                  <a:path w="762000" h="1447800">
                    <a:moveTo>
                      <a:pt x="728330" y="75495"/>
                    </a:moveTo>
                    <a:lnTo>
                      <a:pt x="719299" y="75495"/>
                    </a:lnTo>
                    <a:lnTo>
                      <a:pt x="721395" y="76062"/>
                    </a:lnTo>
                    <a:lnTo>
                      <a:pt x="728330" y="7549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object 26"/>
              <p:cNvSpPr/>
              <p:nvPr/>
            </p:nvSpPr>
            <p:spPr>
              <a:xfrm>
                <a:off x="4330700" y="4406900"/>
                <a:ext cx="177800" cy="17780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" name="object 27"/>
              <p:cNvSpPr/>
              <p:nvPr/>
            </p:nvSpPr>
            <p:spPr>
              <a:xfrm>
                <a:off x="5473700" y="4102100"/>
                <a:ext cx="177800" cy="17780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" name="object 28"/>
              <p:cNvSpPr/>
              <p:nvPr/>
            </p:nvSpPr>
            <p:spPr>
              <a:xfrm>
                <a:off x="4711700" y="4940300"/>
                <a:ext cx="177800" cy="17780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9" name="object 29"/>
              <p:cNvSpPr txBox="1"/>
              <p:nvPr/>
            </p:nvSpPr>
            <p:spPr>
              <a:xfrm>
                <a:off x="4726940" y="5577287"/>
                <a:ext cx="337820" cy="39116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3600" b="1" baseline="12731" dirty="0">
                    <a:latin typeface="Times New Roman"/>
                    <a:cs typeface="Times New Roman"/>
                  </a:rPr>
                  <a:t>x</a:t>
                </a:r>
                <a:r>
                  <a:rPr sz="1600" spc="0" dirty="0">
                    <a:latin typeface="Times New Roman"/>
                    <a:cs typeface="Times New Roman"/>
                  </a:rPr>
                  <a:t>ik</a:t>
                </a:r>
                <a:endParaRPr sz="1600">
                  <a:latin typeface="Times New Roman"/>
                  <a:cs typeface="Times New Roman"/>
                </a:endParaRPr>
              </a:p>
            </p:txBody>
          </p:sp>
          <p:sp>
            <p:nvSpPr>
              <p:cNvPr id="30" name="object 30"/>
              <p:cNvSpPr/>
              <p:nvPr/>
            </p:nvSpPr>
            <p:spPr>
              <a:xfrm>
                <a:off x="4190999" y="5791201"/>
                <a:ext cx="0" cy="85725"/>
              </a:xfrm>
              <a:custGeom>
                <a:avLst/>
                <a:gdLst/>
                <a:ahLst/>
                <a:cxnLst/>
                <a:rect l="l" t="t" r="r" b="b"/>
                <a:pathLst>
                  <a:path h="85725">
                    <a:moveTo>
                      <a:pt x="0" y="0"/>
                    </a:moveTo>
                    <a:lnTo>
                      <a:pt x="0" y="85722"/>
                    </a:lnTo>
                  </a:path>
                </a:pathLst>
              </a:custGeom>
              <a:ln w="57151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1" name="object 31"/>
              <p:cNvSpPr/>
              <p:nvPr/>
            </p:nvSpPr>
            <p:spPr>
              <a:xfrm>
                <a:off x="4190999" y="5934076"/>
                <a:ext cx="0" cy="85725"/>
              </a:xfrm>
              <a:custGeom>
                <a:avLst/>
                <a:gdLst/>
                <a:ahLst/>
                <a:cxnLst/>
                <a:rect l="l" t="t" r="r" b="b"/>
                <a:pathLst>
                  <a:path h="85725">
                    <a:moveTo>
                      <a:pt x="0" y="0"/>
                    </a:moveTo>
                    <a:lnTo>
                      <a:pt x="0" y="85724"/>
                    </a:lnTo>
                  </a:path>
                </a:pathLst>
              </a:custGeom>
              <a:ln w="57151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2" name="object 32"/>
              <p:cNvSpPr/>
              <p:nvPr/>
            </p:nvSpPr>
            <p:spPr>
              <a:xfrm>
                <a:off x="4114800" y="5905500"/>
                <a:ext cx="1524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52400">
                    <a:moveTo>
                      <a:pt x="152400" y="0"/>
                    </a:moveTo>
                    <a:lnTo>
                      <a:pt x="0" y="1"/>
                    </a:lnTo>
                  </a:path>
                </a:pathLst>
              </a:custGeom>
              <a:ln w="57150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4" name="object 34"/>
              <p:cNvSpPr txBox="1"/>
              <p:nvPr/>
            </p:nvSpPr>
            <p:spPr>
              <a:xfrm>
                <a:off x="5749819" y="4000313"/>
                <a:ext cx="342900" cy="394335"/>
              </a:xfrm>
              <a:prstGeom prst="rect">
                <a:avLst/>
              </a:prstGeom>
            </p:spPr>
            <p:txBody>
              <a:bodyPr vert="horz" wrap="square" lIns="0" tIns="14604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14"/>
                  </a:spcBef>
                </a:pPr>
                <a:r>
                  <a:rPr sz="2400" b="1" spc="130" dirty="0">
                    <a:latin typeface="Times New Roman"/>
                    <a:cs typeface="Times New Roman"/>
                  </a:rPr>
                  <a:t>X</a:t>
                </a:r>
                <a:r>
                  <a:rPr sz="2100" i="1" baseline="-23809" dirty="0">
                    <a:latin typeface="Times New Roman"/>
                    <a:cs typeface="Times New Roman"/>
                  </a:rPr>
                  <a:t>k</a:t>
                </a:r>
                <a:endParaRPr sz="2100" baseline="-23809">
                  <a:latin typeface="Times New Roman"/>
                  <a:cs typeface="Times New Roman"/>
                </a:endParaRPr>
              </a:p>
            </p:txBody>
          </p:sp>
          <p:sp>
            <p:nvSpPr>
              <p:cNvPr id="47" name="object 47"/>
              <p:cNvSpPr/>
              <p:nvPr/>
            </p:nvSpPr>
            <p:spPr>
              <a:xfrm>
                <a:off x="4089889" y="5503351"/>
                <a:ext cx="15430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54304">
                    <a:moveTo>
                      <a:pt x="0" y="0"/>
                    </a:moveTo>
                    <a:lnTo>
                      <a:pt x="153865" y="0"/>
                    </a:lnTo>
                  </a:path>
                </a:pathLst>
              </a:custGeom>
              <a:ln w="1519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8" name="object 48"/>
              <p:cNvSpPr txBox="1"/>
              <p:nvPr/>
            </p:nvSpPr>
            <p:spPr>
              <a:xfrm>
                <a:off x="4077990" y="5371913"/>
                <a:ext cx="235585" cy="394335"/>
              </a:xfrm>
              <a:prstGeom prst="rect">
                <a:avLst/>
              </a:prstGeom>
            </p:spPr>
            <p:txBody>
              <a:bodyPr vert="horz" wrap="square" lIns="0" tIns="14604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14"/>
                  </a:spcBef>
                </a:pPr>
                <a:r>
                  <a:rPr sz="2400" b="1" spc="55" dirty="0">
                    <a:latin typeface="Times New Roman"/>
                    <a:cs typeface="Times New Roman"/>
                  </a:rPr>
                  <a:t>x</a:t>
                </a:r>
                <a:r>
                  <a:rPr sz="2100" i="1" baseline="-23809" dirty="0">
                    <a:latin typeface="Times New Roman"/>
                    <a:cs typeface="Times New Roman"/>
                  </a:rPr>
                  <a:t>i</a:t>
                </a:r>
                <a:endParaRPr sz="2100" baseline="-23809">
                  <a:latin typeface="Times New Roman"/>
                  <a:cs typeface="Times New Roman"/>
                </a:endParaRPr>
              </a:p>
            </p:txBody>
          </p:sp>
        </p:grpSp>
      </p:grpSp>
      <p:sp>
        <p:nvSpPr>
          <p:cNvPr id="49" name="object 49"/>
          <p:cNvSpPr txBox="1"/>
          <p:nvPr/>
        </p:nvSpPr>
        <p:spPr>
          <a:xfrm>
            <a:off x="612140" y="2310574"/>
            <a:ext cx="8147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000" spc="-3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000" spc="135" dirty="0">
                <a:solidFill>
                  <a:srgbClr val="FF0000"/>
                </a:solidFill>
                <a:latin typeface="Arial Unicode MS"/>
                <a:cs typeface="Arial Unicode MS"/>
              </a:rPr>
              <a:t>6]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55383" y="6289397"/>
            <a:ext cx="6604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600" spc="-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600" spc="105" dirty="0">
                <a:solidFill>
                  <a:srgbClr val="FF0000"/>
                </a:solidFill>
                <a:latin typeface="Arial Unicode MS"/>
                <a:cs typeface="Arial Unicode MS"/>
              </a:rPr>
              <a:t>5]</a:t>
            </a:r>
            <a:endParaRPr sz="1600" dirty="0">
              <a:latin typeface="Arial Unicode MS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577046" y="2037749"/>
                <a:ext cx="6316601" cy="932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b="0" i="1" smtClean="0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046" y="2037749"/>
                <a:ext cx="6316601" cy="93262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1497618" y="5919276"/>
                <a:ext cx="1573443" cy="8485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618" y="5919276"/>
                <a:ext cx="1573443" cy="84850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04487" y="1454868"/>
            <a:ext cx="2593975" cy="1440180"/>
          </a:xfrm>
          <a:custGeom>
            <a:avLst/>
            <a:gdLst/>
            <a:ahLst/>
            <a:cxnLst/>
            <a:rect l="l" t="t" r="r" b="b"/>
            <a:pathLst>
              <a:path w="2593975" h="1440180">
                <a:moveTo>
                  <a:pt x="19542" y="65565"/>
                </a:moveTo>
                <a:lnTo>
                  <a:pt x="332215" y="1114612"/>
                </a:lnTo>
                <a:lnTo>
                  <a:pt x="2593435" y="1440107"/>
                </a:lnTo>
                <a:lnTo>
                  <a:pt x="2222135" y="194363"/>
                </a:lnTo>
                <a:lnTo>
                  <a:pt x="0" y="0"/>
                </a:lnTo>
                <a:lnTo>
                  <a:pt x="39084" y="13113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7928" y="254825"/>
            <a:ext cx="77679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绝对二次曲线</a:t>
            </a:r>
            <a:r>
              <a:rPr lang="zh-CN" altLang="en-US" spc="-10" dirty="0"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zh-CN" altLang="en-US" spc="-1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各视图</a:t>
            </a:r>
            <a:r>
              <a:rPr lang="zh-CN" altLang="en-US" spc="-10" dirty="0">
                <a:latin typeface="黑体" panose="02010609060101010101" pitchFamily="49" charset="-122"/>
                <a:ea typeface="黑体" panose="02010609060101010101" pitchFamily="49" charset="-122"/>
              </a:rPr>
              <a:t>中的投影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06079" y="1687239"/>
            <a:ext cx="1297305" cy="911225"/>
          </a:xfrm>
          <a:custGeom>
            <a:avLst/>
            <a:gdLst/>
            <a:ahLst/>
            <a:cxnLst/>
            <a:rect l="l" t="t" r="r" b="b"/>
            <a:pathLst>
              <a:path w="1297304" h="911225">
                <a:moveTo>
                  <a:pt x="0" y="455420"/>
                </a:moveTo>
                <a:lnTo>
                  <a:pt x="2380" y="416125"/>
                </a:lnTo>
                <a:lnTo>
                  <a:pt x="9392" y="377757"/>
                </a:lnTo>
                <a:lnTo>
                  <a:pt x="20840" y="340455"/>
                </a:lnTo>
                <a:lnTo>
                  <a:pt x="36530" y="304354"/>
                </a:lnTo>
                <a:lnTo>
                  <a:pt x="56267" y="269592"/>
                </a:lnTo>
                <a:lnTo>
                  <a:pt x="79857" y="236305"/>
                </a:lnTo>
                <a:lnTo>
                  <a:pt x="107104" y="204629"/>
                </a:lnTo>
                <a:lnTo>
                  <a:pt x="137815" y="174702"/>
                </a:lnTo>
                <a:lnTo>
                  <a:pt x="171794" y="146660"/>
                </a:lnTo>
                <a:lnTo>
                  <a:pt x="208847" y="120640"/>
                </a:lnTo>
                <a:lnTo>
                  <a:pt x="248779" y="96779"/>
                </a:lnTo>
                <a:lnTo>
                  <a:pt x="291395" y="75213"/>
                </a:lnTo>
                <a:lnTo>
                  <a:pt x="336502" y="56078"/>
                </a:lnTo>
                <a:lnTo>
                  <a:pt x="383903" y="39513"/>
                </a:lnTo>
                <a:lnTo>
                  <a:pt x="433405" y="25653"/>
                </a:lnTo>
                <a:lnTo>
                  <a:pt x="484813" y="14634"/>
                </a:lnTo>
                <a:lnTo>
                  <a:pt x="537932" y="6595"/>
                </a:lnTo>
                <a:lnTo>
                  <a:pt x="592568" y="1671"/>
                </a:lnTo>
                <a:lnTo>
                  <a:pt x="648525" y="0"/>
                </a:lnTo>
                <a:lnTo>
                  <a:pt x="704482" y="1671"/>
                </a:lnTo>
                <a:lnTo>
                  <a:pt x="759118" y="6595"/>
                </a:lnTo>
                <a:lnTo>
                  <a:pt x="812237" y="14634"/>
                </a:lnTo>
                <a:lnTo>
                  <a:pt x="863644" y="25653"/>
                </a:lnTo>
                <a:lnTo>
                  <a:pt x="913146" y="39513"/>
                </a:lnTo>
                <a:lnTo>
                  <a:pt x="960548" y="56078"/>
                </a:lnTo>
                <a:lnTo>
                  <a:pt x="1005654" y="75213"/>
                </a:lnTo>
                <a:lnTo>
                  <a:pt x="1048271" y="96779"/>
                </a:lnTo>
                <a:lnTo>
                  <a:pt x="1088203" y="120640"/>
                </a:lnTo>
                <a:lnTo>
                  <a:pt x="1125256" y="146660"/>
                </a:lnTo>
                <a:lnTo>
                  <a:pt x="1159235" y="174702"/>
                </a:lnTo>
                <a:lnTo>
                  <a:pt x="1189946" y="204629"/>
                </a:lnTo>
                <a:lnTo>
                  <a:pt x="1217193" y="236305"/>
                </a:lnTo>
                <a:lnTo>
                  <a:pt x="1240783" y="269592"/>
                </a:lnTo>
                <a:lnTo>
                  <a:pt x="1260520" y="304354"/>
                </a:lnTo>
                <a:lnTo>
                  <a:pt x="1276210" y="340455"/>
                </a:lnTo>
                <a:lnTo>
                  <a:pt x="1287658" y="377757"/>
                </a:lnTo>
                <a:lnTo>
                  <a:pt x="1294670" y="416125"/>
                </a:lnTo>
                <a:lnTo>
                  <a:pt x="1297051" y="455420"/>
                </a:lnTo>
                <a:lnTo>
                  <a:pt x="1294670" y="494715"/>
                </a:lnTo>
                <a:lnTo>
                  <a:pt x="1287658" y="533083"/>
                </a:lnTo>
                <a:lnTo>
                  <a:pt x="1276210" y="570385"/>
                </a:lnTo>
                <a:lnTo>
                  <a:pt x="1260520" y="606486"/>
                </a:lnTo>
                <a:lnTo>
                  <a:pt x="1240783" y="641248"/>
                </a:lnTo>
                <a:lnTo>
                  <a:pt x="1217193" y="674535"/>
                </a:lnTo>
                <a:lnTo>
                  <a:pt x="1189946" y="706211"/>
                </a:lnTo>
                <a:lnTo>
                  <a:pt x="1159235" y="736138"/>
                </a:lnTo>
                <a:lnTo>
                  <a:pt x="1125256" y="764180"/>
                </a:lnTo>
                <a:lnTo>
                  <a:pt x="1088203" y="790200"/>
                </a:lnTo>
                <a:lnTo>
                  <a:pt x="1048271" y="814061"/>
                </a:lnTo>
                <a:lnTo>
                  <a:pt x="1005654" y="835627"/>
                </a:lnTo>
                <a:lnTo>
                  <a:pt x="960548" y="854762"/>
                </a:lnTo>
                <a:lnTo>
                  <a:pt x="913146" y="871327"/>
                </a:lnTo>
                <a:lnTo>
                  <a:pt x="863644" y="885188"/>
                </a:lnTo>
                <a:lnTo>
                  <a:pt x="812237" y="896206"/>
                </a:lnTo>
                <a:lnTo>
                  <a:pt x="759118" y="904245"/>
                </a:lnTo>
                <a:lnTo>
                  <a:pt x="704482" y="909169"/>
                </a:lnTo>
                <a:lnTo>
                  <a:pt x="648525" y="910841"/>
                </a:lnTo>
                <a:lnTo>
                  <a:pt x="592568" y="909169"/>
                </a:lnTo>
                <a:lnTo>
                  <a:pt x="537932" y="904245"/>
                </a:lnTo>
                <a:lnTo>
                  <a:pt x="484813" y="896206"/>
                </a:lnTo>
                <a:lnTo>
                  <a:pt x="433405" y="885188"/>
                </a:lnTo>
                <a:lnTo>
                  <a:pt x="383903" y="871327"/>
                </a:lnTo>
                <a:lnTo>
                  <a:pt x="336502" y="854762"/>
                </a:lnTo>
                <a:lnTo>
                  <a:pt x="291395" y="835627"/>
                </a:lnTo>
                <a:lnTo>
                  <a:pt x="248779" y="814061"/>
                </a:lnTo>
                <a:lnTo>
                  <a:pt x="208847" y="790200"/>
                </a:lnTo>
                <a:lnTo>
                  <a:pt x="171794" y="764180"/>
                </a:lnTo>
                <a:lnTo>
                  <a:pt x="137815" y="736138"/>
                </a:lnTo>
                <a:lnTo>
                  <a:pt x="107104" y="706211"/>
                </a:lnTo>
                <a:lnTo>
                  <a:pt x="79857" y="674535"/>
                </a:lnTo>
                <a:lnTo>
                  <a:pt x="56267" y="641248"/>
                </a:lnTo>
                <a:lnTo>
                  <a:pt x="36530" y="606486"/>
                </a:lnTo>
                <a:lnTo>
                  <a:pt x="20840" y="570385"/>
                </a:lnTo>
                <a:lnTo>
                  <a:pt x="9392" y="533083"/>
                </a:lnTo>
                <a:lnTo>
                  <a:pt x="2380" y="494715"/>
                </a:lnTo>
                <a:lnTo>
                  <a:pt x="0" y="45542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31175" y="3620409"/>
            <a:ext cx="1597025" cy="2717165"/>
          </a:xfrm>
          <a:custGeom>
            <a:avLst/>
            <a:gdLst/>
            <a:ahLst/>
            <a:cxnLst/>
            <a:rect l="l" t="t" r="r" b="b"/>
            <a:pathLst>
              <a:path w="1597025" h="2717165">
                <a:moveTo>
                  <a:pt x="1596685" y="0"/>
                </a:moveTo>
                <a:lnTo>
                  <a:pt x="175355" y="1085771"/>
                </a:lnTo>
                <a:lnTo>
                  <a:pt x="0" y="2717085"/>
                </a:lnTo>
                <a:lnTo>
                  <a:pt x="1271717" y="1745606"/>
                </a:lnTo>
                <a:lnTo>
                  <a:pt x="1596685" y="0"/>
                </a:lnTo>
                <a:close/>
              </a:path>
            </a:pathLst>
          </a:custGeom>
          <a:solidFill>
            <a:srgbClr val="C0C0C0">
              <a:alpha val="529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31175" y="3620409"/>
            <a:ext cx="1597025" cy="2717165"/>
          </a:xfrm>
          <a:custGeom>
            <a:avLst/>
            <a:gdLst/>
            <a:ahLst/>
            <a:cxnLst/>
            <a:rect l="l" t="t" r="r" b="b"/>
            <a:pathLst>
              <a:path w="1597025" h="2717165">
                <a:moveTo>
                  <a:pt x="74806" y="2659939"/>
                </a:moveTo>
                <a:lnTo>
                  <a:pt x="1271717" y="1745606"/>
                </a:lnTo>
                <a:lnTo>
                  <a:pt x="1596686" y="0"/>
                </a:lnTo>
                <a:lnTo>
                  <a:pt x="175354" y="1085771"/>
                </a:lnTo>
                <a:lnTo>
                  <a:pt x="0" y="2717085"/>
                </a:lnTo>
                <a:lnTo>
                  <a:pt x="149613" y="260279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76195" y="5849406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76195" y="5849406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14300"/>
                </a:moveTo>
                <a:lnTo>
                  <a:pt x="8982" y="69809"/>
                </a:lnTo>
                <a:lnTo>
                  <a:pt x="33477" y="33477"/>
                </a:lnTo>
                <a:lnTo>
                  <a:pt x="69809" y="8982"/>
                </a:lnTo>
                <a:lnTo>
                  <a:pt x="114300" y="0"/>
                </a:lnTo>
                <a:lnTo>
                  <a:pt x="158790" y="8982"/>
                </a:lnTo>
                <a:lnTo>
                  <a:pt x="195122" y="33477"/>
                </a:lnTo>
                <a:lnTo>
                  <a:pt x="219617" y="69809"/>
                </a:lnTo>
                <a:lnTo>
                  <a:pt x="228600" y="114300"/>
                </a:lnTo>
                <a:lnTo>
                  <a:pt x="219617" y="158790"/>
                </a:lnTo>
                <a:lnTo>
                  <a:pt x="195122" y="195122"/>
                </a:lnTo>
                <a:lnTo>
                  <a:pt x="158790" y="219617"/>
                </a:lnTo>
                <a:lnTo>
                  <a:pt x="114300" y="228600"/>
                </a:lnTo>
                <a:lnTo>
                  <a:pt x="69809" y="219617"/>
                </a:lnTo>
                <a:lnTo>
                  <a:pt x="33477" y="195122"/>
                </a:lnTo>
                <a:lnTo>
                  <a:pt x="8982" y="158790"/>
                </a:lnTo>
                <a:lnTo>
                  <a:pt x="0" y="1143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837313" y="6169054"/>
            <a:ext cx="398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60" dirty="0">
                <a:latin typeface="Arial Unicode MS"/>
                <a:cs typeface="Arial Unicode MS"/>
              </a:rPr>
              <a:t>O’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773020" y="5004856"/>
            <a:ext cx="228600" cy="970280"/>
          </a:xfrm>
          <a:custGeom>
            <a:avLst/>
            <a:gdLst/>
            <a:ahLst/>
            <a:cxnLst/>
            <a:rect l="l" t="t" r="r" b="b"/>
            <a:pathLst>
              <a:path w="228600" h="970279">
                <a:moveTo>
                  <a:pt x="152400" y="228599"/>
                </a:moveTo>
                <a:lnTo>
                  <a:pt x="76200" y="228599"/>
                </a:lnTo>
                <a:lnTo>
                  <a:pt x="76198" y="969963"/>
                </a:lnTo>
                <a:lnTo>
                  <a:pt x="152398" y="969963"/>
                </a:lnTo>
                <a:lnTo>
                  <a:pt x="152400" y="228599"/>
                </a:lnTo>
                <a:close/>
              </a:path>
              <a:path w="228600" h="970279">
                <a:moveTo>
                  <a:pt x="114300" y="0"/>
                </a:moveTo>
                <a:lnTo>
                  <a:pt x="0" y="228599"/>
                </a:lnTo>
                <a:lnTo>
                  <a:pt x="228600" y="228599"/>
                </a:lnTo>
                <a:lnTo>
                  <a:pt x="114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48699" y="5593074"/>
            <a:ext cx="772160" cy="407670"/>
          </a:xfrm>
          <a:custGeom>
            <a:avLst/>
            <a:gdLst/>
            <a:ahLst/>
            <a:cxnLst/>
            <a:rect l="l" t="t" r="r" b="b"/>
            <a:pathLst>
              <a:path w="772159" h="407670">
                <a:moveTo>
                  <a:pt x="516049" y="0"/>
                </a:moveTo>
                <a:lnTo>
                  <a:pt x="549673" y="68380"/>
                </a:lnTo>
                <a:lnTo>
                  <a:pt x="0" y="338665"/>
                </a:lnTo>
                <a:lnTo>
                  <a:pt x="33624" y="407045"/>
                </a:lnTo>
                <a:lnTo>
                  <a:pt x="583297" y="136760"/>
                </a:lnTo>
                <a:lnTo>
                  <a:pt x="668920" y="136760"/>
                </a:lnTo>
                <a:lnTo>
                  <a:pt x="771626" y="1698"/>
                </a:lnTo>
                <a:lnTo>
                  <a:pt x="516049" y="0"/>
                </a:lnTo>
                <a:close/>
              </a:path>
              <a:path w="772159" h="407670">
                <a:moveTo>
                  <a:pt x="668920" y="136760"/>
                </a:moveTo>
                <a:lnTo>
                  <a:pt x="583297" y="136760"/>
                </a:lnTo>
                <a:lnTo>
                  <a:pt x="616921" y="205141"/>
                </a:lnTo>
                <a:lnTo>
                  <a:pt x="668920" y="1367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87320" y="5860519"/>
            <a:ext cx="971550" cy="228600"/>
          </a:xfrm>
          <a:custGeom>
            <a:avLst/>
            <a:gdLst/>
            <a:ahLst/>
            <a:cxnLst/>
            <a:rect l="l" t="t" r="r" b="b"/>
            <a:pathLst>
              <a:path w="971550" h="228600">
                <a:moveTo>
                  <a:pt x="895349" y="152400"/>
                </a:moveTo>
                <a:lnTo>
                  <a:pt x="742950" y="152400"/>
                </a:lnTo>
                <a:lnTo>
                  <a:pt x="742950" y="228600"/>
                </a:lnTo>
                <a:lnTo>
                  <a:pt x="895349" y="152400"/>
                </a:lnTo>
                <a:close/>
              </a:path>
              <a:path w="971550" h="228600">
                <a:moveTo>
                  <a:pt x="742950" y="0"/>
                </a:moveTo>
                <a:lnTo>
                  <a:pt x="742950" y="76200"/>
                </a:lnTo>
                <a:lnTo>
                  <a:pt x="0" y="76200"/>
                </a:lnTo>
                <a:lnTo>
                  <a:pt x="0" y="152400"/>
                </a:lnTo>
                <a:lnTo>
                  <a:pt x="895349" y="152400"/>
                </a:lnTo>
                <a:lnTo>
                  <a:pt x="971550" y="114299"/>
                </a:lnTo>
                <a:lnTo>
                  <a:pt x="742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8930" y="3785693"/>
            <a:ext cx="1644650" cy="2624455"/>
          </a:xfrm>
          <a:custGeom>
            <a:avLst/>
            <a:gdLst/>
            <a:ahLst/>
            <a:cxnLst/>
            <a:rect l="l" t="t" r="r" b="b"/>
            <a:pathLst>
              <a:path w="1644650" h="2624454">
                <a:moveTo>
                  <a:pt x="169686" y="0"/>
                </a:moveTo>
                <a:lnTo>
                  <a:pt x="0" y="1327415"/>
                </a:lnTo>
                <a:lnTo>
                  <a:pt x="1454523" y="2624380"/>
                </a:lnTo>
                <a:lnTo>
                  <a:pt x="1644174" y="1140797"/>
                </a:lnTo>
                <a:lnTo>
                  <a:pt x="169686" y="0"/>
                </a:lnTo>
                <a:close/>
              </a:path>
            </a:pathLst>
          </a:custGeom>
          <a:solidFill>
            <a:srgbClr val="C0C0C0">
              <a:alpha val="529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8930" y="3785693"/>
            <a:ext cx="1644650" cy="2624455"/>
          </a:xfrm>
          <a:custGeom>
            <a:avLst/>
            <a:gdLst/>
            <a:ahLst/>
            <a:cxnLst/>
            <a:rect l="l" t="t" r="r" b="b"/>
            <a:pathLst>
              <a:path w="1644650" h="2624454">
                <a:moveTo>
                  <a:pt x="159705" y="78083"/>
                </a:moveTo>
                <a:lnTo>
                  <a:pt x="0" y="1327416"/>
                </a:lnTo>
                <a:lnTo>
                  <a:pt x="1454523" y="2624380"/>
                </a:lnTo>
                <a:lnTo>
                  <a:pt x="1644173" y="1140798"/>
                </a:lnTo>
                <a:lnTo>
                  <a:pt x="169686" y="0"/>
                </a:lnTo>
                <a:lnTo>
                  <a:pt x="149723" y="156166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24624" y="4655630"/>
            <a:ext cx="793115" cy="800100"/>
          </a:xfrm>
          <a:custGeom>
            <a:avLst/>
            <a:gdLst/>
            <a:ahLst/>
            <a:cxnLst/>
            <a:rect l="l" t="t" r="r" b="b"/>
            <a:pathLst>
              <a:path w="793114" h="800100">
                <a:moveTo>
                  <a:pt x="30610" y="29669"/>
                </a:moveTo>
                <a:lnTo>
                  <a:pt x="52630" y="13608"/>
                </a:lnTo>
                <a:lnTo>
                  <a:pt x="79412" y="3787"/>
                </a:lnTo>
                <a:lnTo>
                  <a:pt x="110469" y="0"/>
                </a:lnTo>
                <a:lnTo>
                  <a:pt x="145315" y="2041"/>
                </a:lnTo>
                <a:lnTo>
                  <a:pt x="183466" y="9705"/>
                </a:lnTo>
                <a:lnTo>
                  <a:pt x="224433" y="22787"/>
                </a:lnTo>
                <a:lnTo>
                  <a:pt x="267732" y="41082"/>
                </a:lnTo>
                <a:lnTo>
                  <a:pt x="312876" y="64383"/>
                </a:lnTo>
                <a:lnTo>
                  <a:pt x="359379" y="92487"/>
                </a:lnTo>
                <a:lnTo>
                  <a:pt x="406755" y="125187"/>
                </a:lnTo>
                <a:lnTo>
                  <a:pt x="454518" y="162278"/>
                </a:lnTo>
                <a:lnTo>
                  <a:pt x="502183" y="203555"/>
                </a:lnTo>
                <a:lnTo>
                  <a:pt x="549262" y="248812"/>
                </a:lnTo>
                <a:lnTo>
                  <a:pt x="593961" y="296422"/>
                </a:lnTo>
                <a:lnTo>
                  <a:pt x="634672" y="344570"/>
                </a:lnTo>
                <a:lnTo>
                  <a:pt x="671196" y="392768"/>
                </a:lnTo>
                <a:lnTo>
                  <a:pt x="703335" y="440527"/>
                </a:lnTo>
                <a:lnTo>
                  <a:pt x="730888" y="487359"/>
                </a:lnTo>
                <a:lnTo>
                  <a:pt x="753655" y="532775"/>
                </a:lnTo>
                <a:lnTo>
                  <a:pt x="771437" y="576286"/>
                </a:lnTo>
                <a:lnTo>
                  <a:pt x="784035" y="617405"/>
                </a:lnTo>
                <a:lnTo>
                  <a:pt x="791249" y="655643"/>
                </a:lnTo>
                <a:lnTo>
                  <a:pt x="792878" y="690511"/>
                </a:lnTo>
                <a:lnTo>
                  <a:pt x="788724" y="721522"/>
                </a:lnTo>
                <a:lnTo>
                  <a:pt x="762268" y="770015"/>
                </a:lnTo>
                <a:lnTo>
                  <a:pt x="713466" y="795897"/>
                </a:lnTo>
                <a:lnTo>
                  <a:pt x="682409" y="799684"/>
                </a:lnTo>
                <a:lnTo>
                  <a:pt x="647562" y="797643"/>
                </a:lnTo>
                <a:lnTo>
                  <a:pt x="609412" y="789979"/>
                </a:lnTo>
                <a:lnTo>
                  <a:pt x="568445" y="776897"/>
                </a:lnTo>
                <a:lnTo>
                  <a:pt x="525146" y="758602"/>
                </a:lnTo>
                <a:lnTo>
                  <a:pt x="480002" y="735300"/>
                </a:lnTo>
                <a:lnTo>
                  <a:pt x="433499" y="707197"/>
                </a:lnTo>
                <a:lnTo>
                  <a:pt x="386123" y="674497"/>
                </a:lnTo>
                <a:lnTo>
                  <a:pt x="338359" y="637406"/>
                </a:lnTo>
                <a:lnTo>
                  <a:pt x="290695" y="596129"/>
                </a:lnTo>
                <a:lnTo>
                  <a:pt x="243615" y="550872"/>
                </a:lnTo>
                <a:lnTo>
                  <a:pt x="198917" y="503262"/>
                </a:lnTo>
                <a:lnTo>
                  <a:pt x="158206" y="455114"/>
                </a:lnTo>
                <a:lnTo>
                  <a:pt x="121681" y="406916"/>
                </a:lnTo>
                <a:lnTo>
                  <a:pt x="89543" y="359157"/>
                </a:lnTo>
                <a:lnTo>
                  <a:pt x="61990" y="312325"/>
                </a:lnTo>
                <a:lnTo>
                  <a:pt x="39223" y="266909"/>
                </a:lnTo>
                <a:lnTo>
                  <a:pt x="21440" y="223398"/>
                </a:lnTo>
                <a:lnTo>
                  <a:pt x="8843" y="182279"/>
                </a:lnTo>
                <a:lnTo>
                  <a:pt x="1629" y="144041"/>
                </a:lnTo>
                <a:lnTo>
                  <a:pt x="0" y="109173"/>
                </a:lnTo>
                <a:lnTo>
                  <a:pt x="4153" y="78162"/>
                </a:lnTo>
                <a:lnTo>
                  <a:pt x="14290" y="51498"/>
                </a:lnTo>
                <a:lnTo>
                  <a:pt x="30610" y="29669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0617" y="6081504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40617" y="6081504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14300"/>
                </a:moveTo>
                <a:lnTo>
                  <a:pt x="8982" y="69809"/>
                </a:lnTo>
                <a:lnTo>
                  <a:pt x="33477" y="33477"/>
                </a:lnTo>
                <a:lnTo>
                  <a:pt x="69809" y="8982"/>
                </a:lnTo>
                <a:lnTo>
                  <a:pt x="114300" y="0"/>
                </a:lnTo>
                <a:lnTo>
                  <a:pt x="158790" y="8982"/>
                </a:lnTo>
                <a:lnTo>
                  <a:pt x="195122" y="33477"/>
                </a:lnTo>
                <a:lnTo>
                  <a:pt x="219617" y="69809"/>
                </a:lnTo>
                <a:lnTo>
                  <a:pt x="228600" y="114300"/>
                </a:lnTo>
                <a:lnTo>
                  <a:pt x="219617" y="158790"/>
                </a:lnTo>
                <a:lnTo>
                  <a:pt x="195122" y="195122"/>
                </a:lnTo>
                <a:lnTo>
                  <a:pt x="158790" y="219617"/>
                </a:lnTo>
                <a:lnTo>
                  <a:pt x="114300" y="228600"/>
                </a:lnTo>
                <a:lnTo>
                  <a:pt x="69809" y="219617"/>
                </a:lnTo>
                <a:lnTo>
                  <a:pt x="33477" y="195122"/>
                </a:lnTo>
                <a:lnTo>
                  <a:pt x="8982" y="158790"/>
                </a:lnTo>
                <a:lnTo>
                  <a:pt x="0" y="1143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28895" y="6330424"/>
            <a:ext cx="297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Arial Unicode MS"/>
                <a:cs typeface="Arial Unicode MS"/>
              </a:rPr>
              <a:t>O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37442" y="5236954"/>
            <a:ext cx="228600" cy="970280"/>
          </a:xfrm>
          <a:custGeom>
            <a:avLst/>
            <a:gdLst/>
            <a:ahLst/>
            <a:cxnLst/>
            <a:rect l="l" t="t" r="r" b="b"/>
            <a:pathLst>
              <a:path w="228600" h="970279">
                <a:moveTo>
                  <a:pt x="152400" y="228599"/>
                </a:moveTo>
                <a:lnTo>
                  <a:pt x="76200" y="228599"/>
                </a:lnTo>
                <a:lnTo>
                  <a:pt x="76199" y="969962"/>
                </a:lnTo>
                <a:lnTo>
                  <a:pt x="152399" y="969962"/>
                </a:lnTo>
                <a:lnTo>
                  <a:pt x="152400" y="228599"/>
                </a:lnTo>
                <a:close/>
              </a:path>
              <a:path w="228600" h="970279">
                <a:moveTo>
                  <a:pt x="114300" y="0"/>
                </a:moveTo>
                <a:lnTo>
                  <a:pt x="0" y="228599"/>
                </a:lnTo>
                <a:lnTo>
                  <a:pt x="228600" y="228599"/>
                </a:lnTo>
                <a:lnTo>
                  <a:pt x="114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13122" y="5825170"/>
            <a:ext cx="772160" cy="407670"/>
          </a:xfrm>
          <a:custGeom>
            <a:avLst/>
            <a:gdLst/>
            <a:ahLst/>
            <a:cxnLst/>
            <a:rect l="l" t="t" r="r" b="b"/>
            <a:pathLst>
              <a:path w="772160" h="407670">
                <a:moveTo>
                  <a:pt x="516049" y="0"/>
                </a:moveTo>
                <a:lnTo>
                  <a:pt x="549673" y="68380"/>
                </a:lnTo>
                <a:lnTo>
                  <a:pt x="0" y="338665"/>
                </a:lnTo>
                <a:lnTo>
                  <a:pt x="33623" y="407045"/>
                </a:lnTo>
                <a:lnTo>
                  <a:pt x="583297" y="136760"/>
                </a:lnTo>
                <a:lnTo>
                  <a:pt x="668920" y="136760"/>
                </a:lnTo>
                <a:lnTo>
                  <a:pt x="771626" y="1698"/>
                </a:lnTo>
                <a:lnTo>
                  <a:pt x="516049" y="0"/>
                </a:lnTo>
                <a:close/>
              </a:path>
              <a:path w="772160" h="407670">
                <a:moveTo>
                  <a:pt x="668920" y="136760"/>
                </a:moveTo>
                <a:lnTo>
                  <a:pt x="583297" y="136760"/>
                </a:lnTo>
                <a:lnTo>
                  <a:pt x="616921" y="205141"/>
                </a:lnTo>
                <a:lnTo>
                  <a:pt x="668920" y="1367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51741" y="6092616"/>
            <a:ext cx="971550" cy="228600"/>
          </a:xfrm>
          <a:custGeom>
            <a:avLst/>
            <a:gdLst/>
            <a:ahLst/>
            <a:cxnLst/>
            <a:rect l="l" t="t" r="r" b="b"/>
            <a:pathLst>
              <a:path w="971550" h="228600">
                <a:moveTo>
                  <a:pt x="895349" y="152399"/>
                </a:moveTo>
                <a:lnTo>
                  <a:pt x="742950" y="152399"/>
                </a:lnTo>
                <a:lnTo>
                  <a:pt x="742950" y="228599"/>
                </a:lnTo>
                <a:lnTo>
                  <a:pt x="895349" y="152399"/>
                </a:lnTo>
                <a:close/>
              </a:path>
              <a:path w="971550" h="228600">
                <a:moveTo>
                  <a:pt x="742949" y="0"/>
                </a:moveTo>
                <a:lnTo>
                  <a:pt x="742949" y="76199"/>
                </a:lnTo>
                <a:lnTo>
                  <a:pt x="0" y="76200"/>
                </a:lnTo>
                <a:lnTo>
                  <a:pt x="0" y="152400"/>
                </a:lnTo>
                <a:lnTo>
                  <a:pt x="895349" y="152399"/>
                </a:lnTo>
                <a:lnTo>
                  <a:pt x="971549" y="114299"/>
                </a:lnTo>
                <a:lnTo>
                  <a:pt x="7429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685671" y="4615292"/>
            <a:ext cx="859155" cy="727710"/>
          </a:xfrm>
          <a:custGeom>
            <a:avLst/>
            <a:gdLst/>
            <a:ahLst/>
            <a:cxnLst/>
            <a:rect l="l" t="t" r="r" b="b"/>
            <a:pathLst>
              <a:path w="859154" h="727710">
                <a:moveTo>
                  <a:pt x="20533" y="685702"/>
                </a:moveTo>
                <a:lnTo>
                  <a:pt x="7041" y="662021"/>
                </a:lnTo>
                <a:lnTo>
                  <a:pt x="283" y="634307"/>
                </a:lnTo>
                <a:lnTo>
                  <a:pt x="0" y="603021"/>
                </a:lnTo>
                <a:lnTo>
                  <a:pt x="5933" y="568623"/>
                </a:lnTo>
                <a:lnTo>
                  <a:pt x="17824" y="531572"/>
                </a:lnTo>
                <a:lnTo>
                  <a:pt x="35414" y="492328"/>
                </a:lnTo>
                <a:lnTo>
                  <a:pt x="58446" y="451352"/>
                </a:lnTo>
                <a:lnTo>
                  <a:pt x="86659" y="409104"/>
                </a:lnTo>
                <a:lnTo>
                  <a:pt x="119797" y="366043"/>
                </a:lnTo>
                <a:lnTo>
                  <a:pt x="157600" y="322629"/>
                </a:lnTo>
                <a:lnTo>
                  <a:pt x="199810" y="279323"/>
                </a:lnTo>
                <a:lnTo>
                  <a:pt x="246167" y="236584"/>
                </a:lnTo>
                <a:lnTo>
                  <a:pt x="296415" y="194873"/>
                </a:lnTo>
                <a:lnTo>
                  <a:pt x="348734" y="155791"/>
                </a:lnTo>
                <a:lnTo>
                  <a:pt x="401141" y="120732"/>
                </a:lnTo>
                <a:lnTo>
                  <a:pt x="453129" y="89838"/>
                </a:lnTo>
                <a:lnTo>
                  <a:pt x="504188" y="63254"/>
                </a:lnTo>
                <a:lnTo>
                  <a:pt x="553812" y="41123"/>
                </a:lnTo>
                <a:lnTo>
                  <a:pt x="601493" y="23588"/>
                </a:lnTo>
                <a:lnTo>
                  <a:pt x="646724" y="10793"/>
                </a:lnTo>
                <a:lnTo>
                  <a:pt x="688995" y="2883"/>
                </a:lnTo>
                <a:lnTo>
                  <a:pt x="727801" y="0"/>
                </a:lnTo>
                <a:lnTo>
                  <a:pt x="762632" y="2287"/>
                </a:lnTo>
                <a:lnTo>
                  <a:pt x="818342" y="22951"/>
                </a:lnTo>
                <a:lnTo>
                  <a:pt x="851696" y="65295"/>
                </a:lnTo>
                <a:lnTo>
                  <a:pt x="858738" y="124295"/>
                </a:lnTo>
                <a:lnTo>
                  <a:pt x="852805" y="158693"/>
                </a:lnTo>
                <a:lnTo>
                  <a:pt x="840914" y="195744"/>
                </a:lnTo>
                <a:lnTo>
                  <a:pt x="823324" y="234987"/>
                </a:lnTo>
                <a:lnTo>
                  <a:pt x="800292" y="275963"/>
                </a:lnTo>
                <a:lnTo>
                  <a:pt x="772078" y="318212"/>
                </a:lnTo>
                <a:lnTo>
                  <a:pt x="738941" y="361273"/>
                </a:lnTo>
                <a:lnTo>
                  <a:pt x="701138" y="404686"/>
                </a:lnTo>
                <a:lnTo>
                  <a:pt x="658928" y="447993"/>
                </a:lnTo>
                <a:lnTo>
                  <a:pt x="612570" y="490732"/>
                </a:lnTo>
                <a:lnTo>
                  <a:pt x="562323" y="532443"/>
                </a:lnTo>
                <a:lnTo>
                  <a:pt x="510004" y="571525"/>
                </a:lnTo>
                <a:lnTo>
                  <a:pt x="457596" y="606584"/>
                </a:lnTo>
                <a:lnTo>
                  <a:pt x="405609" y="637478"/>
                </a:lnTo>
                <a:lnTo>
                  <a:pt x="354550" y="664062"/>
                </a:lnTo>
                <a:lnTo>
                  <a:pt x="304925" y="686193"/>
                </a:lnTo>
                <a:lnTo>
                  <a:pt x="257244" y="703728"/>
                </a:lnTo>
                <a:lnTo>
                  <a:pt x="212014" y="716522"/>
                </a:lnTo>
                <a:lnTo>
                  <a:pt x="169743" y="724433"/>
                </a:lnTo>
                <a:lnTo>
                  <a:pt x="130937" y="727316"/>
                </a:lnTo>
                <a:lnTo>
                  <a:pt x="96106" y="725028"/>
                </a:lnTo>
                <a:lnTo>
                  <a:pt x="65756" y="717426"/>
                </a:lnTo>
                <a:lnTo>
                  <a:pt x="40396" y="704365"/>
                </a:lnTo>
                <a:lnTo>
                  <a:pt x="20533" y="685702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448633" y="1556539"/>
            <a:ext cx="349885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i="1" spc="5" dirty="0">
                <a:latin typeface="Times New Roman"/>
                <a:cs typeface="Times New Roman"/>
              </a:rPr>
              <a:t>C</a:t>
            </a:r>
            <a:r>
              <a:rPr sz="2025" spc="0" baseline="-24691" dirty="0">
                <a:latin typeface="Symbol"/>
                <a:cs typeface="Symbol"/>
              </a:rPr>
              <a:t></a:t>
            </a:r>
            <a:endParaRPr sz="2025" baseline="-24691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66440" y="4143256"/>
            <a:ext cx="28130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i="1" spc="-114" dirty="0">
                <a:latin typeface="Symbol"/>
                <a:cs typeface="Symbol"/>
              </a:rPr>
              <a:t></a:t>
            </a:r>
            <a:endParaRPr sz="3100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83532" y="4088824"/>
            <a:ext cx="44767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i="1" spc="-120" dirty="0">
                <a:latin typeface="Symbol"/>
                <a:cs typeface="Symbol"/>
              </a:rPr>
              <a:t></a:t>
            </a:r>
            <a:r>
              <a:rPr sz="3100" i="1" spc="-80" dirty="0">
                <a:latin typeface="Times New Roman"/>
                <a:cs typeface="Times New Roman"/>
              </a:rPr>
              <a:t> </a:t>
            </a:r>
            <a:r>
              <a:rPr sz="2950" spc="-5" dirty="0">
                <a:latin typeface="Times New Roman"/>
                <a:cs typeface="Times New Roman"/>
              </a:rPr>
              <a:t>'</a:t>
            </a:r>
            <a:endParaRPr sz="295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549996" y="1375381"/>
            <a:ext cx="396240" cy="379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300" spc="175" dirty="0">
                <a:latin typeface="Symbol"/>
                <a:cs typeface="Symbol"/>
              </a:rPr>
              <a:t></a:t>
            </a:r>
            <a:r>
              <a:rPr sz="2025" baseline="-24691" dirty="0">
                <a:latin typeface="Symbol"/>
                <a:cs typeface="Symbol"/>
              </a:rPr>
              <a:t></a:t>
            </a:r>
            <a:endParaRPr sz="2025" baseline="-24691">
              <a:latin typeface="Symbol"/>
              <a:cs typeface="Symbo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470801" y="3517441"/>
            <a:ext cx="528320" cy="662305"/>
          </a:xfrm>
          <a:custGeom>
            <a:avLst/>
            <a:gdLst/>
            <a:ahLst/>
            <a:cxnLst/>
            <a:rect l="l" t="t" r="r" b="b"/>
            <a:pathLst>
              <a:path w="528319" h="662304">
                <a:moveTo>
                  <a:pt x="32447" y="605450"/>
                </a:moveTo>
                <a:lnTo>
                  <a:pt x="17223" y="607350"/>
                </a:lnTo>
                <a:lnTo>
                  <a:pt x="11102" y="610801"/>
                </a:lnTo>
                <a:lnTo>
                  <a:pt x="1840" y="622702"/>
                </a:lnTo>
                <a:lnTo>
                  <a:pt x="0" y="629484"/>
                </a:lnTo>
                <a:lnTo>
                  <a:pt x="1899" y="644707"/>
                </a:lnTo>
                <a:lnTo>
                  <a:pt x="5297" y="650788"/>
                </a:lnTo>
                <a:lnTo>
                  <a:pt x="17409" y="660212"/>
                </a:lnTo>
                <a:lnTo>
                  <a:pt x="24254" y="662186"/>
                </a:lnTo>
                <a:lnTo>
                  <a:pt x="39105" y="660333"/>
                </a:lnTo>
                <a:lnTo>
                  <a:pt x="45215" y="656790"/>
                </a:lnTo>
                <a:lnTo>
                  <a:pt x="54720" y="644574"/>
                </a:lnTo>
                <a:lnTo>
                  <a:pt x="56614" y="637834"/>
                </a:lnTo>
                <a:lnTo>
                  <a:pt x="54737" y="622796"/>
                </a:lnTo>
                <a:lnTo>
                  <a:pt x="51235" y="616634"/>
                </a:lnTo>
                <a:lnTo>
                  <a:pt x="39227" y="607291"/>
                </a:lnTo>
                <a:lnTo>
                  <a:pt x="32447" y="605450"/>
                </a:lnTo>
                <a:close/>
              </a:path>
              <a:path w="528319" h="662304">
                <a:moveTo>
                  <a:pt x="111050" y="504437"/>
                </a:moveTo>
                <a:lnTo>
                  <a:pt x="95826" y="506337"/>
                </a:lnTo>
                <a:lnTo>
                  <a:pt x="89664" y="509840"/>
                </a:lnTo>
                <a:lnTo>
                  <a:pt x="80321" y="521846"/>
                </a:lnTo>
                <a:lnTo>
                  <a:pt x="78480" y="528628"/>
                </a:lnTo>
                <a:lnTo>
                  <a:pt x="80380" y="543852"/>
                </a:lnTo>
                <a:lnTo>
                  <a:pt x="83778" y="549931"/>
                </a:lnTo>
                <a:lnTo>
                  <a:pt x="95784" y="559274"/>
                </a:lnTo>
                <a:lnTo>
                  <a:pt x="102670" y="561196"/>
                </a:lnTo>
                <a:lnTo>
                  <a:pt x="117708" y="559320"/>
                </a:lnTo>
                <a:lnTo>
                  <a:pt x="123818" y="555777"/>
                </a:lnTo>
                <a:lnTo>
                  <a:pt x="133323" y="543562"/>
                </a:lnTo>
                <a:lnTo>
                  <a:pt x="135216" y="536821"/>
                </a:lnTo>
                <a:lnTo>
                  <a:pt x="133339" y="521783"/>
                </a:lnTo>
                <a:lnTo>
                  <a:pt x="129837" y="515621"/>
                </a:lnTo>
                <a:lnTo>
                  <a:pt x="117830" y="506279"/>
                </a:lnTo>
                <a:lnTo>
                  <a:pt x="111050" y="504437"/>
                </a:lnTo>
                <a:close/>
              </a:path>
              <a:path w="528319" h="662304">
                <a:moveTo>
                  <a:pt x="189530" y="403581"/>
                </a:moveTo>
                <a:lnTo>
                  <a:pt x="174307" y="405481"/>
                </a:lnTo>
                <a:lnTo>
                  <a:pt x="168186" y="408931"/>
                </a:lnTo>
                <a:lnTo>
                  <a:pt x="158923" y="420833"/>
                </a:lnTo>
                <a:lnTo>
                  <a:pt x="157083" y="427615"/>
                </a:lnTo>
                <a:lnTo>
                  <a:pt x="158982" y="442838"/>
                </a:lnTo>
                <a:lnTo>
                  <a:pt x="162380" y="448919"/>
                </a:lnTo>
                <a:lnTo>
                  <a:pt x="174387" y="458261"/>
                </a:lnTo>
                <a:lnTo>
                  <a:pt x="181273" y="460184"/>
                </a:lnTo>
                <a:lnTo>
                  <a:pt x="196311" y="458307"/>
                </a:lnTo>
                <a:lnTo>
                  <a:pt x="202421" y="454764"/>
                </a:lnTo>
                <a:lnTo>
                  <a:pt x="211844" y="442653"/>
                </a:lnTo>
                <a:lnTo>
                  <a:pt x="213697" y="435964"/>
                </a:lnTo>
                <a:lnTo>
                  <a:pt x="211820" y="420927"/>
                </a:lnTo>
                <a:lnTo>
                  <a:pt x="208318" y="414765"/>
                </a:lnTo>
                <a:lnTo>
                  <a:pt x="196311" y="405422"/>
                </a:lnTo>
                <a:lnTo>
                  <a:pt x="189530" y="403581"/>
                </a:lnTo>
                <a:close/>
              </a:path>
              <a:path w="528319" h="662304">
                <a:moveTo>
                  <a:pt x="268376" y="302256"/>
                </a:moveTo>
                <a:lnTo>
                  <a:pt x="253154" y="304154"/>
                </a:lnTo>
                <a:lnTo>
                  <a:pt x="247032" y="307605"/>
                </a:lnTo>
                <a:lnTo>
                  <a:pt x="237770" y="319507"/>
                </a:lnTo>
                <a:lnTo>
                  <a:pt x="235930" y="326289"/>
                </a:lnTo>
                <a:lnTo>
                  <a:pt x="237829" y="341511"/>
                </a:lnTo>
                <a:lnTo>
                  <a:pt x="241227" y="347592"/>
                </a:lnTo>
                <a:lnTo>
                  <a:pt x="253338" y="357017"/>
                </a:lnTo>
                <a:lnTo>
                  <a:pt x="260183" y="358990"/>
                </a:lnTo>
                <a:lnTo>
                  <a:pt x="275036" y="357137"/>
                </a:lnTo>
                <a:lnTo>
                  <a:pt x="281144" y="353594"/>
                </a:lnTo>
                <a:lnTo>
                  <a:pt x="290650" y="341379"/>
                </a:lnTo>
                <a:lnTo>
                  <a:pt x="292543" y="334638"/>
                </a:lnTo>
                <a:lnTo>
                  <a:pt x="290667" y="319600"/>
                </a:lnTo>
                <a:lnTo>
                  <a:pt x="287164" y="313439"/>
                </a:lnTo>
                <a:lnTo>
                  <a:pt x="275158" y="304096"/>
                </a:lnTo>
                <a:lnTo>
                  <a:pt x="268376" y="302256"/>
                </a:lnTo>
                <a:close/>
              </a:path>
              <a:path w="528319" h="662304">
                <a:moveTo>
                  <a:pt x="346979" y="201242"/>
                </a:moveTo>
                <a:lnTo>
                  <a:pt x="331755" y="203141"/>
                </a:lnTo>
                <a:lnTo>
                  <a:pt x="325594" y="206644"/>
                </a:lnTo>
                <a:lnTo>
                  <a:pt x="316251" y="218650"/>
                </a:lnTo>
                <a:lnTo>
                  <a:pt x="314411" y="225432"/>
                </a:lnTo>
                <a:lnTo>
                  <a:pt x="316310" y="240656"/>
                </a:lnTo>
                <a:lnTo>
                  <a:pt x="319708" y="246736"/>
                </a:lnTo>
                <a:lnTo>
                  <a:pt x="331715" y="256080"/>
                </a:lnTo>
                <a:lnTo>
                  <a:pt x="338601" y="258001"/>
                </a:lnTo>
                <a:lnTo>
                  <a:pt x="353639" y="256124"/>
                </a:lnTo>
                <a:lnTo>
                  <a:pt x="359747" y="252581"/>
                </a:lnTo>
                <a:lnTo>
                  <a:pt x="369253" y="240366"/>
                </a:lnTo>
                <a:lnTo>
                  <a:pt x="371146" y="233625"/>
                </a:lnTo>
                <a:lnTo>
                  <a:pt x="369270" y="218588"/>
                </a:lnTo>
                <a:lnTo>
                  <a:pt x="365767" y="212426"/>
                </a:lnTo>
                <a:lnTo>
                  <a:pt x="353761" y="203083"/>
                </a:lnTo>
                <a:lnTo>
                  <a:pt x="346979" y="201242"/>
                </a:lnTo>
                <a:close/>
              </a:path>
              <a:path w="528319" h="662304">
                <a:moveTo>
                  <a:pt x="425460" y="100385"/>
                </a:moveTo>
                <a:lnTo>
                  <a:pt x="410236" y="102285"/>
                </a:lnTo>
                <a:lnTo>
                  <a:pt x="404116" y="105736"/>
                </a:lnTo>
                <a:lnTo>
                  <a:pt x="394854" y="117638"/>
                </a:lnTo>
                <a:lnTo>
                  <a:pt x="393014" y="124419"/>
                </a:lnTo>
                <a:lnTo>
                  <a:pt x="394912" y="139642"/>
                </a:lnTo>
                <a:lnTo>
                  <a:pt x="398311" y="145723"/>
                </a:lnTo>
                <a:lnTo>
                  <a:pt x="410317" y="155066"/>
                </a:lnTo>
                <a:lnTo>
                  <a:pt x="417203" y="156988"/>
                </a:lnTo>
                <a:lnTo>
                  <a:pt x="432240" y="155112"/>
                </a:lnTo>
                <a:lnTo>
                  <a:pt x="438350" y="151569"/>
                </a:lnTo>
                <a:lnTo>
                  <a:pt x="447775" y="139457"/>
                </a:lnTo>
                <a:lnTo>
                  <a:pt x="449626" y="132769"/>
                </a:lnTo>
                <a:lnTo>
                  <a:pt x="447751" y="117731"/>
                </a:lnTo>
                <a:lnTo>
                  <a:pt x="444248" y="111569"/>
                </a:lnTo>
                <a:lnTo>
                  <a:pt x="432241" y="102227"/>
                </a:lnTo>
                <a:lnTo>
                  <a:pt x="425460" y="100385"/>
                </a:lnTo>
                <a:close/>
              </a:path>
              <a:path w="528319" h="662304">
                <a:moveTo>
                  <a:pt x="503575" y="0"/>
                </a:moveTo>
                <a:lnTo>
                  <a:pt x="488351" y="1898"/>
                </a:lnTo>
                <a:lnTo>
                  <a:pt x="482231" y="5349"/>
                </a:lnTo>
                <a:lnTo>
                  <a:pt x="472969" y="17251"/>
                </a:lnTo>
                <a:lnTo>
                  <a:pt x="471129" y="24033"/>
                </a:lnTo>
                <a:lnTo>
                  <a:pt x="473028" y="39256"/>
                </a:lnTo>
                <a:lnTo>
                  <a:pt x="476426" y="45337"/>
                </a:lnTo>
                <a:lnTo>
                  <a:pt x="488537" y="54761"/>
                </a:lnTo>
                <a:lnTo>
                  <a:pt x="495382" y="56735"/>
                </a:lnTo>
                <a:lnTo>
                  <a:pt x="510235" y="54881"/>
                </a:lnTo>
                <a:lnTo>
                  <a:pt x="516343" y="51339"/>
                </a:lnTo>
                <a:lnTo>
                  <a:pt x="525849" y="39123"/>
                </a:lnTo>
                <a:lnTo>
                  <a:pt x="527742" y="32382"/>
                </a:lnTo>
                <a:lnTo>
                  <a:pt x="525866" y="17345"/>
                </a:lnTo>
                <a:lnTo>
                  <a:pt x="522363" y="11183"/>
                </a:lnTo>
                <a:lnTo>
                  <a:pt x="510357" y="1840"/>
                </a:lnTo>
                <a:lnTo>
                  <a:pt x="5035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034086" y="3459266"/>
            <a:ext cx="483870" cy="694690"/>
          </a:xfrm>
          <a:custGeom>
            <a:avLst/>
            <a:gdLst/>
            <a:ahLst/>
            <a:cxnLst/>
            <a:rect l="l" t="t" r="r" b="b"/>
            <a:pathLst>
              <a:path w="483870" h="694689">
                <a:moveTo>
                  <a:pt x="26534" y="0"/>
                </a:moveTo>
                <a:lnTo>
                  <a:pt x="19693" y="1313"/>
                </a:lnTo>
                <a:lnTo>
                  <a:pt x="6938" y="9846"/>
                </a:lnTo>
                <a:lnTo>
                  <a:pt x="2912" y="15722"/>
                </a:lnTo>
                <a:lnTo>
                  <a:pt x="0" y="30403"/>
                </a:lnTo>
                <a:lnTo>
                  <a:pt x="1441" y="37317"/>
                </a:lnTo>
                <a:lnTo>
                  <a:pt x="10048" y="50182"/>
                </a:lnTo>
                <a:lnTo>
                  <a:pt x="15850" y="54099"/>
                </a:lnTo>
                <a:lnTo>
                  <a:pt x="30716" y="57047"/>
                </a:lnTo>
                <a:lnTo>
                  <a:pt x="37666" y="55660"/>
                </a:lnTo>
                <a:lnTo>
                  <a:pt x="50312" y="47202"/>
                </a:lnTo>
                <a:lnTo>
                  <a:pt x="54192" y="41343"/>
                </a:lnTo>
                <a:lnTo>
                  <a:pt x="57176" y="26295"/>
                </a:lnTo>
                <a:lnTo>
                  <a:pt x="55826" y="19399"/>
                </a:lnTo>
                <a:lnTo>
                  <a:pt x="47440" y="6864"/>
                </a:lnTo>
                <a:lnTo>
                  <a:pt x="41582" y="2984"/>
                </a:lnTo>
                <a:lnTo>
                  <a:pt x="26534" y="0"/>
                </a:lnTo>
                <a:close/>
              </a:path>
              <a:path w="483870" h="694689">
                <a:moveTo>
                  <a:pt x="97590" y="106217"/>
                </a:moveTo>
                <a:lnTo>
                  <a:pt x="90750" y="107530"/>
                </a:lnTo>
                <a:lnTo>
                  <a:pt x="78104" y="115990"/>
                </a:lnTo>
                <a:lnTo>
                  <a:pt x="74114" y="121921"/>
                </a:lnTo>
                <a:lnTo>
                  <a:pt x="71166" y="136786"/>
                </a:lnTo>
                <a:lnTo>
                  <a:pt x="72608" y="143700"/>
                </a:lnTo>
                <a:lnTo>
                  <a:pt x="81215" y="156565"/>
                </a:lnTo>
                <a:lnTo>
                  <a:pt x="87017" y="160482"/>
                </a:lnTo>
                <a:lnTo>
                  <a:pt x="101883" y="163429"/>
                </a:lnTo>
                <a:lnTo>
                  <a:pt x="108833" y="162043"/>
                </a:lnTo>
                <a:lnTo>
                  <a:pt x="121479" y="153583"/>
                </a:lnTo>
                <a:lnTo>
                  <a:pt x="125359" y="147725"/>
                </a:lnTo>
                <a:lnTo>
                  <a:pt x="128343" y="132678"/>
                </a:lnTo>
                <a:lnTo>
                  <a:pt x="126956" y="125727"/>
                </a:lnTo>
                <a:lnTo>
                  <a:pt x="118497" y="113082"/>
                </a:lnTo>
                <a:lnTo>
                  <a:pt x="112638" y="109202"/>
                </a:lnTo>
                <a:lnTo>
                  <a:pt x="97590" y="106217"/>
                </a:lnTo>
                <a:close/>
              </a:path>
              <a:path w="483870" h="694689">
                <a:moveTo>
                  <a:pt x="168757" y="212600"/>
                </a:moveTo>
                <a:lnTo>
                  <a:pt x="161917" y="213913"/>
                </a:lnTo>
                <a:lnTo>
                  <a:pt x="149271" y="222371"/>
                </a:lnTo>
                <a:lnTo>
                  <a:pt x="145281" y="228304"/>
                </a:lnTo>
                <a:lnTo>
                  <a:pt x="142333" y="243169"/>
                </a:lnTo>
                <a:lnTo>
                  <a:pt x="143775" y="250083"/>
                </a:lnTo>
                <a:lnTo>
                  <a:pt x="152308" y="262837"/>
                </a:lnTo>
                <a:lnTo>
                  <a:pt x="158075" y="266700"/>
                </a:lnTo>
                <a:lnTo>
                  <a:pt x="172939" y="269647"/>
                </a:lnTo>
                <a:lnTo>
                  <a:pt x="179890" y="268260"/>
                </a:lnTo>
                <a:lnTo>
                  <a:pt x="192535" y="259801"/>
                </a:lnTo>
                <a:lnTo>
                  <a:pt x="196415" y="253942"/>
                </a:lnTo>
                <a:lnTo>
                  <a:pt x="199400" y="238895"/>
                </a:lnTo>
                <a:lnTo>
                  <a:pt x="198050" y="231999"/>
                </a:lnTo>
                <a:lnTo>
                  <a:pt x="189664" y="219464"/>
                </a:lnTo>
                <a:lnTo>
                  <a:pt x="183805" y="215585"/>
                </a:lnTo>
                <a:lnTo>
                  <a:pt x="168757" y="212600"/>
                </a:lnTo>
                <a:close/>
              </a:path>
              <a:path w="483870" h="694689">
                <a:moveTo>
                  <a:pt x="240145" y="319312"/>
                </a:moveTo>
                <a:lnTo>
                  <a:pt x="233304" y="320625"/>
                </a:lnTo>
                <a:lnTo>
                  <a:pt x="220549" y="329158"/>
                </a:lnTo>
                <a:lnTo>
                  <a:pt x="216522" y="335036"/>
                </a:lnTo>
                <a:lnTo>
                  <a:pt x="213611" y="349716"/>
                </a:lnTo>
                <a:lnTo>
                  <a:pt x="215052" y="356631"/>
                </a:lnTo>
                <a:lnTo>
                  <a:pt x="223659" y="369495"/>
                </a:lnTo>
                <a:lnTo>
                  <a:pt x="229462" y="373411"/>
                </a:lnTo>
                <a:lnTo>
                  <a:pt x="244327" y="376360"/>
                </a:lnTo>
                <a:lnTo>
                  <a:pt x="251278" y="374973"/>
                </a:lnTo>
                <a:lnTo>
                  <a:pt x="263922" y="366514"/>
                </a:lnTo>
                <a:lnTo>
                  <a:pt x="267802" y="360655"/>
                </a:lnTo>
                <a:lnTo>
                  <a:pt x="270788" y="345607"/>
                </a:lnTo>
                <a:lnTo>
                  <a:pt x="269436" y="338711"/>
                </a:lnTo>
                <a:lnTo>
                  <a:pt x="261052" y="326176"/>
                </a:lnTo>
                <a:lnTo>
                  <a:pt x="255193" y="322296"/>
                </a:lnTo>
                <a:lnTo>
                  <a:pt x="240145" y="319312"/>
                </a:lnTo>
                <a:close/>
              </a:path>
              <a:path w="483870" h="694689">
                <a:moveTo>
                  <a:pt x="311202" y="425530"/>
                </a:moveTo>
                <a:lnTo>
                  <a:pt x="304360" y="426843"/>
                </a:lnTo>
                <a:lnTo>
                  <a:pt x="291716" y="435302"/>
                </a:lnTo>
                <a:lnTo>
                  <a:pt x="287726" y="441234"/>
                </a:lnTo>
                <a:lnTo>
                  <a:pt x="284778" y="456098"/>
                </a:lnTo>
                <a:lnTo>
                  <a:pt x="286219" y="463012"/>
                </a:lnTo>
                <a:lnTo>
                  <a:pt x="294826" y="475877"/>
                </a:lnTo>
                <a:lnTo>
                  <a:pt x="300629" y="479794"/>
                </a:lnTo>
                <a:lnTo>
                  <a:pt x="315494" y="482743"/>
                </a:lnTo>
                <a:lnTo>
                  <a:pt x="322445" y="481356"/>
                </a:lnTo>
                <a:lnTo>
                  <a:pt x="335089" y="472897"/>
                </a:lnTo>
                <a:lnTo>
                  <a:pt x="338969" y="467038"/>
                </a:lnTo>
                <a:lnTo>
                  <a:pt x="341955" y="451990"/>
                </a:lnTo>
                <a:lnTo>
                  <a:pt x="340567" y="445039"/>
                </a:lnTo>
                <a:lnTo>
                  <a:pt x="332108" y="432394"/>
                </a:lnTo>
                <a:lnTo>
                  <a:pt x="326250" y="428514"/>
                </a:lnTo>
                <a:lnTo>
                  <a:pt x="311202" y="425530"/>
                </a:lnTo>
                <a:close/>
              </a:path>
              <a:path w="483870" h="694689">
                <a:moveTo>
                  <a:pt x="382369" y="531912"/>
                </a:moveTo>
                <a:lnTo>
                  <a:pt x="375527" y="533226"/>
                </a:lnTo>
                <a:lnTo>
                  <a:pt x="362883" y="541685"/>
                </a:lnTo>
                <a:lnTo>
                  <a:pt x="358893" y="547617"/>
                </a:lnTo>
                <a:lnTo>
                  <a:pt x="355945" y="562481"/>
                </a:lnTo>
                <a:lnTo>
                  <a:pt x="357386" y="569395"/>
                </a:lnTo>
                <a:lnTo>
                  <a:pt x="365920" y="582150"/>
                </a:lnTo>
                <a:lnTo>
                  <a:pt x="371685" y="586012"/>
                </a:lnTo>
                <a:lnTo>
                  <a:pt x="386551" y="588961"/>
                </a:lnTo>
                <a:lnTo>
                  <a:pt x="393501" y="587574"/>
                </a:lnTo>
                <a:lnTo>
                  <a:pt x="406145" y="579114"/>
                </a:lnTo>
                <a:lnTo>
                  <a:pt x="410027" y="573256"/>
                </a:lnTo>
                <a:lnTo>
                  <a:pt x="413011" y="558208"/>
                </a:lnTo>
                <a:lnTo>
                  <a:pt x="411661" y="551312"/>
                </a:lnTo>
                <a:lnTo>
                  <a:pt x="403275" y="538777"/>
                </a:lnTo>
                <a:lnTo>
                  <a:pt x="397417" y="534897"/>
                </a:lnTo>
                <a:lnTo>
                  <a:pt x="382369" y="531912"/>
                </a:lnTo>
                <a:close/>
              </a:path>
              <a:path w="483870" h="694689">
                <a:moveTo>
                  <a:pt x="453094" y="637635"/>
                </a:moveTo>
                <a:lnTo>
                  <a:pt x="446253" y="638948"/>
                </a:lnTo>
                <a:lnTo>
                  <a:pt x="433499" y="647481"/>
                </a:lnTo>
                <a:lnTo>
                  <a:pt x="429472" y="653359"/>
                </a:lnTo>
                <a:lnTo>
                  <a:pt x="426559" y="668040"/>
                </a:lnTo>
                <a:lnTo>
                  <a:pt x="428002" y="674954"/>
                </a:lnTo>
                <a:lnTo>
                  <a:pt x="436608" y="687819"/>
                </a:lnTo>
                <a:lnTo>
                  <a:pt x="442412" y="691735"/>
                </a:lnTo>
                <a:lnTo>
                  <a:pt x="457276" y="694683"/>
                </a:lnTo>
                <a:lnTo>
                  <a:pt x="464226" y="693296"/>
                </a:lnTo>
                <a:lnTo>
                  <a:pt x="476872" y="684837"/>
                </a:lnTo>
                <a:lnTo>
                  <a:pt x="480752" y="678978"/>
                </a:lnTo>
                <a:lnTo>
                  <a:pt x="483736" y="663930"/>
                </a:lnTo>
                <a:lnTo>
                  <a:pt x="482386" y="657035"/>
                </a:lnTo>
                <a:lnTo>
                  <a:pt x="474000" y="644499"/>
                </a:lnTo>
                <a:lnTo>
                  <a:pt x="468142" y="640619"/>
                </a:lnTo>
                <a:lnTo>
                  <a:pt x="453094" y="6376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25206" y="2780863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25206" y="278086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14300"/>
                </a:moveTo>
                <a:lnTo>
                  <a:pt x="8982" y="69809"/>
                </a:lnTo>
                <a:lnTo>
                  <a:pt x="33477" y="33477"/>
                </a:lnTo>
                <a:lnTo>
                  <a:pt x="69809" y="8982"/>
                </a:lnTo>
                <a:lnTo>
                  <a:pt x="114300" y="0"/>
                </a:lnTo>
                <a:lnTo>
                  <a:pt x="158790" y="8982"/>
                </a:lnTo>
                <a:lnTo>
                  <a:pt x="195122" y="33477"/>
                </a:lnTo>
                <a:lnTo>
                  <a:pt x="219617" y="69809"/>
                </a:lnTo>
                <a:lnTo>
                  <a:pt x="228600" y="114300"/>
                </a:lnTo>
                <a:lnTo>
                  <a:pt x="219617" y="158790"/>
                </a:lnTo>
                <a:lnTo>
                  <a:pt x="195122" y="195122"/>
                </a:lnTo>
                <a:lnTo>
                  <a:pt x="158790" y="219617"/>
                </a:lnTo>
                <a:lnTo>
                  <a:pt x="114300" y="228600"/>
                </a:lnTo>
                <a:lnTo>
                  <a:pt x="69809" y="219617"/>
                </a:lnTo>
                <a:lnTo>
                  <a:pt x="33477" y="195122"/>
                </a:lnTo>
                <a:lnTo>
                  <a:pt x="8982" y="158790"/>
                </a:lnTo>
                <a:lnTo>
                  <a:pt x="0" y="1143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852335" y="2924159"/>
            <a:ext cx="4559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Arial Unicode MS"/>
                <a:cs typeface="Arial Unicode MS"/>
              </a:rPr>
              <a:t>O</a:t>
            </a:r>
            <a:r>
              <a:rPr sz="2400" spc="112" baseline="-19097" dirty="0">
                <a:latin typeface="Arial Unicode MS"/>
                <a:cs typeface="Arial Unicode MS"/>
              </a:rPr>
              <a:t>w</a:t>
            </a:r>
            <a:endParaRPr sz="2400" baseline="-19097">
              <a:latin typeface="Arial Unicode MS"/>
              <a:cs typeface="Arial Unicode M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322033" y="1936313"/>
            <a:ext cx="228600" cy="970280"/>
          </a:xfrm>
          <a:custGeom>
            <a:avLst/>
            <a:gdLst/>
            <a:ahLst/>
            <a:cxnLst/>
            <a:rect l="l" t="t" r="r" b="b"/>
            <a:pathLst>
              <a:path w="228600" h="970280">
                <a:moveTo>
                  <a:pt x="152400" y="228600"/>
                </a:moveTo>
                <a:lnTo>
                  <a:pt x="76200" y="228600"/>
                </a:lnTo>
                <a:lnTo>
                  <a:pt x="76198" y="969962"/>
                </a:lnTo>
                <a:lnTo>
                  <a:pt x="152398" y="969962"/>
                </a:lnTo>
                <a:lnTo>
                  <a:pt x="152400" y="228600"/>
                </a:lnTo>
                <a:close/>
              </a:path>
              <a:path w="228600" h="970280">
                <a:moveTo>
                  <a:pt x="114300" y="0"/>
                </a:moveTo>
                <a:lnTo>
                  <a:pt x="0" y="228600"/>
                </a:lnTo>
                <a:lnTo>
                  <a:pt x="228600" y="228600"/>
                </a:lnTo>
                <a:lnTo>
                  <a:pt x="114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97712" y="2524530"/>
            <a:ext cx="772160" cy="407670"/>
          </a:xfrm>
          <a:custGeom>
            <a:avLst/>
            <a:gdLst/>
            <a:ahLst/>
            <a:cxnLst/>
            <a:rect l="l" t="t" r="r" b="b"/>
            <a:pathLst>
              <a:path w="772160" h="407669">
                <a:moveTo>
                  <a:pt x="516049" y="0"/>
                </a:moveTo>
                <a:lnTo>
                  <a:pt x="549673" y="68380"/>
                </a:lnTo>
                <a:lnTo>
                  <a:pt x="0" y="338664"/>
                </a:lnTo>
                <a:lnTo>
                  <a:pt x="33624" y="407045"/>
                </a:lnTo>
                <a:lnTo>
                  <a:pt x="583297" y="136761"/>
                </a:lnTo>
                <a:lnTo>
                  <a:pt x="668919" y="136761"/>
                </a:lnTo>
                <a:lnTo>
                  <a:pt x="771626" y="1699"/>
                </a:lnTo>
                <a:lnTo>
                  <a:pt x="516049" y="0"/>
                </a:lnTo>
                <a:close/>
              </a:path>
              <a:path w="772160" h="407669">
                <a:moveTo>
                  <a:pt x="668919" y="136761"/>
                </a:moveTo>
                <a:lnTo>
                  <a:pt x="583297" y="136761"/>
                </a:lnTo>
                <a:lnTo>
                  <a:pt x="616921" y="205140"/>
                </a:lnTo>
                <a:lnTo>
                  <a:pt x="668919" y="1367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36216" y="2790235"/>
            <a:ext cx="802005" cy="228600"/>
          </a:xfrm>
          <a:custGeom>
            <a:avLst/>
            <a:gdLst/>
            <a:ahLst/>
            <a:cxnLst/>
            <a:rect l="l" t="t" r="r" b="b"/>
            <a:pathLst>
              <a:path w="802005" h="228600">
                <a:moveTo>
                  <a:pt x="724706" y="152398"/>
                </a:moveTo>
                <a:lnTo>
                  <a:pt x="573225" y="152398"/>
                </a:lnTo>
                <a:lnTo>
                  <a:pt x="573458" y="228598"/>
                </a:lnTo>
                <a:lnTo>
                  <a:pt x="724706" y="152398"/>
                </a:lnTo>
                <a:close/>
              </a:path>
              <a:path w="802005" h="228600">
                <a:moveTo>
                  <a:pt x="572763" y="0"/>
                </a:moveTo>
                <a:lnTo>
                  <a:pt x="572994" y="76198"/>
                </a:lnTo>
                <a:lnTo>
                  <a:pt x="0" y="77941"/>
                </a:lnTo>
                <a:lnTo>
                  <a:pt x="231" y="154139"/>
                </a:lnTo>
                <a:lnTo>
                  <a:pt x="724706" y="152398"/>
                </a:lnTo>
                <a:lnTo>
                  <a:pt x="801709" y="113604"/>
                </a:lnTo>
                <a:lnTo>
                  <a:pt x="5727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191652" y="992970"/>
            <a:ext cx="29159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Arial Unicode MS"/>
                <a:cs typeface="Arial Unicode MS"/>
              </a:rPr>
              <a:t>From </a:t>
            </a:r>
            <a:r>
              <a:rPr sz="1200" dirty="0">
                <a:latin typeface="Arial Unicode MS"/>
                <a:cs typeface="Arial Unicode MS"/>
              </a:rPr>
              <a:t>lecture </a:t>
            </a:r>
            <a:r>
              <a:rPr sz="1200" spc="50" dirty="0">
                <a:latin typeface="Arial Unicode MS"/>
                <a:cs typeface="Arial Unicode MS"/>
              </a:rPr>
              <a:t>4, [HZ] </a:t>
            </a:r>
            <a:r>
              <a:rPr sz="1200" spc="30" dirty="0">
                <a:latin typeface="Arial Unicode MS"/>
                <a:cs typeface="Arial Unicode MS"/>
              </a:rPr>
              <a:t>page </a:t>
            </a:r>
            <a:r>
              <a:rPr sz="1200" spc="10" dirty="0">
                <a:latin typeface="Arial Unicode MS"/>
                <a:cs typeface="Arial Unicode MS"/>
              </a:rPr>
              <a:t>210, </a:t>
            </a:r>
            <a:r>
              <a:rPr sz="1200" spc="-30" dirty="0">
                <a:latin typeface="Arial Unicode MS"/>
                <a:cs typeface="Arial Unicode MS"/>
              </a:rPr>
              <a:t>sec.</a:t>
            </a:r>
            <a:r>
              <a:rPr sz="1200" spc="125" dirty="0">
                <a:latin typeface="Arial Unicode MS"/>
                <a:cs typeface="Arial Unicode MS"/>
              </a:rPr>
              <a:t> </a:t>
            </a:r>
            <a:r>
              <a:rPr sz="1200" spc="30" dirty="0">
                <a:latin typeface="Arial Unicode MS"/>
                <a:cs typeface="Arial Unicode MS"/>
              </a:rPr>
              <a:t>8.5.1</a:t>
            </a:r>
            <a:endParaRPr sz="1200" dirty="0">
              <a:latin typeface="Arial Unicode MS"/>
              <a:cs typeface="Arial Unicode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977577" y="4977574"/>
            <a:ext cx="1321435" cy="1214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0075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4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125" dirty="0">
                <a:solidFill>
                  <a:srgbClr val="FF0000"/>
                </a:solidFill>
                <a:latin typeface="Arial Unicode MS"/>
                <a:cs typeface="Arial Unicode MS"/>
              </a:rPr>
              <a:t>3]</a:t>
            </a:r>
            <a:endParaRPr sz="1800">
              <a:latin typeface="Arial Unicode MS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5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125" dirty="0">
                <a:solidFill>
                  <a:srgbClr val="FF0000"/>
                </a:solidFill>
                <a:latin typeface="Arial Unicode MS"/>
                <a:cs typeface="Arial Unicode MS"/>
              </a:rPr>
              <a:t>4]</a:t>
            </a:r>
            <a:endParaRPr sz="1800">
              <a:latin typeface="Arial Unicode MS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5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125" dirty="0">
                <a:solidFill>
                  <a:srgbClr val="FF0000"/>
                </a:solidFill>
                <a:latin typeface="Arial Unicode MS"/>
                <a:cs typeface="Arial Unicode MS"/>
              </a:rPr>
              <a:t>5]</a:t>
            </a:r>
            <a:endParaRPr sz="1800">
              <a:latin typeface="Arial Unicode MS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2629966" y="4913254"/>
                <a:ext cx="292003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/>
                            </a:rPr>
                            <m:t>e</m:t>
                          </m:r>
                          <m:r>
                            <a:rPr lang="en-US" altLang="zh-CN" sz="2000" i="1">
                              <a:latin typeface="Cambria Math"/>
                            </a:rPr>
                            <m:t>′]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 smtClean="0">
                              <a:latin typeface="Cambria Math"/>
                            </a:rPr>
                            <m:t>𝜔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′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/>
                            </a:rPr>
                            <m:t>e</m:t>
                          </m:r>
                          <m:r>
                            <a:rPr lang="en-US" altLang="zh-CN" sz="2000" i="1">
                              <a:latin typeface="Cambria Math"/>
                            </a:rPr>
                            <m:t>′]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𝐹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b="0" i="1" smtClean="0">
                              <a:latin typeface="Cambria Math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𝐹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966" y="4913254"/>
                <a:ext cx="2920030" cy="400110"/>
              </a:xfrm>
              <a:prstGeom prst="rect">
                <a:avLst/>
              </a:prstGeom>
              <a:blipFill rotWithShape="1"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277964" y="5415673"/>
                <a:ext cx="16240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/>
                        </a:rPr>
                        <m:t>𝜔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𝐾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964" y="5415673"/>
                <a:ext cx="1624034" cy="400110"/>
              </a:xfrm>
              <a:prstGeom prst="rect">
                <a:avLst/>
              </a:prstGeom>
              <a:blipFill rotWithShape="1">
                <a:blip r:embed="rId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3183175" y="5909994"/>
                <a:ext cx="17944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/>
                        </a:rPr>
                        <m:t>𝜔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′=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𝐾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′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𝐾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′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175" y="5909994"/>
                <a:ext cx="1794402" cy="400110"/>
              </a:xfrm>
              <a:prstGeom prst="rect">
                <a:avLst/>
              </a:prstGeom>
              <a:blipFill rotWithShape="1">
                <a:blip r:embed="rId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2188742" y="142715"/>
            <a:ext cx="4358640" cy="888064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865"/>
              </a:spcBef>
            </a:pPr>
            <a:r>
              <a:rPr spc="-15" dirty="0" err="1" smtClean="0">
                <a:latin typeface="黑体" panose="02010609060101010101" pitchFamily="49" charset="-122"/>
                <a:ea typeface="黑体" panose="02010609060101010101" pitchFamily="49" charset="-122"/>
              </a:rPr>
              <a:t>Kruppa</a:t>
            </a:r>
            <a:r>
              <a:rPr lang="zh-CN" altLang="en-US" spc="-1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方程</a:t>
            </a:r>
            <a:endParaRPr spc="-1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R="5080" algn="r">
              <a:lnSpc>
                <a:spcPct val="100000"/>
              </a:lnSpc>
              <a:spcBef>
                <a:spcPts val="254"/>
              </a:spcBef>
            </a:pPr>
            <a:r>
              <a:rPr sz="1200" spc="-15" dirty="0" smtClean="0"/>
              <a:t>[</a:t>
            </a:r>
            <a:r>
              <a:rPr sz="1200" spc="-15" dirty="0" err="1" smtClean="0"/>
              <a:t>Faugeras</a:t>
            </a:r>
            <a:r>
              <a:rPr sz="1200" spc="-15" dirty="0" smtClean="0"/>
              <a:t> </a:t>
            </a:r>
            <a:r>
              <a:rPr sz="1200" spc="-5" dirty="0" smtClean="0"/>
              <a:t>et al.</a:t>
            </a:r>
            <a:r>
              <a:rPr sz="1200" spc="-30" dirty="0" smtClean="0"/>
              <a:t> </a:t>
            </a:r>
            <a:r>
              <a:rPr sz="1200" dirty="0" smtClean="0"/>
              <a:t>92]</a:t>
            </a:r>
            <a:endParaRPr sz="1200" dirty="0"/>
          </a:p>
        </p:txBody>
      </p:sp>
      <p:sp>
        <p:nvSpPr>
          <p:cNvPr id="28" name="object 28"/>
          <p:cNvSpPr txBox="1"/>
          <p:nvPr/>
        </p:nvSpPr>
        <p:spPr>
          <a:xfrm>
            <a:off x="612140" y="3677920"/>
            <a:ext cx="682370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1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其中</a:t>
            </a:r>
            <a:r>
              <a:rPr lang="zh-CN" altLang="en-US" sz="2400" spc="-10" dirty="0" smtClean="0">
                <a:latin typeface="Calibri"/>
                <a:cs typeface="Calibri"/>
              </a:rPr>
              <a:t> </a:t>
            </a:r>
            <a:r>
              <a:rPr sz="2400" dirty="0" err="1" smtClean="0">
                <a:latin typeface="Calibri"/>
                <a:cs typeface="Calibri"/>
              </a:rPr>
              <a:t>u</a:t>
            </a:r>
            <a:r>
              <a:rPr sz="2400" baseline="-19230" dirty="0" err="1" smtClean="0">
                <a:latin typeface="Calibri"/>
                <a:cs typeface="Calibri"/>
              </a:rPr>
              <a:t>i</a:t>
            </a:r>
            <a:r>
              <a:rPr sz="2400" baseline="-19230" dirty="0" smtClean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, v</a:t>
            </a:r>
            <a:r>
              <a:rPr sz="2400" baseline="-19230" dirty="0">
                <a:latin typeface="Calibri"/>
                <a:cs typeface="Calibri"/>
              </a:rPr>
              <a:t>i </a:t>
            </a: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和</a:t>
            </a:r>
            <a:r>
              <a:rPr sz="2400" spc="-5" dirty="0" smtClean="0">
                <a:latin typeface="Calibri"/>
                <a:cs typeface="Calibri"/>
              </a:rPr>
              <a:t> </a:t>
            </a:r>
            <a:r>
              <a:rPr sz="2400" spc="-5" dirty="0">
                <a:latin typeface="Symbol"/>
                <a:cs typeface="Symbol"/>
              </a:rPr>
              <a:t></a:t>
            </a:r>
            <a:r>
              <a:rPr sz="2400" spc="-7" baseline="-19230" dirty="0" err="1">
                <a:latin typeface="Calibri"/>
                <a:cs typeface="Calibri"/>
              </a:rPr>
              <a:t>i</a:t>
            </a:r>
            <a:r>
              <a:rPr sz="2400" spc="-7" baseline="-19230" dirty="0">
                <a:latin typeface="Calibri"/>
                <a:cs typeface="Calibri"/>
              </a:rPr>
              <a:t> </a:t>
            </a:r>
            <a:r>
              <a:rPr lang="zh-CN" altLang="en-US" sz="2400" spc="-1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是</a:t>
            </a:r>
            <a:r>
              <a:rPr lang="en-US" altLang="zh-CN" sz="2400" spc="-1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F</a:t>
            </a:r>
            <a:r>
              <a:rPr lang="zh-CN" altLang="en-US" sz="2400" spc="-1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的</a:t>
            </a:r>
            <a:r>
              <a:rPr lang="en-US" altLang="zh-CN" sz="2400" spc="-1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SVD</a:t>
            </a:r>
            <a:r>
              <a:rPr lang="zh-CN" altLang="en-US" sz="2400" spc="-1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的列和奇异值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9769" y="4736274"/>
            <a:ext cx="86842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400" spc="-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这给了我们 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K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和</a:t>
            </a:r>
            <a:r>
              <a:rPr lang="zh-CN" altLang="en-US" sz="2400" spc="-4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 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K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’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元素的两个独立约束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165340" y="2386774"/>
            <a:ext cx="8147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000" spc="-3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000" spc="135" dirty="0">
                <a:solidFill>
                  <a:srgbClr val="FF0000"/>
                </a:solidFill>
                <a:latin typeface="Arial Unicode MS"/>
                <a:cs typeface="Arial Unicode MS"/>
              </a:rPr>
              <a:t>6]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919822" y="818567"/>
            <a:ext cx="14592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Arial Unicode MS"/>
                <a:cs typeface="Arial Unicode MS"/>
              </a:rPr>
              <a:t>From </a:t>
            </a:r>
            <a:r>
              <a:rPr sz="1200" spc="50" dirty="0">
                <a:latin typeface="Arial Unicode MS"/>
                <a:cs typeface="Arial Unicode MS"/>
              </a:rPr>
              <a:t>[HZ] </a:t>
            </a:r>
            <a:r>
              <a:rPr sz="1200" spc="30" dirty="0">
                <a:latin typeface="Arial Unicode MS"/>
                <a:cs typeface="Arial Unicode MS"/>
              </a:rPr>
              <a:t>page</a:t>
            </a:r>
            <a:r>
              <a:rPr sz="1200" spc="25" dirty="0">
                <a:latin typeface="Arial Unicode MS"/>
                <a:cs typeface="Arial Unicode MS"/>
              </a:rPr>
              <a:t> </a:t>
            </a:r>
            <a:r>
              <a:rPr sz="1200" spc="40" dirty="0">
                <a:latin typeface="Arial Unicode MS"/>
                <a:cs typeface="Arial Unicode MS"/>
              </a:rPr>
              <a:t>471</a:t>
            </a:r>
            <a:endParaRPr sz="1200" dirty="0">
              <a:latin typeface="Arial Unicode MS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14399" y="1789101"/>
                <a:ext cx="6406113" cy="15255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latin typeface="Cambria Math"/>
                                  </a:rPr>
                                  <m:t>𝐾</m:t>
                                </m:r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′</m:t>
                                </m:r>
                                <m:sSup>
                                  <m:sSup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𝐾</m:t>
                                    </m:r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′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latin typeface="Cambria Math"/>
                                  </a:rPr>
                                  <m:t>𝐾</m:t>
                                </m:r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′</m:t>
                                </m:r>
                                <m:sSup>
                                  <m:sSup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𝐾</m:t>
                                    </m:r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′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latin typeface="Cambria Math"/>
                                  </a:rPr>
                                  <m:t>𝐾</m:t>
                                </m:r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′</m:t>
                                </m:r>
                                <m:sSup>
                                  <m:sSup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𝐾</m:t>
                                    </m:r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′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800" i="1" smtClean="0">
                          <a:latin typeface="Cambria Math"/>
                          <a:ea typeface="Cambria Math"/>
                        </a:rPr>
                        <m:t>×</m:t>
                      </m:r>
                      <m:d>
                        <m:d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80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800" i="1" smtClean="0">
                                        <a:latin typeface="Cambria Math"/>
                                        <a:ea typeface="Cambria Math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𝑇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altLang="zh-CN" sz="280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𝐾</m:t>
                                </m:r>
                                <m:sSup>
                                  <m:sSup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80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800" i="1" smtClean="0">
                                        <a:latin typeface="Cambria Math"/>
                                        <a:ea typeface="Cambria Math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sub>
                                  <m:sup/>
                                </m:sSubSup>
                                <m:sSubSup>
                                  <m:sSubSupPr>
                                    <m:ctrlPr>
                                      <a:rPr lang="en-US" altLang="zh-CN" sz="280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800" i="1" smtClean="0">
                                        <a:latin typeface="Cambria Math"/>
                                        <a:ea typeface="Cambria Math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b>
                                  <m:sup/>
                                </m:sSubSup>
                                <m:sSubSup>
                                  <m:sSubSupPr>
                                    <m:ctrlPr>
                                      <a:rPr lang="en-US" altLang="zh-CN" sz="280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𝐾</m:t>
                                </m:r>
                                <m:sSup>
                                  <m:sSup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80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800" i="1" smtClean="0">
                                        <a:latin typeface="Cambria Math"/>
                                        <a:ea typeface="Cambria Math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altLang="zh-CN" sz="280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𝐾</m:t>
                                </m:r>
                                <m:sSup>
                                  <m:sSup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99" y="1789101"/>
                <a:ext cx="6406113" cy="152554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59740" y="5197665"/>
            <a:ext cx="41960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zh-CN" altLang="en-US" sz="2400" spc="-1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让我们做以下假设：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901406" y="6479813"/>
            <a:ext cx="457200" cy="76200"/>
          </a:xfrm>
          <a:custGeom>
            <a:avLst/>
            <a:gdLst/>
            <a:ahLst/>
            <a:cxnLst/>
            <a:rect l="l" t="t" r="r" b="b"/>
            <a:pathLst>
              <a:path w="457200" h="76200">
                <a:moveTo>
                  <a:pt x="0" y="25399"/>
                </a:moveTo>
                <a:lnTo>
                  <a:pt x="0" y="50799"/>
                </a:lnTo>
                <a:lnTo>
                  <a:pt x="381000" y="50800"/>
                </a:lnTo>
                <a:lnTo>
                  <a:pt x="381000" y="76200"/>
                </a:lnTo>
                <a:lnTo>
                  <a:pt x="457200" y="38100"/>
                </a:lnTo>
                <a:lnTo>
                  <a:pt x="431799" y="25400"/>
                </a:lnTo>
                <a:lnTo>
                  <a:pt x="0" y="25399"/>
                </a:lnTo>
                <a:close/>
              </a:path>
              <a:path w="457200" h="76200">
                <a:moveTo>
                  <a:pt x="381000" y="0"/>
                </a:moveTo>
                <a:lnTo>
                  <a:pt x="381000" y="25400"/>
                </a:lnTo>
                <a:lnTo>
                  <a:pt x="431799" y="25400"/>
                </a:lnTo>
                <a:lnTo>
                  <a:pt x="381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625572" y="6317436"/>
            <a:ext cx="103505" cy="3638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200" i="1" dirty="0">
                <a:latin typeface="Times New Roman"/>
                <a:cs typeface="Times New Roman"/>
              </a:rPr>
              <a:t>f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851140" y="3910774"/>
            <a:ext cx="8147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000" spc="-3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000" spc="135" dirty="0">
                <a:solidFill>
                  <a:srgbClr val="FF0000"/>
                </a:solidFill>
                <a:latin typeface="Arial Unicode MS"/>
                <a:cs typeface="Arial Unicode MS"/>
              </a:rPr>
              <a:t>7]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470140" y="5129974"/>
            <a:ext cx="8147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000" spc="-3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000" spc="135" dirty="0">
                <a:solidFill>
                  <a:srgbClr val="FF0000"/>
                </a:solidFill>
                <a:latin typeface="Arial Unicode MS"/>
                <a:cs typeface="Arial Unicode MS"/>
              </a:rPr>
              <a:t>8]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743485" y="6307146"/>
            <a:ext cx="3014345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943610" algn="l"/>
              </a:tabLst>
            </a:pPr>
            <a:r>
              <a:rPr sz="2000" spc="15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000" spc="5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000" spc="135" dirty="0">
                <a:solidFill>
                  <a:srgbClr val="FF0000"/>
                </a:solidFill>
                <a:latin typeface="Arial Unicode MS"/>
                <a:cs typeface="Arial Unicode MS"/>
              </a:rPr>
              <a:t>9]	</a:t>
            </a:r>
            <a:r>
              <a:rPr sz="3450" i="1" spc="-97" baseline="1207" dirty="0">
                <a:latin typeface="Symbol"/>
                <a:cs typeface="Symbol"/>
              </a:rPr>
              <a:t></a:t>
            </a:r>
            <a:r>
              <a:rPr sz="3450" i="1" spc="-97" baseline="1207" dirty="0">
                <a:latin typeface="Times New Roman"/>
                <a:cs typeface="Times New Roman"/>
              </a:rPr>
              <a:t> </a:t>
            </a:r>
            <a:r>
              <a:rPr sz="3300" i="1" baseline="1262" dirty="0">
                <a:latin typeface="Times New Roman"/>
                <a:cs typeface="Times New Roman"/>
              </a:rPr>
              <a:t>f </a:t>
            </a:r>
            <a:r>
              <a:rPr sz="1950" spc="-15" baseline="42735" dirty="0">
                <a:latin typeface="Times New Roman"/>
                <a:cs typeface="Times New Roman"/>
              </a:rPr>
              <a:t>2 </a:t>
            </a:r>
            <a:r>
              <a:rPr sz="3300" baseline="1262" dirty="0">
                <a:latin typeface="Symbol"/>
                <a:cs typeface="Symbol"/>
              </a:rPr>
              <a:t></a:t>
            </a:r>
            <a:r>
              <a:rPr sz="3300" baseline="1262" dirty="0">
                <a:latin typeface="Times New Roman"/>
                <a:cs typeface="Times New Roman"/>
              </a:rPr>
              <a:t> </a:t>
            </a:r>
            <a:r>
              <a:rPr sz="3450" i="1" spc="-82" baseline="1207" dirty="0">
                <a:latin typeface="Symbol"/>
                <a:cs typeface="Symbol"/>
              </a:rPr>
              <a:t></a:t>
            </a:r>
            <a:r>
              <a:rPr sz="3450" i="1" spc="-82" baseline="1207" dirty="0">
                <a:latin typeface="Times New Roman"/>
                <a:cs typeface="Times New Roman"/>
              </a:rPr>
              <a:t> </a:t>
            </a:r>
            <a:r>
              <a:rPr sz="3300" i="1" baseline="1262" dirty="0">
                <a:latin typeface="Times New Roman"/>
                <a:cs typeface="Times New Roman"/>
              </a:rPr>
              <a:t>f </a:t>
            </a:r>
            <a:r>
              <a:rPr sz="3300" baseline="1262" dirty="0">
                <a:latin typeface="Symbol"/>
                <a:cs typeface="Symbol"/>
              </a:rPr>
              <a:t></a:t>
            </a:r>
            <a:r>
              <a:rPr sz="3300" baseline="1262" dirty="0">
                <a:latin typeface="Times New Roman"/>
                <a:cs typeface="Times New Roman"/>
              </a:rPr>
              <a:t> </a:t>
            </a:r>
            <a:r>
              <a:rPr sz="3450" i="1" spc="-60" baseline="1207" dirty="0">
                <a:latin typeface="Symbol"/>
                <a:cs typeface="Symbol"/>
              </a:rPr>
              <a:t></a:t>
            </a:r>
            <a:r>
              <a:rPr sz="3450" i="1" spc="-60" baseline="1207" dirty="0">
                <a:latin typeface="Times New Roman"/>
                <a:cs typeface="Times New Roman"/>
              </a:rPr>
              <a:t> </a:t>
            </a:r>
            <a:r>
              <a:rPr sz="3300" baseline="1262" dirty="0">
                <a:latin typeface="Symbol"/>
                <a:cs typeface="Symbol"/>
              </a:rPr>
              <a:t></a:t>
            </a:r>
            <a:r>
              <a:rPr sz="3300" spc="150" baseline="1262" dirty="0">
                <a:latin typeface="Times New Roman"/>
                <a:cs typeface="Times New Roman"/>
              </a:rPr>
              <a:t> </a:t>
            </a:r>
            <a:r>
              <a:rPr sz="3300" baseline="1262" dirty="0">
                <a:latin typeface="Times New Roman"/>
                <a:cs typeface="Times New Roman"/>
              </a:rPr>
              <a:t>0</a:t>
            </a:r>
            <a:endParaRPr sz="3300" baseline="1262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971774" y="1676400"/>
                <a:ext cx="6406113" cy="15255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latin typeface="Cambria Math"/>
                                  </a:rPr>
                                  <m:t>𝐾</m:t>
                                </m:r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′</m:t>
                                </m:r>
                                <m:sSup>
                                  <m:sSup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𝐾</m:t>
                                    </m:r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′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latin typeface="Cambria Math"/>
                                  </a:rPr>
                                  <m:t>𝐾</m:t>
                                </m:r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′</m:t>
                                </m:r>
                                <m:sSup>
                                  <m:sSup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𝐾</m:t>
                                    </m:r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′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latin typeface="Cambria Math"/>
                                  </a:rPr>
                                  <m:t>𝐾</m:t>
                                </m:r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′</m:t>
                                </m:r>
                                <m:sSup>
                                  <m:sSup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𝐾</m:t>
                                    </m:r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′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800" i="1" smtClean="0">
                          <a:latin typeface="Cambria Math"/>
                          <a:ea typeface="Cambria Math"/>
                        </a:rPr>
                        <m:t>×</m:t>
                      </m:r>
                      <m:d>
                        <m:d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80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800" i="1" smtClean="0">
                                        <a:latin typeface="Cambria Math"/>
                                        <a:ea typeface="Cambria Math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𝑇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altLang="zh-CN" sz="280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𝐾</m:t>
                                </m:r>
                                <m:sSup>
                                  <m:sSup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80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800" i="1" smtClean="0">
                                        <a:latin typeface="Cambria Math"/>
                                        <a:ea typeface="Cambria Math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sub>
                                  <m:sup/>
                                </m:sSubSup>
                                <m:sSubSup>
                                  <m:sSubSupPr>
                                    <m:ctrlPr>
                                      <a:rPr lang="en-US" altLang="zh-CN" sz="280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800" i="1" smtClean="0">
                                        <a:latin typeface="Cambria Math"/>
                                        <a:ea typeface="Cambria Math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b>
                                  <m:sup/>
                                </m:sSubSup>
                                <m:sSubSup>
                                  <m:sSubSupPr>
                                    <m:ctrlPr>
                                      <a:rPr lang="en-US" altLang="zh-CN" sz="280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𝐾</m:t>
                                </m:r>
                                <m:sSup>
                                  <m:sSup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80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800" i="1" smtClean="0">
                                        <a:latin typeface="Cambria Math"/>
                                        <a:ea typeface="Cambria Math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altLang="zh-CN" sz="280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𝐾</m:t>
                                </m:r>
                                <m:sSup>
                                  <m:sSup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774" y="1676400"/>
                <a:ext cx="6406113" cy="152554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258263" y="3611676"/>
                <a:ext cx="6119624" cy="9283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𝑇</m:t>
                              </m:r>
                            </m:sup>
                          </m:sSubSup>
                          <m:r>
                            <m:rPr>
                              <m:brk m:alnAt="7"/>
                            </m:rPr>
                            <a:rPr lang="en-US" altLang="zh-CN" sz="2400" b="0" i="1" smtClean="0">
                              <a:latin typeface="Cambria Math"/>
                            </a:rPr>
                            <m:t>𝐾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SupPr>
                            <m:e>
                              <m:r>
                                <a:rPr lang="zh-CN" altLang="en-US" sz="2400" i="1" smtClean="0"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𝐾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𝑇</m:t>
                              </m:r>
                            </m:sup>
                          </m:sSubSup>
                          <m:r>
                            <m:rPr>
                              <m:brk m:alnAt="7"/>
                            </m:rPr>
                            <a:rPr lang="en-US" altLang="zh-CN" sz="2400" b="0" i="1" smtClean="0">
                              <a:latin typeface="Cambria Math"/>
                            </a:rPr>
                            <m:t>𝐾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SupPr>
                            <m:e>
                              <m:r>
                                <a:rPr lang="zh-CN" altLang="en-US" sz="2400" i="1" smtClean="0"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  <m:sup/>
                          </m:sSubSup>
                          <m:sSubSup>
                            <m:sSub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SupPr>
                            <m:e>
                              <m:r>
                                <a:rPr lang="zh-CN" altLang="en-US" sz="2400" i="1" smtClean="0"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  <m:sup/>
                          </m:sSubSup>
                          <m:sSubSup>
                            <m:sSub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𝐾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𝑇</m:t>
                              </m:r>
                            </m:sup>
                          </m:sSubSup>
                          <m:r>
                            <m:rPr>
                              <m:brk m:alnAt="7"/>
                            </m:rPr>
                            <a:rPr lang="en-US" altLang="zh-CN" sz="2400" b="0" i="1" smtClean="0">
                              <a:latin typeface="Cambria Math"/>
                            </a:rPr>
                            <m:t>𝐾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SupPr>
                            <m:e>
                              <m:r>
                                <a:rPr lang="zh-CN" altLang="en-US" sz="2400" i="1" smtClean="0"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𝐾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263" y="3611676"/>
                <a:ext cx="6119624" cy="92839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4741239" y="4892732"/>
                <a:ext cx="2635658" cy="9400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𝐾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𝐾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239" y="4892732"/>
                <a:ext cx="2635658" cy="94006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bject 27"/>
          <p:cNvSpPr txBox="1">
            <a:spLocks noGrp="1"/>
          </p:cNvSpPr>
          <p:nvPr>
            <p:ph type="title"/>
          </p:nvPr>
        </p:nvSpPr>
        <p:spPr>
          <a:xfrm>
            <a:off x="2188742" y="142715"/>
            <a:ext cx="4358640" cy="888064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865"/>
              </a:spcBef>
            </a:pPr>
            <a:r>
              <a:rPr spc="-15" dirty="0" err="1" smtClean="0">
                <a:latin typeface="黑体" panose="02010609060101010101" pitchFamily="49" charset="-122"/>
                <a:ea typeface="黑体" panose="02010609060101010101" pitchFamily="49" charset="-122"/>
              </a:rPr>
              <a:t>Kruppa</a:t>
            </a:r>
            <a:r>
              <a:rPr lang="zh-CN" altLang="en-US" spc="-1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方程</a:t>
            </a:r>
            <a:endParaRPr spc="-1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R="5080" algn="r">
              <a:lnSpc>
                <a:spcPct val="100000"/>
              </a:lnSpc>
              <a:spcBef>
                <a:spcPts val="254"/>
              </a:spcBef>
            </a:pPr>
            <a:r>
              <a:rPr sz="1200" spc="-15" dirty="0" smtClean="0"/>
              <a:t>[</a:t>
            </a:r>
            <a:r>
              <a:rPr sz="1200" spc="-15" dirty="0" err="1" smtClean="0"/>
              <a:t>Faugeras</a:t>
            </a:r>
            <a:r>
              <a:rPr sz="1200" spc="-15" dirty="0" smtClean="0"/>
              <a:t> </a:t>
            </a:r>
            <a:r>
              <a:rPr sz="1200" spc="-5" dirty="0" smtClean="0"/>
              <a:t>et al.</a:t>
            </a:r>
            <a:r>
              <a:rPr sz="1200" spc="-30" dirty="0" smtClean="0"/>
              <a:t> </a:t>
            </a:r>
            <a:r>
              <a:rPr sz="1200" dirty="0" smtClean="0"/>
              <a:t>92]</a:t>
            </a:r>
            <a:endParaRPr sz="1200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12140" y="1612074"/>
            <a:ext cx="7939405" cy="156132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469900" marR="5080" indent="-457200">
              <a:lnSpc>
                <a:spcPts val="3329"/>
              </a:lnSpc>
              <a:spcBef>
                <a:spcPts val="23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lang="zh-CN" altLang="en-US" sz="2400" spc="-1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在想要自定标</a:t>
            </a:r>
            <a:r>
              <a:rPr lang="en-US" altLang="zh-CN" sz="2400" spc="-1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2</a:t>
            </a:r>
            <a:r>
              <a:rPr lang="zh-CN" altLang="en-US" sz="2400" spc="-1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个未知焦距的摄像机时功能强大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  <a:p>
            <a:pPr marL="469900" indent="-457200">
              <a:lnSpc>
                <a:spcPct val="100000"/>
              </a:lnSpc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lang="zh-CN" altLang="en-US" sz="2400" spc="-1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局限性</a:t>
            </a:r>
            <a:r>
              <a:rPr sz="2400" spc="-1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: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  <a:p>
            <a:pPr marL="927100" lvl="1" indent="-4572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926465" algn="l"/>
                <a:tab pos="927100" algn="l"/>
              </a:tabLst>
            </a:pPr>
            <a:r>
              <a:rPr lang="zh-CN" altLang="en-US" sz="2400" spc="-3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在摄像机对上起作用</a:t>
            </a:r>
            <a:endParaRPr lang="en-US" altLang="zh-CN" sz="2400" spc="-35" dirty="0" smtClean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  <a:p>
            <a:pPr marL="927100" lvl="1" indent="-4572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926465" algn="l"/>
                <a:tab pos="927100" algn="l"/>
              </a:tabLst>
            </a:pP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如果 </a:t>
            </a:r>
            <a:r>
              <a:rPr sz="240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R=0</a:t>
            </a:r>
            <a:r>
              <a:rPr lang="en-US" sz="240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，则不起作用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38433" y="4909507"/>
            <a:ext cx="982344" cy="5041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00" i="1" spc="-10" dirty="0">
                <a:latin typeface="Times New Roman"/>
                <a:cs typeface="Times New Roman"/>
              </a:rPr>
              <a:t>F</a:t>
            </a:r>
            <a:r>
              <a:rPr sz="2300" i="1" spc="160" dirty="0">
                <a:latin typeface="Times New Roman"/>
                <a:cs typeface="Times New Roman"/>
              </a:rPr>
              <a:t> </a:t>
            </a:r>
            <a:r>
              <a:rPr sz="2300" spc="-10" dirty="0">
                <a:latin typeface="Symbol"/>
                <a:cs typeface="Symbol"/>
              </a:rPr>
              <a:t></a:t>
            </a:r>
            <a:r>
              <a:rPr sz="2300" spc="-145" dirty="0">
                <a:latin typeface="Times New Roman"/>
                <a:cs typeface="Times New Roman"/>
              </a:rPr>
              <a:t> </a:t>
            </a:r>
            <a:r>
              <a:rPr sz="3150" spc="-450" dirty="0">
                <a:latin typeface="Symbol"/>
                <a:cs typeface="Symbol"/>
              </a:rPr>
              <a:t></a:t>
            </a:r>
            <a:r>
              <a:rPr sz="2300" i="1" spc="5" dirty="0">
                <a:latin typeface="Times New Roman"/>
                <a:cs typeface="Times New Roman"/>
              </a:rPr>
              <a:t>e</a:t>
            </a:r>
            <a:r>
              <a:rPr sz="2300" spc="-40" dirty="0">
                <a:latin typeface="Times New Roman"/>
                <a:cs typeface="Times New Roman"/>
              </a:rPr>
              <a:t>'</a:t>
            </a:r>
            <a:r>
              <a:rPr sz="3150" spc="-100" dirty="0">
                <a:latin typeface="Symbol"/>
                <a:cs typeface="Symbol"/>
              </a:rPr>
              <a:t></a:t>
            </a:r>
            <a:r>
              <a:rPr sz="2025" spc="-15" baseline="-22633" dirty="0">
                <a:latin typeface="Symbol"/>
                <a:cs typeface="Symbol"/>
              </a:rPr>
              <a:t></a:t>
            </a:r>
            <a:endParaRPr sz="2025" baseline="-22633" dirty="0">
              <a:latin typeface="Symbol"/>
              <a:cs typeface="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86881" y="4573770"/>
            <a:ext cx="1409700" cy="26924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latin typeface="Arial Unicode MS"/>
                <a:cs typeface="Arial Unicode MS"/>
              </a:rPr>
              <a:t>becomes </a:t>
            </a:r>
            <a:r>
              <a:rPr sz="1600" spc="35" dirty="0">
                <a:latin typeface="Arial Unicode MS"/>
                <a:cs typeface="Arial Unicode MS"/>
              </a:rPr>
              <a:t>trivial</a:t>
            </a:r>
            <a:endParaRPr sz="1600" dirty="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92807" y="5016690"/>
            <a:ext cx="71514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4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因为</a:t>
            </a:r>
            <a:r>
              <a:rPr spc="4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: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26539" y="4391966"/>
            <a:ext cx="3813810" cy="5251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000" spc="225" baseline="6944" dirty="0">
                <a:solidFill>
                  <a:srgbClr val="FF0000"/>
                </a:solidFill>
                <a:latin typeface="Arial Unicode MS"/>
                <a:cs typeface="Arial Unicode MS"/>
              </a:rPr>
              <a:t>[</a:t>
            </a:r>
            <a:r>
              <a:rPr sz="3000" spc="-322" baseline="6944" dirty="0">
                <a:solidFill>
                  <a:srgbClr val="FF0000"/>
                </a:solidFill>
                <a:latin typeface="Arial Unicode MS"/>
                <a:cs typeface="Arial Unicode MS"/>
              </a:rPr>
              <a:t>E</a:t>
            </a:r>
            <a:r>
              <a:rPr sz="3000" spc="97" baseline="6944" dirty="0">
                <a:solidFill>
                  <a:srgbClr val="FF0000"/>
                </a:solidFill>
                <a:latin typeface="Arial Unicode MS"/>
                <a:cs typeface="Arial Unicode MS"/>
              </a:rPr>
              <a:t>q.</a:t>
            </a:r>
            <a:r>
              <a:rPr sz="3000" spc="75" baseline="6944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3000" baseline="6944" dirty="0">
                <a:solidFill>
                  <a:srgbClr val="FF0000"/>
                </a:solidFill>
                <a:latin typeface="Arial Unicode MS"/>
                <a:cs typeface="Arial Unicode MS"/>
              </a:rPr>
              <a:t>1</a:t>
            </a:r>
            <a:r>
              <a:rPr sz="3000" spc="172" baseline="6944" dirty="0">
                <a:solidFill>
                  <a:srgbClr val="FF0000"/>
                </a:solidFill>
                <a:latin typeface="Arial Unicode MS"/>
                <a:cs typeface="Arial Unicode MS"/>
              </a:rPr>
              <a:t>0</a:t>
            </a:r>
            <a:r>
              <a:rPr sz="3000" spc="225" baseline="6944" dirty="0">
                <a:solidFill>
                  <a:srgbClr val="FF0000"/>
                </a:solidFill>
                <a:latin typeface="Arial Unicode MS"/>
                <a:cs typeface="Arial Unicode MS"/>
              </a:rPr>
              <a:t>]</a:t>
            </a:r>
            <a:r>
              <a:rPr sz="3000" spc="300" baseline="6944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3250" spc="-465" dirty="0">
                <a:latin typeface="Symbol"/>
                <a:cs typeface="Symbol"/>
              </a:rPr>
              <a:t></a:t>
            </a:r>
            <a:r>
              <a:rPr sz="2400" i="1" spc="5" dirty="0">
                <a:latin typeface="Times New Roman"/>
                <a:cs typeface="Times New Roman"/>
              </a:rPr>
              <a:t>e</a:t>
            </a:r>
            <a:r>
              <a:rPr sz="2400" spc="-40" dirty="0">
                <a:latin typeface="Times New Roman"/>
                <a:cs typeface="Times New Roman"/>
              </a:rPr>
              <a:t>'</a:t>
            </a:r>
            <a:r>
              <a:rPr sz="3250" spc="-95" dirty="0">
                <a:latin typeface="Symbol"/>
                <a:cs typeface="Symbol"/>
              </a:rPr>
              <a:t></a:t>
            </a:r>
            <a:r>
              <a:rPr sz="2100" spc="-67" baseline="-23809" dirty="0">
                <a:latin typeface="Symbol"/>
                <a:cs typeface="Symbol"/>
              </a:rPr>
              <a:t></a:t>
            </a:r>
            <a:r>
              <a:rPr sz="2500" i="1" spc="-80" dirty="0">
                <a:latin typeface="Symbol"/>
                <a:cs typeface="Symbol"/>
              </a:rPr>
              <a:t></a:t>
            </a:r>
            <a:r>
              <a:rPr sz="2500" spc="-385" dirty="0">
                <a:latin typeface="Times New Roman"/>
                <a:cs typeface="Times New Roman"/>
              </a:rPr>
              <a:t> </a:t>
            </a:r>
            <a:r>
              <a:rPr sz="2100" spc="-30" baseline="41666" dirty="0">
                <a:latin typeface="Symbol"/>
                <a:cs typeface="Symbol"/>
              </a:rPr>
              <a:t></a:t>
            </a:r>
            <a:r>
              <a:rPr sz="2100" spc="-7" baseline="41666" dirty="0">
                <a:latin typeface="Times New Roman"/>
                <a:cs typeface="Times New Roman"/>
              </a:rPr>
              <a:t>1</a:t>
            </a:r>
            <a:r>
              <a:rPr sz="2100" spc="-15" baseline="41666" dirty="0">
                <a:latin typeface="Times New Roman"/>
                <a:cs typeface="Times New Roman"/>
              </a:rPr>
              <a:t> </a:t>
            </a:r>
            <a:r>
              <a:rPr sz="3250" spc="-465" dirty="0">
                <a:latin typeface="Symbol"/>
                <a:cs typeface="Symbol"/>
              </a:rPr>
              <a:t></a:t>
            </a:r>
            <a:r>
              <a:rPr sz="2400" i="1" spc="5" dirty="0">
                <a:latin typeface="Times New Roman"/>
                <a:cs typeface="Times New Roman"/>
              </a:rPr>
              <a:t>e</a:t>
            </a:r>
            <a:r>
              <a:rPr sz="2400" spc="-40" dirty="0">
                <a:latin typeface="Times New Roman"/>
                <a:cs typeface="Times New Roman"/>
              </a:rPr>
              <a:t>'</a:t>
            </a:r>
            <a:r>
              <a:rPr sz="3250" spc="-95" dirty="0">
                <a:latin typeface="Symbol"/>
                <a:cs typeface="Symbol"/>
              </a:rPr>
              <a:t></a:t>
            </a:r>
            <a:r>
              <a:rPr sz="2100" spc="52" baseline="-23809" dirty="0">
                <a:latin typeface="Symbol"/>
                <a:cs typeface="Symbol"/>
              </a:rPr>
              <a:t></a:t>
            </a:r>
            <a:r>
              <a:rPr sz="2400" spc="-10" dirty="0">
                <a:latin typeface="Symbol"/>
                <a:cs typeface="Symbol"/>
              </a:rPr>
              <a:t>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F</a:t>
            </a:r>
            <a:r>
              <a:rPr sz="2400" i="1" spc="25" dirty="0">
                <a:latin typeface="Times New Roman"/>
                <a:cs typeface="Times New Roman"/>
              </a:rPr>
              <a:t> </a:t>
            </a:r>
            <a:r>
              <a:rPr sz="2500" i="1" spc="-80" dirty="0">
                <a:latin typeface="Symbol"/>
                <a:cs typeface="Symbol"/>
              </a:rPr>
              <a:t></a:t>
            </a:r>
            <a:r>
              <a:rPr sz="2500" spc="-385" dirty="0">
                <a:latin typeface="Times New Roman"/>
                <a:cs typeface="Times New Roman"/>
              </a:rPr>
              <a:t> </a:t>
            </a:r>
            <a:r>
              <a:rPr sz="2100" spc="-30" baseline="41666" dirty="0">
                <a:latin typeface="Symbol"/>
                <a:cs typeface="Symbol"/>
              </a:rPr>
              <a:t></a:t>
            </a:r>
            <a:r>
              <a:rPr sz="2100" spc="60" baseline="41666" dirty="0">
                <a:latin typeface="Times New Roman"/>
                <a:cs typeface="Times New Roman"/>
              </a:rPr>
              <a:t>1</a:t>
            </a:r>
            <a:r>
              <a:rPr sz="2400" i="1" spc="245" dirty="0">
                <a:latin typeface="Times New Roman"/>
                <a:cs typeface="Times New Roman"/>
              </a:rPr>
              <a:t>F</a:t>
            </a:r>
            <a:r>
              <a:rPr sz="2100" i="1" spc="-15" baseline="41666" dirty="0">
                <a:latin typeface="Times New Roman"/>
                <a:cs typeface="Times New Roman"/>
              </a:rPr>
              <a:t>T</a:t>
            </a:r>
            <a:endParaRPr sz="2100" baseline="41666" dirty="0">
              <a:latin typeface="Times New Roman"/>
              <a:cs typeface="Times New Roman"/>
            </a:endParaRPr>
          </a:p>
        </p:txBody>
      </p:sp>
      <p:sp>
        <p:nvSpPr>
          <p:cNvPr id="9" name="object 27"/>
          <p:cNvSpPr txBox="1">
            <a:spLocks noGrp="1"/>
          </p:cNvSpPr>
          <p:nvPr>
            <p:ph type="title"/>
          </p:nvPr>
        </p:nvSpPr>
        <p:spPr>
          <a:xfrm>
            <a:off x="2188742" y="142715"/>
            <a:ext cx="4358640" cy="888064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865"/>
              </a:spcBef>
            </a:pPr>
            <a:r>
              <a:rPr spc="-15" dirty="0" err="1" smtClean="0">
                <a:latin typeface="黑体" panose="02010609060101010101" pitchFamily="49" charset="-122"/>
                <a:ea typeface="黑体" panose="02010609060101010101" pitchFamily="49" charset="-122"/>
              </a:rPr>
              <a:t>Kruppa</a:t>
            </a:r>
            <a:r>
              <a:rPr lang="zh-CN" altLang="en-US" spc="-1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方程</a:t>
            </a:r>
            <a:endParaRPr spc="-1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R="5080" algn="r">
              <a:lnSpc>
                <a:spcPct val="100000"/>
              </a:lnSpc>
              <a:spcBef>
                <a:spcPts val="254"/>
              </a:spcBef>
            </a:pPr>
            <a:r>
              <a:rPr sz="1200" spc="-15" dirty="0" smtClean="0"/>
              <a:t>[</a:t>
            </a:r>
            <a:r>
              <a:rPr sz="1200" spc="-15" dirty="0" err="1" smtClean="0"/>
              <a:t>Faugeras</a:t>
            </a:r>
            <a:r>
              <a:rPr sz="1200" spc="-15" dirty="0" smtClean="0"/>
              <a:t> </a:t>
            </a:r>
            <a:r>
              <a:rPr sz="1200" spc="-5" dirty="0" smtClean="0"/>
              <a:t>et al.</a:t>
            </a:r>
            <a:r>
              <a:rPr sz="1200" spc="-30" dirty="0" smtClean="0"/>
              <a:t> </a:t>
            </a:r>
            <a:r>
              <a:rPr sz="1200" dirty="0" smtClean="0"/>
              <a:t>92]</a:t>
            </a:r>
            <a:endParaRPr sz="1200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62389" y="113474"/>
            <a:ext cx="34194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2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自标定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22340" y="920439"/>
            <a:ext cx="22739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CC3300"/>
                </a:solidFill>
                <a:latin typeface="Calibri"/>
                <a:cs typeface="Calibri"/>
              </a:rPr>
              <a:t>[HZ] </a:t>
            </a:r>
            <a:r>
              <a:rPr sz="1200" spc="-10" dirty="0">
                <a:latin typeface="Calibri"/>
                <a:cs typeface="Calibri"/>
              </a:rPr>
              <a:t>Chapters </a:t>
            </a:r>
            <a:r>
              <a:rPr sz="1200" dirty="0">
                <a:latin typeface="Calibri"/>
                <a:cs typeface="Calibri"/>
              </a:rPr>
              <a:t>19 </a:t>
            </a:r>
            <a:r>
              <a:rPr sz="1200" spc="-15" dirty="0">
                <a:latin typeface="Calibri"/>
                <a:cs typeface="Calibri"/>
              </a:rPr>
              <a:t>“Auto-calibration”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8600" y="3200400"/>
            <a:ext cx="8458200" cy="457200"/>
          </a:xfrm>
          <a:custGeom>
            <a:avLst/>
            <a:gdLst/>
            <a:ahLst/>
            <a:cxnLst/>
            <a:rect l="l" t="t" r="r" b="b"/>
            <a:pathLst>
              <a:path w="8458200" h="457200">
                <a:moveTo>
                  <a:pt x="0" y="0"/>
                </a:moveTo>
                <a:lnTo>
                  <a:pt x="8458200" y="0"/>
                </a:lnTo>
                <a:lnTo>
                  <a:pt x="8458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/>
          <p:cNvSpPr txBox="1"/>
          <p:nvPr/>
        </p:nvSpPr>
        <p:spPr>
          <a:xfrm>
            <a:off x="383540" y="1372931"/>
            <a:ext cx="7515225" cy="2953373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lang="zh-CN" altLang="en-US" sz="2800" spc="-1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几种方法</a:t>
            </a:r>
            <a:r>
              <a:rPr sz="2800" spc="-1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:</a:t>
            </a:r>
            <a:endParaRPr sz="28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090"/>
              </a:spcBef>
              <a:buChar char="-"/>
              <a:tabLst>
                <a:tab pos="469265" algn="l"/>
                <a:tab pos="469900" algn="l"/>
              </a:tabLst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使用单视图度量约束（第</a:t>
            </a:r>
            <a:r>
              <a:rPr lang="en-US" altLang="zh-CN" sz="280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4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讲）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090"/>
              </a:spcBef>
              <a:buChar char="-"/>
              <a:tabLst>
                <a:tab pos="469265" algn="l"/>
                <a:tab pos="469900" algn="l"/>
              </a:tabLst>
            </a:pP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对于</a:t>
            </a:r>
            <a:r>
              <a:rPr lang="en-US" altLang="zh-CN" sz="280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2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个视图的直接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方法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（</a:t>
            </a:r>
            <a:r>
              <a:rPr lang="en-US" altLang="zh-CN" sz="2800" dirty="0" err="1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Kruppa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 </a:t>
            </a:r>
            <a:r>
              <a:rPr lang="en-US" altLang="zh-CN" sz="2800" dirty="0" err="1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Eqs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）</a:t>
            </a:r>
            <a:endParaRPr lang="en-US" altLang="zh-CN" sz="2800" dirty="0" smtClean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090"/>
              </a:spcBef>
              <a:buChar char="-"/>
              <a:tabLst>
                <a:tab pos="469265" algn="l"/>
                <a:tab pos="469900" algn="l"/>
              </a:tabLst>
            </a:pP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代数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方法</a:t>
            </a:r>
          </a:p>
          <a:p>
            <a:pPr marL="469900" indent="-457200">
              <a:lnSpc>
                <a:spcPct val="100000"/>
              </a:lnSpc>
              <a:spcBef>
                <a:spcPts val="1090"/>
              </a:spcBef>
              <a:buChar char="-"/>
              <a:tabLst>
                <a:tab pos="469265" algn="l"/>
                <a:tab pos="469900" algn="l"/>
              </a:tabLst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分层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方法</a:t>
            </a:r>
            <a:endParaRPr sz="28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7939" y="189674"/>
            <a:ext cx="441452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3600" spc="-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代数方法</a:t>
            </a:r>
            <a:endParaRPr sz="36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46140" y="464609"/>
            <a:ext cx="2586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多视图方法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object 4"/>
              <p:cNvSpPr txBox="1"/>
              <p:nvPr/>
            </p:nvSpPr>
            <p:spPr>
              <a:xfrm>
                <a:off x="352535" y="1259504"/>
                <a:ext cx="6965950" cy="972189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25400">
                  <a:lnSpc>
                    <a:spcPct val="100000"/>
                  </a:lnSpc>
                  <a:spcBef>
                    <a:spcPts val="1330"/>
                  </a:spcBef>
                </a:pPr>
                <a:r>
                  <a:rPr lang="zh-CN" altLang="en-US" sz="2400" spc="-5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Calibri"/>
                  </a:rPr>
                  <a:t>假设一个射影重构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𝑀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sz="2400" spc="-5" dirty="0" smtClean="0">
                  <a:latin typeface="Calibri"/>
                  <a:cs typeface="Calibri"/>
                </a:endParaRPr>
              </a:p>
              <a:p>
                <a:pPr marL="25400">
                  <a:lnSpc>
                    <a:spcPct val="100000"/>
                  </a:lnSpc>
                  <a:spcBef>
                    <a:spcPts val="1330"/>
                  </a:spcBef>
                </a:pPr>
                <a:r>
                  <a:rPr lang="zh-CN" altLang="en-US" sz="2400" spc="-5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Calibri"/>
                  </a:rPr>
                  <a:t>令 </a:t>
                </a:r>
                <a:r>
                  <a:rPr sz="24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Calibri"/>
                  </a:rPr>
                  <a:t>H </a:t>
                </a:r>
                <a:r>
                  <a:rPr lang="zh-CN" altLang="en-US" sz="24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Calibri"/>
                  </a:rPr>
                  <a:t>为一个单应矩阵，使得</a:t>
                </a:r>
                <a:r>
                  <a:rPr sz="2400" spc="-1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Calibri"/>
                  </a:rPr>
                  <a:t>:</a:t>
                </a:r>
                <a:endParaRPr sz="2400" dirty="0">
                  <a:latin typeface="黑体" panose="02010609060101010101" pitchFamily="49" charset="-122"/>
                  <a:ea typeface="黑体" panose="02010609060101010101" pitchFamily="49" charset="-122"/>
                  <a:cs typeface="Calibri"/>
                </a:endParaRPr>
              </a:p>
            </p:txBody>
          </p:sp>
        </mc:Choice>
        <mc:Fallback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535" y="1259504"/>
                <a:ext cx="6965950" cy="972189"/>
              </a:xfrm>
              <a:prstGeom prst="rect">
                <a:avLst/>
              </a:prstGeom>
              <a:blipFill>
                <a:blip r:embed="rId2"/>
                <a:stretch>
                  <a:fillRect l="-2362" t="-8805" b="-182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bject 5"/>
          <p:cNvSpPr txBox="1"/>
          <p:nvPr/>
        </p:nvSpPr>
        <p:spPr>
          <a:xfrm>
            <a:off x="719347" y="2700079"/>
            <a:ext cx="42418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1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第一</a:t>
            </a:r>
            <a:r>
              <a:rPr lang="zh-CN" altLang="en-US" sz="2400" spc="-1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部透视相机是正则的：</a:t>
            </a:r>
            <a:r>
              <a:rPr sz="2400" spc="21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 </a:t>
            </a:r>
            <a:endParaRPr sz="4800" i="1" spc="-1019" baseline="-7532" dirty="0" smtClean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9346" y="3226652"/>
            <a:ext cx="5825345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zh-CN" altLang="en-US" sz="2400" spc="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摄像机（已知）的 </a:t>
            </a:r>
            <a:r>
              <a:rPr sz="2400" spc="0" dirty="0" err="1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i</a:t>
            </a:r>
            <a:r>
              <a:rPr sz="2400" spc="0" baseline="25641" dirty="0" err="1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th</a:t>
            </a:r>
            <a:r>
              <a:rPr sz="2400" spc="0" baseline="25641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 </a:t>
            </a:r>
            <a:r>
              <a:rPr lang="zh-CN" altLang="en-US" sz="2400" spc="-1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透视重建：</a:t>
            </a:r>
            <a:r>
              <a:rPr sz="2400" spc="12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 </a:t>
            </a:r>
            <a:endParaRPr sz="2400" spc="-1207" baseline="-8230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74863" y="2691951"/>
            <a:ext cx="149225" cy="859790"/>
          </a:xfrm>
          <a:custGeom>
            <a:avLst/>
            <a:gdLst/>
            <a:ahLst/>
            <a:cxnLst/>
            <a:rect l="l" t="t" r="r" b="b"/>
            <a:pathLst>
              <a:path w="149225" h="859789">
                <a:moveTo>
                  <a:pt x="149200" y="859434"/>
                </a:moveTo>
                <a:lnTo>
                  <a:pt x="120162" y="854443"/>
                </a:lnTo>
                <a:lnTo>
                  <a:pt x="96449" y="840832"/>
                </a:lnTo>
                <a:lnTo>
                  <a:pt x="80462" y="820644"/>
                </a:lnTo>
                <a:lnTo>
                  <a:pt x="74600" y="795923"/>
                </a:lnTo>
                <a:lnTo>
                  <a:pt x="74600" y="493227"/>
                </a:lnTo>
                <a:lnTo>
                  <a:pt x="68737" y="468506"/>
                </a:lnTo>
                <a:lnTo>
                  <a:pt x="52750" y="448318"/>
                </a:lnTo>
                <a:lnTo>
                  <a:pt x="29037" y="434707"/>
                </a:lnTo>
                <a:lnTo>
                  <a:pt x="0" y="429717"/>
                </a:lnTo>
                <a:lnTo>
                  <a:pt x="29037" y="424726"/>
                </a:lnTo>
                <a:lnTo>
                  <a:pt x="52750" y="411115"/>
                </a:lnTo>
                <a:lnTo>
                  <a:pt x="68737" y="390927"/>
                </a:lnTo>
                <a:lnTo>
                  <a:pt x="74600" y="366206"/>
                </a:lnTo>
                <a:lnTo>
                  <a:pt x="74600" y="63510"/>
                </a:lnTo>
                <a:lnTo>
                  <a:pt x="80462" y="38789"/>
                </a:lnTo>
                <a:lnTo>
                  <a:pt x="96449" y="18601"/>
                </a:lnTo>
                <a:lnTo>
                  <a:pt x="120162" y="4990"/>
                </a:lnTo>
                <a:lnTo>
                  <a:pt x="14920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290933" y="2543152"/>
            <a:ext cx="152209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8305" algn="l"/>
              </a:tabLst>
            </a:pPr>
            <a:r>
              <a:rPr lang="en-US" sz="2000" spc="15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       </a:t>
            </a:r>
            <a:r>
              <a:rPr sz="2000" spc="15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[</a:t>
            </a:r>
            <a:r>
              <a:rPr sz="2000" spc="15" dirty="0">
                <a:solidFill>
                  <a:srgbClr val="FF0000"/>
                </a:solidFill>
                <a:latin typeface="Arial Unicode MS"/>
                <a:cs typeface="Arial Unicode MS"/>
              </a:rPr>
              <a:t>Eq.</a:t>
            </a:r>
            <a:r>
              <a:rPr sz="2000" spc="-24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000" spc="30" dirty="0">
                <a:solidFill>
                  <a:srgbClr val="FF0000"/>
                </a:solidFill>
                <a:latin typeface="Arial Unicode MS"/>
                <a:cs typeface="Arial Unicode MS"/>
              </a:rPr>
              <a:t>11]</a:t>
            </a:r>
            <a:endParaRPr sz="2000" dirty="0">
              <a:latin typeface="Arial Unicode MS"/>
              <a:cs typeface="Arial Unicode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077844" y="3654403"/>
            <a:ext cx="9518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000" spc="-2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000" spc="75" dirty="0">
                <a:solidFill>
                  <a:srgbClr val="FF0000"/>
                </a:solidFill>
                <a:latin typeface="Arial Unicode MS"/>
                <a:cs typeface="Arial Unicode MS"/>
              </a:rPr>
              <a:t>12]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83540" y="4612449"/>
            <a:ext cx="954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000" spc="-2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000" spc="80" dirty="0">
                <a:solidFill>
                  <a:srgbClr val="FF0000"/>
                </a:solidFill>
                <a:latin typeface="Arial Unicode MS"/>
                <a:cs typeface="Arial Unicode MS"/>
              </a:rPr>
              <a:t>13]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81643" y="5540180"/>
            <a:ext cx="1720214" cy="382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15" dirty="0">
                <a:solidFill>
                  <a:srgbClr val="FF0000"/>
                </a:solidFill>
                <a:latin typeface="Arial Unicode MS"/>
                <a:cs typeface="Arial Unicode MS"/>
              </a:rPr>
              <a:t>[Eq. </a:t>
            </a:r>
            <a:r>
              <a:rPr sz="2000" spc="75" dirty="0">
                <a:solidFill>
                  <a:srgbClr val="FF0000"/>
                </a:solidFill>
                <a:latin typeface="Arial Unicode MS"/>
                <a:cs typeface="Arial Unicode MS"/>
              </a:rPr>
              <a:t>14] </a:t>
            </a:r>
            <a:r>
              <a:rPr lang="en-US" sz="3525" i="1" baseline="-5910" dirty="0" smtClean="0">
                <a:latin typeface="Times New Roman"/>
                <a:cs typeface="Times New Roman"/>
              </a:rPr>
              <a:t> </a:t>
            </a:r>
            <a:endParaRPr sz="3525" baseline="7092" dirty="0">
              <a:latin typeface="Symbol"/>
              <a:cs typeface="Symbo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536776" y="5384816"/>
            <a:ext cx="2950845" cy="979754"/>
          </a:xfrm>
          <a:prstGeom prst="rect">
            <a:avLst/>
          </a:prstGeom>
        </p:spPr>
        <p:txBody>
          <a:bodyPr vert="horz" wrap="square" lIns="0" tIns="1168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9"/>
              </a:spcBef>
            </a:pPr>
            <a:r>
              <a:rPr sz="4050" i="1" spc="22" baseline="4115" dirty="0">
                <a:latin typeface="Times New Roman"/>
                <a:cs typeface="Times New Roman"/>
              </a:rPr>
              <a:t>p </a:t>
            </a:r>
            <a:r>
              <a:rPr lang="zh-CN" altLang="en-US" sz="2400" spc="-6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是未知 </a:t>
            </a:r>
            <a:r>
              <a:rPr sz="2400" spc="100" dirty="0" smtClean="0">
                <a:latin typeface="Arial Unicode MS"/>
                <a:cs typeface="Arial Unicode MS"/>
              </a:rPr>
              <a:t>3x1</a:t>
            </a:r>
            <a:r>
              <a:rPr lang="zh-CN" altLang="en-US" sz="2400" spc="10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向量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50165">
              <a:lnSpc>
                <a:spcPct val="100000"/>
              </a:lnSpc>
              <a:spcBef>
                <a:spcPts val="590"/>
              </a:spcBef>
            </a:pPr>
            <a:r>
              <a:rPr sz="2400" spc="-5" dirty="0">
                <a:latin typeface="Calibri"/>
                <a:cs typeface="Calibri"/>
              </a:rPr>
              <a:t>K</a:t>
            </a:r>
            <a:r>
              <a:rPr sz="2400" spc="-7" baseline="-19230" dirty="0">
                <a:latin typeface="Calibri"/>
                <a:cs typeface="Calibri"/>
              </a:rPr>
              <a:t>1</a:t>
            </a:r>
            <a:r>
              <a:rPr sz="2400" spc="-5" dirty="0">
                <a:latin typeface="Calibri"/>
                <a:cs typeface="Calibri"/>
              </a:rPr>
              <a:t>…K</a:t>
            </a:r>
            <a:r>
              <a:rPr sz="2400" spc="-7" baseline="-19230" dirty="0">
                <a:latin typeface="Calibri"/>
                <a:cs typeface="Calibri"/>
              </a:rPr>
              <a:t>m </a:t>
            </a:r>
            <a:r>
              <a:rPr lang="zh-CN" altLang="en-US" sz="2400" spc="-1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未知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/>
              <p:cNvSpPr txBox="1"/>
              <p:nvPr/>
            </p:nvSpPr>
            <p:spPr>
              <a:xfrm>
                <a:off x="4536776" y="2654362"/>
                <a:ext cx="1813317" cy="471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=[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𝐼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 0  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6776" y="2654362"/>
                <a:ext cx="1813317" cy="471347"/>
              </a:xfrm>
              <a:prstGeom prst="rect">
                <a:avLst/>
              </a:prstGeom>
              <a:blipFill>
                <a:blip r:embed="rId3"/>
                <a:stretch>
                  <a:fillRect t="-6410" r="-671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/>
              <p:cNvSpPr txBox="1"/>
              <p:nvPr/>
            </p:nvSpPr>
            <p:spPr>
              <a:xfrm>
                <a:off x="5296088" y="3194514"/>
                <a:ext cx="1896032" cy="471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=[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 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088" y="3194514"/>
                <a:ext cx="1896032" cy="471347"/>
              </a:xfrm>
              <a:prstGeom prst="rect">
                <a:avLst/>
              </a:prstGeom>
              <a:blipFill>
                <a:blip r:embed="rId4"/>
                <a:stretch>
                  <a:fillRect t="-6494" r="-643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1431933" y="4536585"/>
                <a:ext cx="5133649" cy="481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  <m:sup/>
                          </m:sSubSup>
                          <m:r>
                            <a:rPr lang="en-US" altLang="zh-CN" sz="2400" b="0" i="1" smtClean="0">
                              <a:latin typeface="Cambria Math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  <m:sup/>
                          </m:sSubSup>
                          <m:sSup>
                            <m:s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933" y="4536585"/>
                <a:ext cx="5133649" cy="48192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509934" y="5318858"/>
                <a:ext cx="2488823" cy="825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𝐻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934" y="5318858"/>
                <a:ext cx="2488823" cy="82554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6770915" y="4690719"/>
                <a:ext cx="10824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/>
                        </a:rPr>
                        <m:t>𝑖</m:t>
                      </m:r>
                      <m:r>
                        <a:rPr lang="en-US" altLang="zh-CN" sz="1600" b="0" i="1" smtClean="0">
                          <a:latin typeface="Cambria Math"/>
                        </a:rPr>
                        <m:t>=2…</m:t>
                      </m:r>
                      <m:r>
                        <a:rPr lang="en-US" altLang="zh-CN" sz="1600" b="0" i="1" smtClean="0"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915" y="4690719"/>
                <a:ext cx="1082411" cy="33855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 txBox="1"/>
          <p:nvPr/>
        </p:nvSpPr>
        <p:spPr>
          <a:xfrm>
            <a:off x="535940" y="5415054"/>
            <a:ext cx="236093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有多少未知参数？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29590" y="6140451"/>
            <a:ext cx="232346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有多少方程？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528063" y="6141092"/>
            <a:ext cx="3404235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sz="240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5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个独立方程</a:t>
            </a:r>
            <a:r>
              <a:rPr sz="2400" spc="-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[</a:t>
            </a:r>
            <a:r>
              <a:rPr lang="zh-CN" altLang="en-US" sz="2400" spc="-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每个视图</a:t>
            </a:r>
            <a:r>
              <a:rPr sz="2400" spc="-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]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3540" y="4612449"/>
            <a:ext cx="954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000" spc="-2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000" spc="80" dirty="0">
                <a:solidFill>
                  <a:srgbClr val="FF0000"/>
                </a:solidFill>
                <a:latin typeface="Arial Unicode MS"/>
                <a:cs typeface="Arial Unicode MS"/>
              </a:rPr>
              <a:t>13]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52787" y="2712216"/>
            <a:ext cx="42418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1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第一部透视相机是正则的：</a:t>
            </a:r>
            <a:r>
              <a:rPr lang="zh-CN" altLang="en-US" sz="2400" spc="21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 </a:t>
            </a:r>
            <a:endParaRPr lang="zh-CN" altLang="en-US" sz="4800" i="1" spc="-1019" baseline="-7532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52787" y="3150067"/>
            <a:ext cx="589534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摄像机（已知）的 </a:t>
            </a:r>
            <a:r>
              <a:rPr lang="en-US" altLang="zh-CN" sz="2400" dirty="0" err="1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i</a:t>
            </a:r>
            <a:r>
              <a:rPr lang="en-US" altLang="zh-CN" sz="2400" baseline="25641" dirty="0" err="1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th</a:t>
            </a:r>
            <a:r>
              <a:rPr lang="zh-CN" altLang="en-US" sz="2400" baseline="25641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 </a:t>
            </a:r>
            <a:r>
              <a:rPr lang="zh-CN" altLang="en-US" sz="2400" spc="-1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透视重建：</a:t>
            </a:r>
            <a:r>
              <a:rPr lang="zh-CN" altLang="en-US" sz="2400" spc="12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 </a:t>
            </a:r>
            <a:endParaRPr lang="zh-CN" altLang="en-US" sz="2400" spc="-1207" baseline="-8230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74863" y="2691951"/>
            <a:ext cx="149225" cy="859790"/>
          </a:xfrm>
          <a:custGeom>
            <a:avLst/>
            <a:gdLst/>
            <a:ahLst/>
            <a:cxnLst/>
            <a:rect l="l" t="t" r="r" b="b"/>
            <a:pathLst>
              <a:path w="149225" h="859789">
                <a:moveTo>
                  <a:pt x="149200" y="859434"/>
                </a:moveTo>
                <a:lnTo>
                  <a:pt x="120162" y="854443"/>
                </a:lnTo>
                <a:lnTo>
                  <a:pt x="96449" y="840832"/>
                </a:lnTo>
                <a:lnTo>
                  <a:pt x="80462" y="820644"/>
                </a:lnTo>
                <a:lnTo>
                  <a:pt x="74600" y="795923"/>
                </a:lnTo>
                <a:lnTo>
                  <a:pt x="74600" y="493227"/>
                </a:lnTo>
                <a:lnTo>
                  <a:pt x="68737" y="468506"/>
                </a:lnTo>
                <a:lnTo>
                  <a:pt x="52750" y="448318"/>
                </a:lnTo>
                <a:lnTo>
                  <a:pt x="29037" y="434707"/>
                </a:lnTo>
                <a:lnTo>
                  <a:pt x="0" y="429717"/>
                </a:lnTo>
                <a:lnTo>
                  <a:pt x="29037" y="424726"/>
                </a:lnTo>
                <a:lnTo>
                  <a:pt x="52750" y="411115"/>
                </a:lnTo>
                <a:lnTo>
                  <a:pt x="68737" y="390927"/>
                </a:lnTo>
                <a:lnTo>
                  <a:pt x="74600" y="366206"/>
                </a:lnTo>
                <a:lnTo>
                  <a:pt x="74600" y="63510"/>
                </a:lnTo>
                <a:lnTo>
                  <a:pt x="80462" y="38789"/>
                </a:lnTo>
                <a:lnTo>
                  <a:pt x="96449" y="18601"/>
                </a:lnTo>
                <a:lnTo>
                  <a:pt x="120162" y="4990"/>
                </a:lnTo>
                <a:lnTo>
                  <a:pt x="14920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290933" y="2543152"/>
            <a:ext cx="1522095" cy="47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8305" algn="l"/>
              </a:tabLst>
            </a:pPr>
            <a:r>
              <a:rPr lang="en-US" sz="4425" baseline="-4708" dirty="0" smtClean="0">
                <a:latin typeface="Times New Roman"/>
                <a:cs typeface="Times New Roman"/>
              </a:rPr>
              <a:t>     </a:t>
            </a:r>
            <a:r>
              <a:rPr sz="4425" baseline="-4708" dirty="0" smtClean="0">
                <a:latin typeface="Times New Roman"/>
                <a:cs typeface="Times New Roman"/>
              </a:rPr>
              <a:t> </a:t>
            </a:r>
            <a:r>
              <a:rPr sz="2000" spc="15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000" spc="-24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000" spc="30" dirty="0">
                <a:solidFill>
                  <a:srgbClr val="FF0000"/>
                </a:solidFill>
                <a:latin typeface="Arial Unicode MS"/>
                <a:cs typeface="Arial Unicode MS"/>
              </a:rPr>
              <a:t>11]</a:t>
            </a:r>
            <a:endParaRPr sz="2000" dirty="0">
              <a:latin typeface="Arial Unicode MS"/>
              <a:cs typeface="Arial Unicode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077844" y="3654403"/>
            <a:ext cx="9518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000" spc="-2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000" spc="75" dirty="0">
                <a:solidFill>
                  <a:srgbClr val="FF0000"/>
                </a:solidFill>
                <a:latin typeface="Arial Unicode MS"/>
                <a:cs typeface="Arial Unicode MS"/>
              </a:rPr>
              <a:t>12]</a:t>
            </a:r>
            <a:endParaRPr sz="2000">
              <a:latin typeface="Arial Unicode MS"/>
              <a:cs typeface="Arial Unicode M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4323523" y="2667620"/>
                <a:ext cx="1813317" cy="471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=[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𝐼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 0  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523" y="2667620"/>
                <a:ext cx="1813317" cy="471347"/>
              </a:xfrm>
              <a:prstGeom prst="rect">
                <a:avLst/>
              </a:prstGeom>
              <a:blipFill>
                <a:blip r:embed="rId2"/>
                <a:stretch>
                  <a:fillRect t="-6494" r="-671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/>
              <p:cNvSpPr txBox="1"/>
              <p:nvPr/>
            </p:nvSpPr>
            <p:spPr>
              <a:xfrm>
                <a:off x="5323283" y="3147405"/>
                <a:ext cx="1896032" cy="471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=[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 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283" y="3147405"/>
                <a:ext cx="1896032" cy="471347"/>
              </a:xfrm>
              <a:prstGeom prst="rect">
                <a:avLst/>
              </a:prstGeom>
              <a:blipFill>
                <a:blip r:embed="rId3"/>
                <a:stretch>
                  <a:fillRect t="-6410" r="-965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431933" y="4536585"/>
                <a:ext cx="5133649" cy="481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  <m:sup/>
                          </m:sSubSup>
                          <m:r>
                            <a:rPr lang="en-US" altLang="zh-CN" sz="2400" b="0" i="1" smtClean="0">
                              <a:latin typeface="Cambria Math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  <m:sup/>
                          </m:sSubSup>
                          <m:sSup>
                            <m:s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933" y="4536585"/>
                <a:ext cx="5133649" cy="48192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6770915" y="4690719"/>
                <a:ext cx="10824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/>
                        </a:rPr>
                        <m:t>𝑖</m:t>
                      </m:r>
                      <m:r>
                        <a:rPr lang="en-US" altLang="zh-CN" sz="1600" b="0" i="1" smtClean="0">
                          <a:latin typeface="Cambria Math"/>
                        </a:rPr>
                        <m:t>=2…</m:t>
                      </m:r>
                      <m:r>
                        <a:rPr lang="en-US" altLang="zh-CN" sz="1600" b="0" i="1" smtClean="0"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915" y="4690719"/>
                <a:ext cx="1082411" cy="33855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bject 2"/>
          <p:cNvSpPr txBox="1"/>
          <p:nvPr/>
        </p:nvSpPr>
        <p:spPr>
          <a:xfrm>
            <a:off x="1297939" y="189674"/>
            <a:ext cx="441452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3600" spc="-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代数方法</a:t>
            </a:r>
            <a:endParaRPr sz="36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18" name="object 3"/>
          <p:cNvSpPr txBox="1"/>
          <p:nvPr/>
        </p:nvSpPr>
        <p:spPr>
          <a:xfrm>
            <a:off x="5946140" y="464609"/>
            <a:ext cx="2586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多视图方法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27" name="object 4"/>
          <p:cNvSpPr txBox="1"/>
          <p:nvPr/>
        </p:nvSpPr>
        <p:spPr>
          <a:xfrm>
            <a:off x="352535" y="1259504"/>
            <a:ext cx="6965950" cy="91691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30"/>
              </a:spcBef>
            </a:pPr>
            <a:r>
              <a:rPr lang="zh-CN" altLang="en-US" sz="2400" spc="-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假设一个射影重构</a:t>
            </a:r>
            <a:endParaRPr lang="en-US" sz="2400" spc="-5" dirty="0" smtClean="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  <a:spcBef>
                <a:spcPts val="1330"/>
              </a:spcBef>
            </a:pPr>
            <a:r>
              <a:rPr lang="zh-CN" altLang="en-US" sz="2400" spc="-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令 </a:t>
            </a:r>
            <a:r>
              <a:rPr sz="240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H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为一个单应矩阵，使得</a:t>
            </a:r>
            <a:r>
              <a:rPr sz="2400" spc="-1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: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3600457" y="5257800"/>
                <a:ext cx="280034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中</m:t>
                    </m:r>
                  </m:oMath>
                </a14:m>
                <a:r>
                  <a:rPr lang="en-US" altLang="zh-CN" sz="2400" dirty="0" smtClean="0"/>
                  <a:t>3</a:t>
                </a:r>
                <a:r>
                  <a:rPr lang="zh-CN" altLang="en-US" sz="2400" dirty="0" smtClean="0"/>
                  <a:t>个</a:t>
                </a:r>
                <a:endParaRPr lang="en-US" altLang="zh-CN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中</a:t>
                </a:r>
                <a:r>
                  <a:rPr lang="en-US" altLang="zh-CN" sz="24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5m</a:t>
                </a:r>
                <a:r>
                  <a:rPr lang="zh-CN" altLang="en-US" sz="24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个</a:t>
                </a:r>
                <a:endPara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457" y="5257800"/>
                <a:ext cx="2800343" cy="830997"/>
              </a:xfrm>
              <a:prstGeom prst="rect">
                <a:avLst/>
              </a:prstGeom>
              <a:blipFill>
                <a:blip r:embed="rId6"/>
                <a:stretch>
                  <a:fillRect l="-3050" t="-8824" b="-139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/>
          <p:nvPr/>
        </p:nvSpPr>
        <p:spPr>
          <a:xfrm>
            <a:off x="383540" y="4612449"/>
            <a:ext cx="9518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000" spc="-2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000" spc="75" dirty="0">
                <a:solidFill>
                  <a:srgbClr val="FF0000"/>
                </a:solidFill>
                <a:latin typeface="Arial Unicode MS"/>
                <a:cs typeface="Arial Unicode MS"/>
              </a:rPr>
              <a:t>15]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12140" y="6340665"/>
            <a:ext cx="63601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4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我们需要至少</a:t>
            </a:r>
            <a:r>
              <a:rPr lang="en-US" altLang="zh-CN" sz="2400" spc="-4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3</a:t>
            </a:r>
            <a:r>
              <a:rPr lang="zh-CN" altLang="en-US" sz="2400" spc="-4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个视图来解决</a:t>
            </a:r>
            <a:r>
              <a:rPr lang="zh-CN" altLang="en-US" sz="2400" spc="-4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自</a:t>
            </a:r>
            <a:r>
              <a:rPr lang="zh-CN" altLang="en-US" sz="2400" spc="-4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标定</a:t>
            </a:r>
            <a:r>
              <a:rPr lang="zh-CN" altLang="en-US" sz="2400" spc="-4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问题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52535" y="1328084"/>
            <a:ext cx="5563870" cy="918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30"/>
              </a:spcBef>
            </a:pP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假设一个射影重构</a:t>
            </a:r>
            <a:endParaRPr lang="zh-CN" altLang="en-US" sz="2400" spc="-5" dirty="0">
              <a:cs typeface="Calibri"/>
            </a:endParaRPr>
          </a:p>
          <a:p>
            <a:pPr marL="25400">
              <a:lnSpc>
                <a:spcPct val="100000"/>
              </a:lnSpc>
              <a:spcBef>
                <a:spcPts val="1330"/>
              </a:spcBef>
            </a:pP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令 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H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为一个单应矩阵，使得</a:t>
            </a:r>
            <a:r>
              <a:rPr lang="en-US" altLang="zh-CN" sz="2400" spc="-1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: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4993" y="2719539"/>
            <a:ext cx="42418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1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第一部透视相机是正则的：</a:t>
            </a:r>
            <a:r>
              <a:rPr lang="zh-CN" altLang="en-US" sz="2400" spc="21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 </a:t>
            </a:r>
            <a:endParaRPr lang="zh-CN" altLang="en-US" sz="4800" i="1" spc="-1019" baseline="-7532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7903" y="3102424"/>
            <a:ext cx="589534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摄像机（已知）的 </a:t>
            </a:r>
            <a:r>
              <a:rPr lang="en-US" altLang="zh-CN" sz="2400" dirty="0" err="1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i</a:t>
            </a:r>
            <a:r>
              <a:rPr lang="en-US" altLang="zh-CN" sz="2400" baseline="25641" dirty="0" err="1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th</a:t>
            </a:r>
            <a:r>
              <a:rPr lang="zh-CN" altLang="en-US" sz="2400" baseline="25641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 </a:t>
            </a:r>
            <a:r>
              <a:rPr lang="zh-CN" altLang="en-US" sz="2400" spc="-1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透视重建：</a:t>
            </a:r>
            <a:r>
              <a:rPr lang="zh-CN" altLang="en-US" sz="2400" spc="12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 </a:t>
            </a:r>
            <a:endParaRPr lang="zh-CN" altLang="en-US" sz="2400" spc="-1207" baseline="-8230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74863" y="2691951"/>
            <a:ext cx="149225" cy="859790"/>
          </a:xfrm>
          <a:custGeom>
            <a:avLst/>
            <a:gdLst/>
            <a:ahLst/>
            <a:cxnLst/>
            <a:rect l="l" t="t" r="r" b="b"/>
            <a:pathLst>
              <a:path w="149225" h="859789">
                <a:moveTo>
                  <a:pt x="149200" y="859434"/>
                </a:moveTo>
                <a:lnTo>
                  <a:pt x="120162" y="854443"/>
                </a:lnTo>
                <a:lnTo>
                  <a:pt x="96449" y="840832"/>
                </a:lnTo>
                <a:lnTo>
                  <a:pt x="80462" y="820644"/>
                </a:lnTo>
                <a:lnTo>
                  <a:pt x="74600" y="795923"/>
                </a:lnTo>
                <a:lnTo>
                  <a:pt x="74600" y="493227"/>
                </a:lnTo>
                <a:lnTo>
                  <a:pt x="68737" y="468506"/>
                </a:lnTo>
                <a:lnTo>
                  <a:pt x="52750" y="448318"/>
                </a:lnTo>
                <a:lnTo>
                  <a:pt x="29037" y="434707"/>
                </a:lnTo>
                <a:lnTo>
                  <a:pt x="0" y="429717"/>
                </a:lnTo>
                <a:lnTo>
                  <a:pt x="29037" y="424726"/>
                </a:lnTo>
                <a:lnTo>
                  <a:pt x="52750" y="411115"/>
                </a:lnTo>
                <a:lnTo>
                  <a:pt x="68737" y="390927"/>
                </a:lnTo>
                <a:lnTo>
                  <a:pt x="74600" y="366206"/>
                </a:lnTo>
                <a:lnTo>
                  <a:pt x="74600" y="63510"/>
                </a:lnTo>
                <a:lnTo>
                  <a:pt x="80462" y="38789"/>
                </a:lnTo>
                <a:lnTo>
                  <a:pt x="96449" y="18601"/>
                </a:lnTo>
                <a:lnTo>
                  <a:pt x="120162" y="4990"/>
                </a:lnTo>
                <a:lnTo>
                  <a:pt x="14920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290933" y="2543152"/>
            <a:ext cx="1522095" cy="47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8305" algn="l"/>
              </a:tabLst>
            </a:pPr>
            <a:r>
              <a:rPr lang="en-US" sz="4425" baseline="-4708" dirty="0" smtClean="0">
                <a:latin typeface="Times New Roman"/>
                <a:cs typeface="Times New Roman"/>
              </a:rPr>
              <a:t>    </a:t>
            </a:r>
            <a:r>
              <a:rPr sz="2000" spc="15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[</a:t>
            </a:r>
            <a:r>
              <a:rPr sz="2000" spc="15" dirty="0">
                <a:solidFill>
                  <a:srgbClr val="FF0000"/>
                </a:solidFill>
                <a:latin typeface="Arial Unicode MS"/>
                <a:cs typeface="Arial Unicode MS"/>
              </a:rPr>
              <a:t>Eq.</a:t>
            </a:r>
            <a:r>
              <a:rPr sz="2000" spc="-24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000" spc="30" dirty="0">
                <a:solidFill>
                  <a:srgbClr val="FF0000"/>
                </a:solidFill>
                <a:latin typeface="Arial Unicode MS"/>
                <a:cs typeface="Arial Unicode MS"/>
              </a:rPr>
              <a:t>11]</a:t>
            </a:r>
            <a:endParaRPr sz="2000" dirty="0">
              <a:latin typeface="Arial Unicode MS"/>
              <a:cs typeface="Arial Unicode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73978" y="3654403"/>
            <a:ext cx="865568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2160"/>
              </a:lnSpc>
              <a:spcBef>
                <a:spcPts val="100"/>
              </a:spcBef>
            </a:pPr>
            <a:r>
              <a:rPr sz="2000" spc="15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000" spc="-3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000" spc="75" dirty="0">
                <a:solidFill>
                  <a:srgbClr val="FF0000"/>
                </a:solidFill>
                <a:latin typeface="Arial Unicode MS"/>
                <a:cs typeface="Arial Unicode MS"/>
              </a:rPr>
              <a:t>12]</a:t>
            </a:r>
            <a:endParaRPr sz="2000" dirty="0">
              <a:latin typeface="Arial Unicode MS"/>
              <a:cs typeface="Arial Unicode MS"/>
            </a:endParaRPr>
          </a:p>
          <a:p>
            <a:pPr marL="12700">
              <a:lnSpc>
                <a:spcPts val="2640"/>
              </a:lnSpc>
              <a:tabLst>
                <a:tab pos="5259070" algn="l"/>
              </a:tabLst>
            </a:pPr>
            <a:r>
              <a:rPr lang="zh-CN" altLang="en-US" sz="2400" spc="-5" dirty="0" smtClean="0">
                <a:solidFill>
                  <a:srgbClr val="0000FF"/>
                </a:solidFill>
                <a:latin typeface="Calibri"/>
                <a:cs typeface="Calibri"/>
              </a:rPr>
              <a:t>假设所有摄像机矩阵相同</a:t>
            </a:r>
            <a:r>
              <a:rPr sz="2400" spc="-5" dirty="0" smtClean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10" dirty="0" smtClean="0">
                <a:solidFill>
                  <a:srgbClr val="0000FF"/>
                </a:solidFill>
                <a:latin typeface="Calibri"/>
                <a:cs typeface="Calibri"/>
              </a:rPr>
              <a:t>:</a:t>
            </a:r>
            <a:r>
              <a:rPr lang="en-US" sz="24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lang="en-US" sz="2400" spc="-10" dirty="0" smtClean="0">
                <a:solidFill>
                  <a:srgbClr val="0000FF"/>
                </a:solidFill>
                <a:latin typeface="Calibri"/>
                <a:cs typeface="Calibri"/>
              </a:rPr>
              <a:t>      </a:t>
            </a:r>
            <a:r>
              <a:rPr sz="24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400" baseline="-19097" dirty="0" smtClean="0">
                <a:solidFill>
                  <a:srgbClr val="0000FF"/>
                </a:solidFill>
                <a:latin typeface="Times New Roman"/>
                <a:cs typeface="Times New Roman"/>
              </a:rPr>
              <a:t>1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= K</a:t>
            </a:r>
            <a:r>
              <a:rPr sz="2400" baseline="-19097" dirty="0">
                <a:solidFill>
                  <a:srgbClr val="0000FF"/>
                </a:solidFill>
                <a:latin typeface="Times New Roman"/>
                <a:cs typeface="Times New Roman"/>
              </a:rPr>
              <a:t>2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… =</a:t>
            </a:r>
            <a:r>
              <a:rPr sz="2400" spc="-16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400" baseline="-19097" dirty="0">
                <a:latin typeface="Times New Roman"/>
                <a:cs typeface="Times New Roman"/>
              </a:rPr>
              <a:t>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4546471" y="2685822"/>
                <a:ext cx="1813317" cy="471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=[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𝐼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 0  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6471" y="2685822"/>
                <a:ext cx="1813317" cy="471347"/>
              </a:xfrm>
              <a:prstGeom prst="rect">
                <a:avLst/>
              </a:prstGeom>
              <a:blipFill>
                <a:blip r:embed="rId2"/>
                <a:stretch>
                  <a:fillRect t="-6494" r="-673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5191508" y="3109961"/>
                <a:ext cx="1896032" cy="471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=[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 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508" y="3109961"/>
                <a:ext cx="1896032" cy="471347"/>
              </a:xfrm>
              <a:prstGeom prst="rect">
                <a:avLst/>
              </a:prstGeom>
              <a:blipFill>
                <a:blip r:embed="rId3"/>
                <a:stretch>
                  <a:fillRect t="-6494" r="-643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431933" y="4536585"/>
                <a:ext cx="5133649" cy="481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  <m:sup/>
                          </m:sSubSup>
                          <m:r>
                            <a:rPr lang="en-US" altLang="zh-CN" sz="2400" b="0" i="1" smtClean="0">
                              <a:latin typeface="Cambria Math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  <m:sup/>
                          </m:sSubSup>
                          <m:sSup>
                            <m:s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933" y="4536585"/>
                <a:ext cx="5133649" cy="48192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770915" y="4690719"/>
                <a:ext cx="10824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/>
                        </a:rPr>
                        <m:t>𝑖</m:t>
                      </m:r>
                      <m:r>
                        <a:rPr lang="en-US" altLang="zh-CN" sz="1600" b="0" i="1" smtClean="0">
                          <a:latin typeface="Cambria Math"/>
                        </a:rPr>
                        <m:t>=2…</m:t>
                      </m:r>
                      <m:r>
                        <a:rPr lang="en-US" altLang="zh-CN" sz="1600" b="0" i="1" smtClean="0"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915" y="4690719"/>
                <a:ext cx="1082411" cy="33855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bject 2"/>
          <p:cNvSpPr txBox="1"/>
          <p:nvPr/>
        </p:nvSpPr>
        <p:spPr>
          <a:xfrm>
            <a:off x="1297939" y="189674"/>
            <a:ext cx="441452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3600" spc="-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代数方法</a:t>
            </a:r>
            <a:endParaRPr sz="36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22" name="object 3"/>
          <p:cNvSpPr txBox="1"/>
          <p:nvPr/>
        </p:nvSpPr>
        <p:spPr>
          <a:xfrm>
            <a:off x="5946140" y="464609"/>
            <a:ext cx="2586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多视图方法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23" name="object 19"/>
          <p:cNvSpPr txBox="1"/>
          <p:nvPr/>
        </p:nvSpPr>
        <p:spPr>
          <a:xfrm>
            <a:off x="642503" y="5150967"/>
            <a:ext cx="236093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有多少未知参数？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24" name="object 20"/>
          <p:cNvSpPr txBox="1"/>
          <p:nvPr/>
        </p:nvSpPr>
        <p:spPr>
          <a:xfrm>
            <a:off x="642503" y="5876364"/>
            <a:ext cx="232346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有多少方程？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25" name="object 21"/>
          <p:cNvSpPr txBox="1"/>
          <p:nvPr/>
        </p:nvSpPr>
        <p:spPr>
          <a:xfrm>
            <a:off x="3634626" y="5877005"/>
            <a:ext cx="3404235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sz="240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5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个独立方程</a:t>
            </a:r>
            <a:r>
              <a:rPr sz="2400" spc="-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[</a:t>
            </a:r>
            <a:r>
              <a:rPr lang="zh-CN" altLang="en-US" sz="2400" spc="-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每个视图</a:t>
            </a:r>
            <a:r>
              <a:rPr sz="2400" spc="-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]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/>
            </p:nvSpPr>
            <p:spPr>
              <a:xfrm>
                <a:off x="3707020" y="4993713"/>
                <a:ext cx="280034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中</m:t>
                    </m:r>
                  </m:oMath>
                </a14:m>
                <a:r>
                  <a:rPr lang="en-US" altLang="zh-CN" sz="2400" dirty="0" smtClean="0"/>
                  <a:t>3</a:t>
                </a:r>
                <a:r>
                  <a:rPr lang="zh-CN" altLang="en-US" sz="2400" dirty="0" smtClean="0"/>
                  <a:t>个</a:t>
                </a:r>
                <a:endParaRPr lang="en-US" altLang="zh-CN" sz="24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中</a:t>
                </a:r>
                <a:r>
                  <a:rPr lang="en-US" altLang="zh-CN" sz="24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5m</a:t>
                </a:r>
                <a:r>
                  <a:rPr lang="zh-CN" altLang="en-US" sz="24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个</a:t>
                </a:r>
                <a:endPara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020" y="4993713"/>
                <a:ext cx="2800343" cy="830997"/>
              </a:xfrm>
              <a:prstGeom prst="rect">
                <a:avLst/>
              </a:prstGeom>
              <a:blipFill>
                <a:blip r:embed="rId6"/>
                <a:stretch>
                  <a:fillRect l="-2832" t="-8824" b="-14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3339" y="224345"/>
            <a:ext cx="400494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5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代数方法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3540" y="1231074"/>
            <a:ext cx="7399655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 smtClean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自标定的技巧</a:t>
            </a:r>
            <a:r>
              <a:rPr sz="2400" spc="-15" dirty="0" smtClean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: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在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Ks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上使用假设以在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未知参数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上生成足够的方程式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8841"/>
              </p:ext>
            </p:extLst>
          </p:nvPr>
        </p:nvGraphicFramePr>
        <p:xfrm>
          <a:off x="976312" y="2576512"/>
          <a:ext cx="6781800" cy="2362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2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lang="zh-CN" altLang="en-US" sz="2400" i="1" spc="-5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  <a:cs typeface="Calibri"/>
                        </a:rPr>
                        <a:t>条件</a:t>
                      </a:r>
                      <a:endParaRPr sz="2400" i="1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Calibri"/>
                      </a:endParaRPr>
                    </a:p>
                  </a:txBody>
                  <a:tcPr marL="0" marR="0" marT="2857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i="1" spc="-5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Calibri"/>
                        </a:rPr>
                        <a:t>N</a:t>
                      </a:r>
                      <a:r>
                        <a:rPr sz="2400" i="1" spc="-5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  <a:cs typeface="Calibri"/>
                        </a:rPr>
                        <a:t>.</a:t>
                      </a:r>
                      <a:r>
                        <a:rPr lang="zh-CN" altLang="en-US" sz="2400" i="1" spc="-5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  <a:cs typeface="Calibri"/>
                        </a:rPr>
                        <a:t>视图</a:t>
                      </a:r>
                      <a:endParaRPr sz="24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Calibri"/>
                      </a:endParaRPr>
                    </a:p>
                  </a:txBody>
                  <a:tcPr marL="0" marR="0" marT="285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272415" indent="-167005">
                        <a:lnSpc>
                          <a:spcPct val="100000"/>
                        </a:lnSpc>
                        <a:spcBef>
                          <a:spcPts val="260"/>
                        </a:spcBef>
                        <a:buChar char="•"/>
                        <a:tabLst>
                          <a:tab pos="272415" algn="l"/>
                        </a:tabLst>
                      </a:pPr>
                      <a:r>
                        <a:rPr lang="zh-CN" altLang="en-US" sz="2400" spc="-1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  <a:cs typeface="Calibri"/>
                        </a:rPr>
                        <a:t>恒定的内部参数</a:t>
                      </a:r>
                      <a:endParaRPr sz="24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Calibri"/>
                      </a:endParaRPr>
                    </a:p>
                  </a:txBody>
                  <a:tcPr marL="0" marR="0" marT="3302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Calibri"/>
                        </a:rPr>
                        <a:t>3</a:t>
                      </a:r>
                      <a:endParaRPr sz="2400">
                        <a:latin typeface="黑体" panose="02010609060101010101" pitchFamily="49" charset="-122"/>
                        <a:ea typeface="黑体" panose="02010609060101010101" pitchFamily="49" charset="-122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marL="272415" indent="-167005">
                        <a:lnSpc>
                          <a:spcPct val="100000"/>
                        </a:lnSpc>
                        <a:spcBef>
                          <a:spcPts val="260"/>
                        </a:spcBef>
                        <a:buChar char="•"/>
                        <a:tabLst>
                          <a:tab pos="272415" algn="l"/>
                        </a:tabLst>
                      </a:pPr>
                      <a:r>
                        <a:rPr lang="zh-CN" altLang="en-US" sz="2400" spc="-5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  <a:cs typeface="Calibri"/>
                        </a:rPr>
                        <a:t>长宽比和偏斜已知</a:t>
                      </a:r>
                      <a:endParaRPr lang="en-US" altLang="zh-CN" sz="2400" spc="-5" dirty="0" smtClean="0">
                        <a:latin typeface="黑体" panose="02010609060101010101" pitchFamily="49" charset="-122"/>
                        <a:ea typeface="黑体" panose="02010609060101010101" pitchFamily="49" charset="-122"/>
                        <a:cs typeface="Calibri"/>
                      </a:endParaRPr>
                    </a:p>
                    <a:p>
                      <a:pPr marL="272415" indent="-167005">
                        <a:lnSpc>
                          <a:spcPct val="100000"/>
                        </a:lnSpc>
                        <a:spcBef>
                          <a:spcPts val="260"/>
                        </a:spcBef>
                        <a:buChar char="•"/>
                        <a:tabLst>
                          <a:tab pos="272415" algn="l"/>
                        </a:tabLst>
                      </a:pPr>
                      <a:r>
                        <a:rPr lang="zh-CN" altLang="en-US" sz="2400" spc="-5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  <a:cs typeface="Calibri"/>
                        </a:rPr>
                        <a:t>焦距和偏移量变化</a:t>
                      </a:r>
                      <a:endParaRPr sz="24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Calibri"/>
                      </a:endParaRPr>
                    </a:p>
                  </a:txBody>
                  <a:tcPr marL="0" marR="0" marT="3302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Calibri"/>
                        </a:rPr>
                        <a:t>4</a:t>
                      </a:r>
                    </a:p>
                  </a:txBody>
                  <a:tcPr marL="0" marR="0" marT="330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marL="272415" indent="-167005">
                        <a:lnSpc>
                          <a:spcPct val="100000"/>
                        </a:lnSpc>
                        <a:spcBef>
                          <a:spcPts val="260"/>
                        </a:spcBef>
                        <a:buChar char="•"/>
                        <a:tabLst>
                          <a:tab pos="272415" algn="l"/>
                        </a:tabLst>
                      </a:pPr>
                      <a:r>
                        <a:rPr lang="zh-CN" altLang="en-US" sz="24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  <a:cs typeface="Calibri"/>
                        </a:rPr>
                        <a:t>零偏斜</a:t>
                      </a:r>
                      <a:r>
                        <a:rPr sz="24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  <a:cs typeface="Calibri"/>
                        </a:rPr>
                        <a:t>, </a:t>
                      </a:r>
                      <a:r>
                        <a:rPr lang="zh-CN" altLang="en-US" sz="2400" spc="-5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  <a:cs typeface="Calibri"/>
                        </a:rPr>
                        <a:t>其他所有参数变化</a:t>
                      </a:r>
                      <a:endParaRPr sz="24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Calibri"/>
                      </a:endParaRPr>
                    </a:p>
                  </a:txBody>
                  <a:tcPr marL="0" marR="0" marT="3302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Calibri"/>
                        </a:rPr>
                        <a:t>8</a:t>
                      </a:r>
                    </a:p>
                  </a:txBody>
                  <a:tcPr marL="0" marR="0" marT="330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393700" y="5713443"/>
            <a:ext cx="289306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问题：视图数量越大</a:t>
            </a:r>
            <a:r>
              <a:rPr lang="zh-CN" altLang="en-US" sz="2400" spc="-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，对应点问题</a:t>
            </a: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越难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67400" y="5943600"/>
            <a:ext cx="26771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 smtClean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捆绑调整有帮助！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5800" y="838200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400" y="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31142" y="191325"/>
            <a:ext cx="5081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SFM</a:t>
            </a:r>
            <a:r>
              <a:rPr lang="zh-CN" altLang="en-US" spc="-7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问题 </a:t>
            </a:r>
            <a:r>
              <a:rPr spc="-41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-</a:t>
            </a:r>
            <a:r>
              <a:rPr lang="en-US" spc="-41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lang="zh-CN" altLang="en-US" spc="-41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总结</a:t>
            </a:r>
            <a:endParaRPr spc="-1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5800" y="1524000"/>
            <a:ext cx="7525384" cy="3703578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55600" marR="916940" indent="-342900">
              <a:spcBef>
                <a:spcPts val="80"/>
              </a:spcBef>
              <a:buAutoNum type="arabicPeriod"/>
              <a:tabLst>
                <a:tab pos="448945" algn="l"/>
                <a:tab pos="449580" algn="l"/>
              </a:tabLst>
            </a:pPr>
            <a:r>
              <a:rPr lang="zh-CN" altLang="en-US" sz="2400" spc="2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在</a:t>
            </a:r>
            <a:r>
              <a:rPr lang="zh-CN" altLang="en-US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相差一个透视变换的情况</a:t>
            </a:r>
            <a:r>
              <a:rPr lang="zh-CN" altLang="en-US" sz="2400" spc="2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下估计结构和运动</a:t>
            </a:r>
            <a:endParaRPr sz="2400" dirty="0" smtClean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1270000" lvl="1" indent="-342900">
              <a:spcBef>
                <a:spcPts val="20"/>
              </a:spcBef>
              <a:buAutoNum type="arabicPeriod"/>
              <a:tabLst>
                <a:tab pos="1269365" algn="l"/>
                <a:tab pos="1270000" algn="l"/>
              </a:tabLst>
            </a:pPr>
            <a:r>
              <a:rPr lang="zh-CN" altLang="en-US" sz="2400" spc="5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代数</a:t>
            </a:r>
            <a:endParaRPr lang="en-US" altLang="zh-CN" sz="2400" spc="50" dirty="0" smtClean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1270000" lvl="1" indent="-342900">
              <a:spcBef>
                <a:spcPts val="20"/>
              </a:spcBef>
              <a:buAutoNum type="arabicPeriod"/>
              <a:tabLst>
                <a:tab pos="1269365" algn="l"/>
                <a:tab pos="1270000" algn="l"/>
              </a:tabLst>
            </a:pP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因式分解法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1270000" lvl="1" indent="-342900">
              <a:spcBef>
                <a:spcPts val="5"/>
              </a:spcBef>
              <a:buAutoNum type="arabicPeriod"/>
              <a:tabLst>
                <a:tab pos="1269365" algn="l"/>
                <a:tab pos="1270000" algn="l"/>
              </a:tabLst>
            </a:pPr>
            <a:r>
              <a:rPr lang="zh-CN" altLang="en-US" sz="2400" spc="1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捆绑调整</a:t>
            </a:r>
            <a:endParaRPr sz="2400" dirty="0" smtClean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  <a:p>
            <a:pPr marL="355600" indent="-342900">
              <a:spcBef>
                <a:spcPts val="5"/>
              </a:spcBef>
              <a:buAutoNum type="arabicPeriod"/>
              <a:tabLst>
                <a:tab pos="448945" algn="l"/>
                <a:tab pos="449580" algn="l"/>
              </a:tabLst>
            </a:pPr>
            <a:r>
              <a:rPr lang="zh-CN" altLang="en-US" sz="2400" spc="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从透视转为度量（自标定）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  <a:p>
            <a:pPr marL="355600" indent="-342900">
              <a:buAutoNum type="arabicPeriod"/>
              <a:tabLst>
                <a:tab pos="448945" algn="l"/>
                <a:tab pos="449580" algn="l"/>
              </a:tabLst>
            </a:pPr>
            <a:r>
              <a:rPr lang="zh-CN" altLang="en-US" sz="2400" spc="-1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捆绑调整</a:t>
            </a:r>
            <a:endParaRPr lang="en-US" altLang="zh-CN" sz="2400" spc="-15" dirty="0" smtClean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355600" indent="-342900">
              <a:buAutoNum type="arabicPeriod"/>
              <a:tabLst>
                <a:tab pos="448945" algn="l"/>
                <a:tab pos="449580" algn="l"/>
              </a:tabLst>
            </a:pP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  <a:p>
            <a:pPr marL="106045"/>
            <a:r>
              <a:rPr sz="2400" spc="540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** </a:t>
            </a:r>
            <a:r>
              <a:rPr lang="zh-CN" altLang="en-US" sz="2400" spc="90" dirty="0" smtClean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或者 </a:t>
            </a:r>
            <a:r>
              <a:rPr sz="2400" spc="-405" dirty="0" smtClean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sz="2400" spc="540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**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>
              <a:spcBef>
                <a:spcPts val="15"/>
              </a:spcBef>
            </a:pP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  <a:p>
            <a:pPr marL="12700"/>
            <a:r>
              <a:rPr sz="2400" spc="10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1. </a:t>
            </a:r>
            <a:r>
              <a:rPr lang="zh-CN" altLang="en-US" sz="2400" spc="-15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自标定约束下的捆绑调整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4540" y="1548574"/>
            <a:ext cx="577723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中心化：减去图像点的质心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3540" y="363220"/>
            <a:ext cx="77609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49140" algn="l"/>
              </a:tabLst>
            </a:pP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因式分解法</a:t>
            </a:r>
            <a:r>
              <a:rPr lang="zh-CN" altLang="en-US" sz="36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 </a:t>
            </a:r>
            <a:r>
              <a:rPr lang="en-US" altLang="zh-CN" sz="36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- </a:t>
            </a:r>
            <a:r>
              <a:rPr lang="zh-CN" altLang="en-US" sz="36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数据中心化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305843" y="4509293"/>
            <a:ext cx="63501" cy="79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74243" y="4144168"/>
            <a:ext cx="63501" cy="77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763837" y="5008562"/>
            <a:ext cx="50800" cy="68580"/>
          </a:xfrm>
          <a:custGeom>
            <a:avLst/>
            <a:gdLst/>
            <a:ahLst/>
            <a:cxnLst/>
            <a:rect l="l" t="t" r="r" b="b"/>
            <a:pathLst>
              <a:path w="50800" h="68579">
                <a:moveTo>
                  <a:pt x="42718" y="0"/>
                </a:moveTo>
                <a:lnTo>
                  <a:pt x="25400" y="8098"/>
                </a:lnTo>
                <a:lnTo>
                  <a:pt x="8082" y="8098"/>
                </a:lnTo>
                <a:lnTo>
                  <a:pt x="0" y="25454"/>
                </a:lnTo>
                <a:lnTo>
                  <a:pt x="0" y="60163"/>
                </a:lnTo>
                <a:lnTo>
                  <a:pt x="8082" y="68262"/>
                </a:lnTo>
                <a:lnTo>
                  <a:pt x="25400" y="68262"/>
                </a:lnTo>
                <a:lnTo>
                  <a:pt x="42718" y="60163"/>
                </a:lnTo>
                <a:lnTo>
                  <a:pt x="50800" y="42809"/>
                </a:lnTo>
                <a:lnTo>
                  <a:pt x="50800" y="8098"/>
                </a:lnTo>
                <a:lnTo>
                  <a:pt x="42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763837" y="5008562"/>
            <a:ext cx="50800" cy="68580"/>
          </a:xfrm>
          <a:custGeom>
            <a:avLst/>
            <a:gdLst/>
            <a:ahLst/>
            <a:cxnLst/>
            <a:rect l="l" t="t" r="r" b="b"/>
            <a:pathLst>
              <a:path w="50800" h="68579">
                <a:moveTo>
                  <a:pt x="25400" y="8098"/>
                </a:moveTo>
                <a:lnTo>
                  <a:pt x="42718" y="0"/>
                </a:lnTo>
                <a:lnTo>
                  <a:pt x="50800" y="8098"/>
                </a:lnTo>
                <a:lnTo>
                  <a:pt x="50800" y="25453"/>
                </a:lnTo>
                <a:lnTo>
                  <a:pt x="50800" y="42808"/>
                </a:lnTo>
                <a:lnTo>
                  <a:pt x="42718" y="60163"/>
                </a:lnTo>
                <a:lnTo>
                  <a:pt x="25400" y="68262"/>
                </a:lnTo>
                <a:lnTo>
                  <a:pt x="8081" y="68262"/>
                </a:lnTo>
                <a:lnTo>
                  <a:pt x="0" y="60163"/>
                </a:lnTo>
                <a:lnTo>
                  <a:pt x="0" y="42808"/>
                </a:lnTo>
                <a:lnTo>
                  <a:pt x="0" y="25453"/>
                </a:lnTo>
                <a:lnTo>
                  <a:pt x="8081" y="8098"/>
                </a:lnTo>
                <a:lnTo>
                  <a:pt x="25400" y="8098"/>
                </a:lnTo>
                <a:close/>
              </a:path>
            </a:pathLst>
          </a:custGeom>
          <a:ln w="11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842706" y="3945731"/>
            <a:ext cx="1925955" cy="1862455"/>
          </a:xfrm>
          <a:custGeom>
            <a:avLst/>
            <a:gdLst/>
            <a:ahLst/>
            <a:cxnLst/>
            <a:rect l="l" t="t" r="r" b="b"/>
            <a:pathLst>
              <a:path w="1925954" h="1862454">
                <a:moveTo>
                  <a:pt x="0" y="665409"/>
                </a:moveTo>
                <a:lnTo>
                  <a:pt x="1925638" y="0"/>
                </a:lnTo>
                <a:lnTo>
                  <a:pt x="1925638" y="1195720"/>
                </a:lnTo>
                <a:lnTo>
                  <a:pt x="0" y="1862138"/>
                </a:lnTo>
                <a:lnTo>
                  <a:pt x="0" y="665409"/>
                </a:lnTo>
                <a:close/>
              </a:path>
            </a:pathLst>
          </a:custGeom>
          <a:ln w="11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776537" y="5037137"/>
            <a:ext cx="2076450" cy="24130"/>
          </a:xfrm>
          <a:custGeom>
            <a:avLst/>
            <a:gdLst/>
            <a:ahLst/>
            <a:cxnLst/>
            <a:rect l="l" t="t" r="r" b="b"/>
            <a:pathLst>
              <a:path w="2076450" h="24129">
                <a:moveTo>
                  <a:pt x="0" y="23812"/>
                </a:moveTo>
                <a:lnTo>
                  <a:pt x="20764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324100" y="4527550"/>
            <a:ext cx="2076450" cy="25400"/>
          </a:xfrm>
          <a:custGeom>
            <a:avLst/>
            <a:gdLst/>
            <a:ahLst/>
            <a:cxnLst/>
            <a:rect l="l" t="t" r="r" b="b"/>
            <a:pathLst>
              <a:path w="2076450" h="25400">
                <a:moveTo>
                  <a:pt x="0" y="25400"/>
                </a:moveTo>
                <a:lnTo>
                  <a:pt x="20764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503612" y="4171950"/>
            <a:ext cx="2076450" cy="25400"/>
          </a:xfrm>
          <a:custGeom>
            <a:avLst/>
            <a:gdLst/>
            <a:ahLst/>
            <a:cxnLst/>
            <a:rect l="l" t="t" r="r" b="b"/>
            <a:pathLst>
              <a:path w="2076450" h="25400">
                <a:moveTo>
                  <a:pt x="0" y="25400"/>
                </a:moveTo>
                <a:lnTo>
                  <a:pt x="20764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429000" y="5334000"/>
            <a:ext cx="1828800" cy="1295400"/>
          </a:xfrm>
          <a:custGeom>
            <a:avLst/>
            <a:gdLst/>
            <a:ahLst/>
            <a:cxnLst/>
            <a:rect l="l" t="t" r="r" b="b"/>
            <a:pathLst>
              <a:path w="1828800" h="1295400">
                <a:moveTo>
                  <a:pt x="0" y="0"/>
                </a:moveTo>
                <a:lnTo>
                  <a:pt x="1828800" y="0"/>
                </a:lnTo>
                <a:lnTo>
                  <a:pt x="1828800" y="1295400"/>
                </a:lnTo>
                <a:lnTo>
                  <a:pt x="0" y="1295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695768" y="4457768"/>
            <a:ext cx="762000" cy="1447800"/>
          </a:xfrm>
          <a:custGeom>
            <a:avLst/>
            <a:gdLst/>
            <a:ahLst/>
            <a:cxnLst/>
            <a:rect l="l" t="t" r="r" b="b"/>
            <a:pathLst>
              <a:path w="762000" h="1447800">
                <a:moveTo>
                  <a:pt x="40467" y="1371599"/>
                </a:moveTo>
                <a:lnTo>
                  <a:pt x="3953" y="1392592"/>
                </a:lnTo>
                <a:lnTo>
                  <a:pt x="0" y="1407196"/>
                </a:lnTo>
                <a:lnTo>
                  <a:pt x="1887" y="1421679"/>
                </a:lnTo>
                <a:lnTo>
                  <a:pt x="9067" y="1434398"/>
                </a:lnTo>
                <a:lnTo>
                  <a:pt x="20993" y="1443709"/>
                </a:lnTo>
                <a:lnTo>
                  <a:pt x="35596" y="1447663"/>
                </a:lnTo>
                <a:lnTo>
                  <a:pt x="50080" y="1445776"/>
                </a:lnTo>
                <a:lnTo>
                  <a:pt x="62799" y="1438595"/>
                </a:lnTo>
                <a:lnTo>
                  <a:pt x="72109" y="1426670"/>
                </a:lnTo>
                <a:lnTo>
                  <a:pt x="75644" y="1415770"/>
                </a:lnTo>
                <a:lnTo>
                  <a:pt x="75816" y="1404707"/>
                </a:lnTo>
                <a:lnTo>
                  <a:pt x="72856" y="1394173"/>
                </a:lnTo>
                <a:lnTo>
                  <a:pt x="66996" y="1384864"/>
                </a:lnTo>
                <a:lnTo>
                  <a:pt x="65283" y="1383526"/>
                </a:lnTo>
                <a:lnTo>
                  <a:pt x="70963" y="1372167"/>
                </a:lnTo>
                <a:lnTo>
                  <a:pt x="42564" y="1372167"/>
                </a:lnTo>
                <a:lnTo>
                  <a:pt x="40467" y="1371599"/>
                </a:lnTo>
                <a:close/>
              </a:path>
              <a:path w="762000" h="1447800">
                <a:moveTo>
                  <a:pt x="76355" y="1304585"/>
                </a:moveTo>
                <a:lnTo>
                  <a:pt x="42564" y="1372167"/>
                </a:lnTo>
                <a:lnTo>
                  <a:pt x="70963" y="1372167"/>
                </a:lnTo>
                <a:lnTo>
                  <a:pt x="99074" y="1315944"/>
                </a:lnTo>
                <a:lnTo>
                  <a:pt x="76355" y="1304585"/>
                </a:lnTo>
                <a:close/>
              </a:path>
              <a:path w="762000" h="1447800">
                <a:moveTo>
                  <a:pt x="155870" y="1145555"/>
                </a:moveTo>
                <a:lnTo>
                  <a:pt x="110433" y="1236429"/>
                </a:lnTo>
                <a:lnTo>
                  <a:pt x="133152" y="1247788"/>
                </a:lnTo>
                <a:lnTo>
                  <a:pt x="178589" y="1156915"/>
                </a:lnTo>
                <a:lnTo>
                  <a:pt x="155870" y="1145555"/>
                </a:lnTo>
                <a:close/>
              </a:path>
              <a:path w="762000" h="1447800">
                <a:moveTo>
                  <a:pt x="235384" y="986527"/>
                </a:moveTo>
                <a:lnTo>
                  <a:pt x="189947" y="1077400"/>
                </a:lnTo>
                <a:lnTo>
                  <a:pt x="212666" y="1088759"/>
                </a:lnTo>
                <a:lnTo>
                  <a:pt x="258103" y="997885"/>
                </a:lnTo>
                <a:lnTo>
                  <a:pt x="235384" y="986527"/>
                </a:lnTo>
                <a:close/>
              </a:path>
              <a:path w="762000" h="1447800">
                <a:moveTo>
                  <a:pt x="314899" y="827497"/>
                </a:moveTo>
                <a:lnTo>
                  <a:pt x="269462" y="918371"/>
                </a:lnTo>
                <a:lnTo>
                  <a:pt x="292181" y="929730"/>
                </a:lnTo>
                <a:lnTo>
                  <a:pt x="337618" y="838856"/>
                </a:lnTo>
                <a:lnTo>
                  <a:pt x="314899" y="827497"/>
                </a:lnTo>
                <a:close/>
              </a:path>
              <a:path w="762000" h="1447800">
                <a:moveTo>
                  <a:pt x="394414" y="668468"/>
                </a:moveTo>
                <a:lnTo>
                  <a:pt x="348977" y="759341"/>
                </a:lnTo>
                <a:lnTo>
                  <a:pt x="371696" y="770702"/>
                </a:lnTo>
                <a:lnTo>
                  <a:pt x="417133" y="679827"/>
                </a:lnTo>
                <a:lnTo>
                  <a:pt x="394414" y="668468"/>
                </a:lnTo>
                <a:close/>
              </a:path>
              <a:path w="762000" h="1447800">
                <a:moveTo>
                  <a:pt x="473928" y="509438"/>
                </a:moveTo>
                <a:lnTo>
                  <a:pt x="428492" y="600312"/>
                </a:lnTo>
                <a:lnTo>
                  <a:pt x="451209" y="611672"/>
                </a:lnTo>
                <a:lnTo>
                  <a:pt x="496647" y="520799"/>
                </a:lnTo>
                <a:lnTo>
                  <a:pt x="473928" y="509438"/>
                </a:lnTo>
                <a:close/>
              </a:path>
              <a:path w="762000" h="1447800">
                <a:moveTo>
                  <a:pt x="553443" y="350409"/>
                </a:moveTo>
                <a:lnTo>
                  <a:pt x="508006" y="441284"/>
                </a:lnTo>
                <a:lnTo>
                  <a:pt x="530724" y="452643"/>
                </a:lnTo>
                <a:lnTo>
                  <a:pt x="576161" y="361769"/>
                </a:lnTo>
                <a:lnTo>
                  <a:pt x="553443" y="350409"/>
                </a:lnTo>
                <a:close/>
              </a:path>
              <a:path w="762000" h="1447800">
                <a:moveTo>
                  <a:pt x="632958" y="191381"/>
                </a:moveTo>
                <a:lnTo>
                  <a:pt x="587521" y="282254"/>
                </a:lnTo>
                <a:lnTo>
                  <a:pt x="610239" y="293613"/>
                </a:lnTo>
                <a:lnTo>
                  <a:pt x="655676" y="202740"/>
                </a:lnTo>
                <a:lnTo>
                  <a:pt x="632958" y="191381"/>
                </a:lnTo>
                <a:close/>
              </a:path>
              <a:path w="762000" h="1447800">
                <a:moveTo>
                  <a:pt x="726267" y="0"/>
                </a:moveTo>
                <a:lnTo>
                  <a:pt x="689753" y="20993"/>
                </a:lnTo>
                <a:lnTo>
                  <a:pt x="686047" y="42955"/>
                </a:lnTo>
                <a:lnTo>
                  <a:pt x="689006" y="53489"/>
                </a:lnTo>
                <a:lnTo>
                  <a:pt x="694866" y="62798"/>
                </a:lnTo>
                <a:lnTo>
                  <a:pt x="696580" y="64136"/>
                </a:lnTo>
                <a:lnTo>
                  <a:pt x="667036" y="123225"/>
                </a:lnTo>
                <a:lnTo>
                  <a:pt x="689753" y="134584"/>
                </a:lnTo>
                <a:lnTo>
                  <a:pt x="719299" y="75495"/>
                </a:lnTo>
                <a:lnTo>
                  <a:pt x="728330" y="75495"/>
                </a:lnTo>
                <a:lnTo>
                  <a:pt x="761863" y="40466"/>
                </a:lnTo>
                <a:lnTo>
                  <a:pt x="759976" y="25983"/>
                </a:lnTo>
                <a:lnTo>
                  <a:pt x="752796" y="13263"/>
                </a:lnTo>
                <a:lnTo>
                  <a:pt x="740870" y="3953"/>
                </a:lnTo>
                <a:lnTo>
                  <a:pt x="736166" y="1601"/>
                </a:lnTo>
                <a:lnTo>
                  <a:pt x="731206" y="313"/>
                </a:lnTo>
                <a:lnTo>
                  <a:pt x="726267" y="0"/>
                </a:lnTo>
                <a:close/>
              </a:path>
              <a:path w="762000" h="1447800">
                <a:moveTo>
                  <a:pt x="728330" y="75495"/>
                </a:moveTo>
                <a:lnTo>
                  <a:pt x="719299" y="75495"/>
                </a:lnTo>
                <a:lnTo>
                  <a:pt x="721395" y="76062"/>
                </a:lnTo>
                <a:lnTo>
                  <a:pt x="728330" y="75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76768" y="4991168"/>
            <a:ext cx="762000" cy="1447800"/>
          </a:xfrm>
          <a:custGeom>
            <a:avLst/>
            <a:gdLst/>
            <a:ahLst/>
            <a:cxnLst/>
            <a:rect l="l" t="t" r="r" b="b"/>
            <a:pathLst>
              <a:path w="762000" h="1447800">
                <a:moveTo>
                  <a:pt x="40467" y="1371599"/>
                </a:moveTo>
                <a:lnTo>
                  <a:pt x="3953" y="1392592"/>
                </a:lnTo>
                <a:lnTo>
                  <a:pt x="0" y="1407196"/>
                </a:lnTo>
                <a:lnTo>
                  <a:pt x="1887" y="1421679"/>
                </a:lnTo>
                <a:lnTo>
                  <a:pt x="9067" y="1434398"/>
                </a:lnTo>
                <a:lnTo>
                  <a:pt x="20993" y="1443709"/>
                </a:lnTo>
                <a:lnTo>
                  <a:pt x="35596" y="1447663"/>
                </a:lnTo>
                <a:lnTo>
                  <a:pt x="50080" y="1445776"/>
                </a:lnTo>
                <a:lnTo>
                  <a:pt x="62799" y="1438595"/>
                </a:lnTo>
                <a:lnTo>
                  <a:pt x="72109" y="1426670"/>
                </a:lnTo>
                <a:lnTo>
                  <a:pt x="75644" y="1415770"/>
                </a:lnTo>
                <a:lnTo>
                  <a:pt x="75816" y="1404707"/>
                </a:lnTo>
                <a:lnTo>
                  <a:pt x="72856" y="1394173"/>
                </a:lnTo>
                <a:lnTo>
                  <a:pt x="66996" y="1384864"/>
                </a:lnTo>
                <a:lnTo>
                  <a:pt x="65283" y="1383526"/>
                </a:lnTo>
                <a:lnTo>
                  <a:pt x="70963" y="1372167"/>
                </a:lnTo>
                <a:lnTo>
                  <a:pt x="42564" y="1372167"/>
                </a:lnTo>
                <a:lnTo>
                  <a:pt x="40467" y="1371599"/>
                </a:lnTo>
                <a:close/>
              </a:path>
              <a:path w="762000" h="1447800">
                <a:moveTo>
                  <a:pt x="76355" y="1304585"/>
                </a:moveTo>
                <a:lnTo>
                  <a:pt x="42564" y="1372167"/>
                </a:lnTo>
                <a:lnTo>
                  <a:pt x="70963" y="1372167"/>
                </a:lnTo>
                <a:lnTo>
                  <a:pt x="99074" y="1315944"/>
                </a:lnTo>
                <a:lnTo>
                  <a:pt x="76355" y="1304585"/>
                </a:lnTo>
                <a:close/>
              </a:path>
              <a:path w="762000" h="1447800">
                <a:moveTo>
                  <a:pt x="155870" y="1145555"/>
                </a:moveTo>
                <a:lnTo>
                  <a:pt x="110433" y="1236429"/>
                </a:lnTo>
                <a:lnTo>
                  <a:pt x="133152" y="1247788"/>
                </a:lnTo>
                <a:lnTo>
                  <a:pt x="178589" y="1156915"/>
                </a:lnTo>
                <a:lnTo>
                  <a:pt x="155870" y="1145555"/>
                </a:lnTo>
                <a:close/>
              </a:path>
              <a:path w="762000" h="1447800">
                <a:moveTo>
                  <a:pt x="235384" y="986526"/>
                </a:moveTo>
                <a:lnTo>
                  <a:pt x="189947" y="1077400"/>
                </a:lnTo>
                <a:lnTo>
                  <a:pt x="212666" y="1088759"/>
                </a:lnTo>
                <a:lnTo>
                  <a:pt x="258103" y="997885"/>
                </a:lnTo>
                <a:lnTo>
                  <a:pt x="235384" y="986526"/>
                </a:lnTo>
                <a:close/>
              </a:path>
              <a:path w="762000" h="1447800">
                <a:moveTo>
                  <a:pt x="314899" y="827497"/>
                </a:moveTo>
                <a:lnTo>
                  <a:pt x="269462" y="918371"/>
                </a:lnTo>
                <a:lnTo>
                  <a:pt x="292181" y="929730"/>
                </a:lnTo>
                <a:lnTo>
                  <a:pt x="337618" y="838856"/>
                </a:lnTo>
                <a:lnTo>
                  <a:pt x="314899" y="827497"/>
                </a:lnTo>
                <a:close/>
              </a:path>
              <a:path w="762000" h="1447800">
                <a:moveTo>
                  <a:pt x="394414" y="668468"/>
                </a:moveTo>
                <a:lnTo>
                  <a:pt x="348977" y="759342"/>
                </a:lnTo>
                <a:lnTo>
                  <a:pt x="371696" y="770701"/>
                </a:lnTo>
                <a:lnTo>
                  <a:pt x="417133" y="679827"/>
                </a:lnTo>
                <a:lnTo>
                  <a:pt x="394414" y="668468"/>
                </a:lnTo>
                <a:close/>
              </a:path>
              <a:path w="762000" h="1447800">
                <a:moveTo>
                  <a:pt x="473928" y="509438"/>
                </a:moveTo>
                <a:lnTo>
                  <a:pt x="428492" y="600313"/>
                </a:lnTo>
                <a:lnTo>
                  <a:pt x="451209" y="611672"/>
                </a:lnTo>
                <a:lnTo>
                  <a:pt x="496647" y="520799"/>
                </a:lnTo>
                <a:lnTo>
                  <a:pt x="473928" y="509438"/>
                </a:lnTo>
                <a:close/>
              </a:path>
              <a:path w="762000" h="1447800">
                <a:moveTo>
                  <a:pt x="553443" y="350409"/>
                </a:moveTo>
                <a:lnTo>
                  <a:pt x="508006" y="441284"/>
                </a:lnTo>
                <a:lnTo>
                  <a:pt x="530724" y="452643"/>
                </a:lnTo>
                <a:lnTo>
                  <a:pt x="576161" y="361769"/>
                </a:lnTo>
                <a:lnTo>
                  <a:pt x="553443" y="350409"/>
                </a:lnTo>
                <a:close/>
              </a:path>
              <a:path w="762000" h="1447800">
                <a:moveTo>
                  <a:pt x="632958" y="191381"/>
                </a:moveTo>
                <a:lnTo>
                  <a:pt x="587521" y="282254"/>
                </a:lnTo>
                <a:lnTo>
                  <a:pt x="610239" y="293613"/>
                </a:lnTo>
                <a:lnTo>
                  <a:pt x="655676" y="202740"/>
                </a:lnTo>
                <a:lnTo>
                  <a:pt x="632958" y="191381"/>
                </a:lnTo>
                <a:close/>
              </a:path>
              <a:path w="762000" h="1447800">
                <a:moveTo>
                  <a:pt x="726267" y="0"/>
                </a:moveTo>
                <a:lnTo>
                  <a:pt x="689753" y="20993"/>
                </a:lnTo>
                <a:lnTo>
                  <a:pt x="686047" y="42955"/>
                </a:lnTo>
                <a:lnTo>
                  <a:pt x="689006" y="53489"/>
                </a:lnTo>
                <a:lnTo>
                  <a:pt x="694866" y="62798"/>
                </a:lnTo>
                <a:lnTo>
                  <a:pt x="696580" y="64136"/>
                </a:lnTo>
                <a:lnTo>
                  <a:pt x="667036" y="123225"/>
                </a:lnTo>
                <a:lnTo>
                  <a:pt x="689753" y="134584"/>
                </a:lnTo>
                <a:lnTo>
                  <a:pt x="719299" y="75495"/>
                </a:lnTo>
                <a:lnTo>
                  <a:pt x="728330" y="75495"/>
                </a:lnTo>
                <a:lnTo>
                  <a:pt x="761863" y="40466"/>
                </a:lnTo>
                <a:lnTo>
                  <a:pt x="759976" y="25983"/>
                </a:lnTo>
                <a:lnTo>
                  <a:pt x="752796" y="13263"/>
                </a:lnTo>
                <a:lnTo>
                  <a:pt x="740870" y="3953"/>
                </a:lnTo>
                <a:lnTo>
                  <a:pt x="736166" y="1601"/>
                </a:lnTo>
                <a:lnTo>
                  <a:pt x="731206" y="313"/>
                </a:lnTo>
                <a:lnTo>
                  <a:pt x="726267" y="0"/>
                </a:lnTo>
                <a:close/>
              </a:path>
              <a:path w="762000" h="1447800">
                <a:moveTo>
                  <a:pt x="728330" y="75495"/>
                </a:moveTo>
                <a:lnTo>
                  <a:pt x="719299" y="75495"/>
                </a:lnTo>
                <a:lnTo>
                  <a:pt x="721395" y="76062"/>
                </a:lnTo>
                <a:lnTo>
                  <a:pt x="728330" y="75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838768" y="4152968"/>
            <a:ext cx="762000" cy="1447800"/>
          </a:xfrm>
          <a:custGeom>
            <a:avLst/>
            <a:gdLst/>
            <a:ahLst/>
            <a:cxnLst/>
            <a:rect l="l" t="t" r="r" b="b"/>
            <a:pathLst>
              <a:path w="762000" h="1447800">
                <a:moveTo>
                  <a:pt x="40467" y="1371599"/>
                </a:moveTo>
                <a:lnTo>
                  <a:pt x="3953" y="1392593"/>
                </a:lnTo>
                <a:lnTo>
                  <a:pt x="0" y="1407196"/>
                </a:lnTo>
                <a:lnTo>
                  <a:pt x="1887" y="1421679"/>
                </a:lnTo>
                <a:lnTo>
                  <a:pt x="9067" y="1434398"/>
                </a:lnTo>
                <a:lnTo>
                  <a:pt x="20993" y="1443709"/>
                </a:lnTo>
                <a:lnTo>
                  <a:pt x="35596" y="1447663"/>
                </a:lnTo>
                <a:lnTo>
                  <a:pt x="50080" y="1445776"/>
                </a:lnTo>
                <a:lnTo>
                  <a:pt x="62799" y="1438595"/>
                </a:lnTo>
                <a:lnTo>
                  <a:pt x="72109" y="1426669"/>
                </a:lnTo>
                <a:lnTo>
                  <a:pt x="75644" y="1415770"/>
                </a:lnTo>
                <a:lnTo>
                  <a:pt x="75816" y="1404707"/>
                </a:lnTo>
                <a:lnTo>
                  <a:pt x="72856" y="1394173"/>
                </a:lnTo>
                <a:lnTo>
                  <a:pt x="66996" y="1384863"/>
                </a:lnTo>
                <a:lnTo>
                  <a:pt x="65283" y="1383526"/>
                </a:lnTo>
                <a:lnTo>
                  <a:pt x="70962" y="1372167"/>
                </a:lnTo>
                <a:lnTo>
                  <a:pt x="42564" y="1372167"/>
                </a:lnTo>
                <a:lnTo>
                  <a:pt x="40467" y="1371599"/>
                </a:lnTo>
                <a:close/>
              </a:path>
              <a:path w="762000" h="1447800">
                <a:moveTo>
                  <a:pt x="76355" y="1304584"/>
                </a:moveTo>
                <a:lnTo>
                  <a:pt x="42564" y="1372167"/>
                </a:lnTo>
                <a:lnTo>
                  <a:pt x="70962" y="1372167"/>
                </a:lnTo>
                <a:lnTo>
                  <a:pt x="99074" y="1315944"/>
                </a:lnTo>
                <a:lnTo>
                  <a:pt x="76355" y="1304584"/>
                </a:lnTo>
                <a:close/>
              </a:path>
              <a:path w="762000" h="1447800">
                <a:moveTo>
                  <a:pt x="155870" y="1145556"/>
                </a:moveTo>
                <a:lnTo>
                  <a:pt x="110433" y="1236430"/>
                </a:lnTo>
                <a:lnTo>
                  <a:pt x="133152" y="1247788"/>
                </a:lnTo>
                <a:lnTo>
                  <a:pt x="178589" y="1156915"/>
                </a:lnTo>
                <a:lnTo>
                  <a:pt x="155870" y="1145556"/>
                </a:lnTo>
                <a:close/>
              </a:path>
              <a:path w="762000" h="1447800">
                <a:moveTo>
                  <a:pt x="235384" y="986527"/>
                </a:moveTo>
                <a:lnTo>
                  <a:pt x="189947" y="1077400"/>
                </a:lnTo>
                <a:lnTo>
                  <a:pt x="212666" y="1088759"/>
                </a:lnTo>
                <a:lnTo>
                  <a:pt x="258103" y="997885"/>
                </a:lnTo>
                <a:lnTo>
                  <a:pt x="235384" y="986527"/>
                </a:lnTo>
                <a:close/>
              </a:path>
              <a:path w="762000" h="1447800">
                <a:moveTo>
                  <a:pt x="314899" y="827497"/>
                </a:moveTo>
                <a:lnTo>
                  <a:pt x="269462" y="918371"/>
                </a:lnTo>
                <a:lnTo>
                  <a:pt x="292181" y="929730"/>
                </a:lnTo>
                <a:lnTo>
                  <a:pt x="337618" y="838856"/>
                </a:lnTo>
                <a:lnTo>
                  <a:pt x="314899" y="827497"/>
                </a:lnTo>
                <a:close/>
              </a:path>
              <a:path w="762000" h="1447800">
                <a:moveTo>
                  <a:pt x="394414" y="668468"/>
                </a:moveTo>
                <a:lnTo>
                  <a:pt x="348977" y="759341"/>
                </a:lnTo>
                <a:lnTo>
                  <a:pt x="371696" y="770702"/>
                </a:lnTo>
                <a:lnTo>
                  <a:pt x="417133" y="679827"/>
                </a:lnTo>
                <a:lnTo>
                  <a:pt x="394414" y="668468"/>
                </a:lnTo>
                <a:close/>
              </a:path>
              <a:path w="762000" h="1447800">
                <a:moveTo>
                  <a:pt x="473928" y="509438"/>
                </a:moveTo>
                <a:lnTo>
                  <a:pt x="428492" y="600312"/>
                </a:lnTo>
                <a:lnTo>
                  <a:pt x="451209" y="611672"/>
                </a:lnTo>
                <a:lnTo>
                  <a:pt x="496647" y="520799"/>
                </a:lnTo>
                <a:lnTo>
                  <a:pt x="473928" y="509438"/>
                </a:lnTo>
                <a:close/>
              </a:path>
              <a:path w="762000" h="1447800">
                <a:moveTo>
                  <a:pt x="553443" y="350409"/>
                </a:moveTo>
                <a:lnTo>
                  <a:pt x="508006" y="441284"/>
                </a:lnTo>
                <a:lnTo>
                  <a:pt x="530724" y="452643"/>
                </a:lnTo>
                <a:lnTo>
                  <a:pt x="576161" y="361769"/>
                </a:lnTo>
                <a:lnTo>
                  <a:pt x="553443" y="350409"/>
                </a:lnTo>
                <a:close/>
              </a:path>
              <a:path w="762000" h="1447800">
                <a:moveTo>
                  <a:pt x="632958" y="191381"/>
                </a:moveTo>
                <a:lnTo>
                  <a:pt x="587521" y="282254"/>
                </a:lnTo>
                <a:lnTo>
                  <a:pt x="610239" y="293613"/>
                </a:lnTo>
                <a:lnTo>
                  <a:pt x="655676" y="202740"/>
                </a:lnTo>
                <a:lnTo>
                  <a:pt x="632958" y="191381"/>
                </a:lnTo>
                <a:close/>
              </a:path>
              <a:path w="762000" h="1447800">
                <a:moveTo>
                  <a:pt x="726267" y="0"/>
                </a:moveTo>
                <a:lnTo>
                  <a:pt x="689753" y="20993"/>
                </a:lnTo>
                <a:lnTo>
                  <a:pt x="686047" y="42955"/>
                </a:lnTo>
                <a:lnTo>
                  <a:pt x="689006" y="53489"/>
                </a:lnTo>
                <a:lnTo>
                  <a:pt x="694866" y="62798"/>
                </a:lnTo>
                <a:lnTo>
                  <a:pt x="696580" y="64136"/>
                </a:lnTo>
                <a:lnTo>
                  <a:pt x="667036" y="123225"/>
                </a:lnTo>
                <a:lnTo>
                  <a:pt x="689753" y="134584"/>
                </a:lnTo>
                <a:lnTo>
                  <a:pt x="719299" y="75495"/>
                </a:lnTo>
                <a:lnTo>
                  <a:pt x="728330" y="75495"/>
                </a:lnTo>
                <a:lnTo>
                  <a:pt x="761863" y="40466"/>
                </a:lnTo>
                <a:lnTo>
                  <a:pt x="759976" y="25983"/>
                </a:lnTo>
                <a:lnTo>
                  <a:pt x="752796" y="13263"/>
                </a:lnTo>
                <a:lnTo>
                  <a:pt x="740870" y="3953"/>
                </a:lnTo>
                <a:lnTo>
                  <a:pt x="736166" y="1601"/>
                </a:lnTo>
                <a:lnTo>
                  <a:pt x="731206" y="313"/>
                </a:lnTo>
                <a:lnTo>
                  <a:pt x="726267" y="0"/>
                </a:lnTo>
                <a:close/>
              </a:path>
              <a:path w="762000" h="1447800">
                <a:moveTo>
                  <a:pt x="728330" y="75495"/>
                </a:moveTo>
                <a:lnTo>
                  <a:pt x="719299" y="75495"/>
                </a:lnTo>
                <a:lnTo>
                  <a:pt x="721395" y="76062"/>
                </a:lnTo>
                <a:lnTo>
                  <a:pt x="728330" y="75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330700" y="4406900"/>
            <a:ext cx="177800" cy="177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473700" y="4102100"/>
            <a:ext cx="177800" cy="177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711700" y="4940300"/>
            <a:ext cx="177800" cy="177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4726940" y="5577287"/>
            <a:ext cx="337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baseline="12731" dirty="0">
                <a:latin typeface="Times New Roman"/>
                <a:cs typeface="Times New Roman"/>
              </a:rPr>
              <a:t>x</a:t>
            </a:r>
            <a:r>
              <a:rPr sz="1600" spc="0" dirty="0">
                <a:latin typeface="Times New Roman"/>
                <a:cs typeface="Times New Roman"/>
              </a:rPr>
              <a:t>ik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190999" y="5791201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2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190999" y="5934076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4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114800" y="590550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152400" y="0"/>
                </a:moveTo>
                <a:lnTo>
                  <a:pt x="0" y="1"/>
                </a:lnTo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916697" y="4419602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2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916697" y="4562476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4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840498" y="453390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152400" y="0"/>
                </a:moveTo>
                <a:lnTo>
                  <a:pt x="0" y="1"/>
                </a:lnTo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090669" y="4282058"/>
            <a:ext cx="154940" cy="0"/>
          </a:xfrm>
          <a:custGeom>
            <a:avLst/>
            <a:gdLst/>
            <a:ahLst/>
            <a:cxnLst/>
            <a:rect l="l" t="t" r="r" b="b"/>
            <a:pathLst>
              <a:path w="154939">
                <a:moveTo>
                  <a:pt x="0" y="0"/>
                </a:moveTo>
                <a:lnTo>
                  <a:pt x="154598" y="0"/>
                </a:lnTo>
              </a:path>
            </a:pathLst>
          </a:custGeom>
          <a:ln w="152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5044956" y="4216717"/>
            <a:ext cx="248920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b="1" spc="25" dirty="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774940" y="3758374"/>
            <a:ext cx="6604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600" spc="-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600" spc="105" dirty="0">
                <a:solidFill>
                  <a:srgbClr val="FF0000"/>
                </a:solidFill>
                <a:latin typeface="Arial Unicode MS"/>
                <a:cs typeface="Arial Unicode MS"/>
              </a:rPr>
              <a:t>8]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749819" y="4000313"/>
            <a:ext cx="342900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b="1" spc="130" dirty="0">
                <a:latin typeface="Times New Roman"/>
                <a:cs typeface="Times New Roman"/>
              </a:rPr>
              <a:t>X</a:t>
            </a:r>
            <a:r>
              <a:rPr sz="2100" i="1" baseline="-23809" dirty="0">
                <a:latin typeface="Times New Roman"/>
                <a:cs typeface="Times New Roman"/>
              </a:rPr>
              <a:t>k</a:t>
            </a:r>
            <a:endParaRPr sz="2100" baseline="-23809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855900" y="5541800"/>
            <a:ext cx="154940" cy="0"/>
          </a:xfrm>
          <a:custGeom>
            <a:avLst/>
            <a:gdLst/>
            <a:ahLst/>
            <a:cxnLst/>
            <a:rect l="l" t="t" r="r" b="b"/>
            <a:pathLst>
              <a:path w="154940">
                <a:moveTo>
                  <a:pt x="0" y="0"/>
                </a:moveTo>
                <a:lnTo>
                  <a:pt x="154463" y="0"/>
                </a:lnTo>
              </a:path>
            </a:pathLst>
          </a:custGeom>
          <a:ln w="152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7364343" y="5290893"/>
            <a:ext cx="167640" cy="3956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2400" spc="1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348253" y="5731402"/>
            <a:ext cx="189865" cy="0"/>
          </a:xfrm>
          <a:custGeom>
            <a:avLst/>
            <a:gdLst/>
            <a:ahLst/>
            <a:cxnLst/>
            <a:rect l="l" t="t" r="r" b="b"/>
            <a:pathLst>
              <a:path w="189865">
                <a:moveTo>
                  <a:pt x="0" y="0"/>
                </a:moveTo>
                <a:lnTo>
                  <a:pt x="189861" y="0"/>
                </a:lnTo>
              </a:path>
            </a:pathLst>
          </a:custGeom>
          <a:ln w="152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7687752" y="5270005"/>
            <a:ext cx="1022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Times New Roman"/>
                <a:cs typeface="Times New Roman"/>
              </a:rPr>
              <a:t>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822916" y="5322225"/>
            <a:ext cx="1428750" cy="581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  <a:tabLst>
                <a:tab pos="748030" algn="l"/>
              </a:tabLst>
            </a:pPr>
            <a:r>
              <a:rPr sz="2400" b="1" spc="15" dirty="0">
                <a:latin typeface="Times New Roman"/>
                <a:cs typeface="Times New Roman"/>
              </a:rPr>
              <a:t>X</a:t>
            </a:r>
            <a:r>
              <a:rPr sz="2400" b="1" spc="-10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Symbol"/>
                <a:cs typeface="Symbol"/>
              </a:rPr>
              <a:t>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5475" spc="225" baseline="-6088" dirty="0">
                <a:latin typeface="Symbol"/>
                <a:cs typeface="Symbol"/>
              </a:rPr>
              <a:t></a:t>
            </a:r>
            <a:r>
              <a:rPr sz="2400" b="1" spc="125" dirty="0">
                <a:latin typeface="Times New Roman"/>
                <a:cs typeface="Times New Roman"/>
              </a:rPr>
              <a:t>X</a:t>
            </a:r>
            <a:r>
              <a:rPr sz="2100" i="1" baseline="-23809" dirty="0">
                <a:latin typeface="Times New Roman"/>
                <a:cs typeface="Times New Roman"/>
              </a:rPr>
              <a:t>k</a:t>
            </a:r>
            <a:endParaRPr sz="2100" baseline="-23809" dirty="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644640" y="5658756"/>
            <a:ext cx="1995170" cy="883919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R="40005" algn="ctr">
              <a:lnSpc>
                <a:spcPct val="100000"/>
              </a:lnSpc>
              <a:spcBef>
                <a:spcPts val="1285"/>
              </a:spcBef>
            </a:pPr>
            <a:r>
              <a:rPr sz="3600" i="1" spc="15" baseline="15046" dirty="0">
                <a:latin typeface="Times New Roman"/>
                <a:cs typeface="Times New Roman"/>
              </a:rPr>
              <a:t>n</a:t>
            </a:r>
            <a:r>
              <a:rPr sz="3600" i="1" spc="135" baseline="15046" dirty="0">
                <a:latin typeface="Times New Roman"/>
                <a:cs typeface="Times New Roman"/>
              </a:rPr>
              <a:t> </a:t>
            </a:r>
            <a:r>
              <a:rPr sz="1400" i="1" spc="-20" dirty="0">
                <a:latin typeface="Times New Roman"/>
                <a:cs typeface="Times New Roman"/>
              </a:rPr>
              <a:t>k</a:t>
            </a:r>
            <a:r>
              <a:rPr sz="1400" spc="-20" dirty="0">
                <a:latin typeface="Symbol"/>
                <a:cs typeface="Symbol"/>
              </a:rPr>
              <a:t></a:t>
            </a:r>
            <a:r>
              <a:rPr sz="1400" spc="-20" dirty="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  <a:p>
            <a:pPr marR="5080" algn="ctr">
              <a:lnSpc>
                <a:spcPct val="100000"/>
              </a:lnSpc>
              <a:spcBef>
                <a:spcPts val="770"/>
              </a:spcBef>
            </a:pPr>
            <a:r>
              <a:rPr sz="1600" spc="15" dirty="0">
                <a:latin typeface="Arial Unicode MS"/>
                <a:cs typeface="Arial Unicode MS"/>
              </a:rPr>
              <a:t>Centroid </a:t>
            </a:r>
            <a:r>
              <a:rPr sz="1600" spc="50" dirty="0">
                <a:latin typeface="Arial Unicode MS"/>
                <a:cs typeface="Arial Unicode MS"/>
              </a:rPr>
              <a:t>of </a:t>
            </a:r>
            <a:r>
              <a:rPr sz="1600" spc="40" dirty="0">
                <a:latin typeface="Arial Unicode MS"/>
                <a:cs typeface="Arial Unicode MS"/>
              </a:rPr>
              <a:t>3D</a:t>
            </a:r>
            <a:r>
              <a:rPr sz="1600" spc="5" dirty="0">
                <a:latin typeface="Arial Unicode MS"/>
                <a:cs typeface="Arial Unicode MS"/>
              </a:rPr>
              <a:t> </a:t>
            </a:r>
            <a:r>
              <a:rPr sz="1600" dirty="0">
                <a:latin typeface="Arial Unicode MS"/>
                <a:cs typeface="Arial Unicode MS"/>
              </a:rPr>
              <a:t>points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6248400" y="5257800"/>
            <a:ext cx="2819400" cy="1371600"/>
          </a:xfrm>
          <a:custGeom>
            <a:avLst/>
            <a:gdLst/>
            <a:ahLst/>
            <a:cxnLst/>
            <a:rect l="l" t="t" r="r" b="b"/>
            <a:pathLst>
              <a:path w="2819400" h="1371600">
                <a:moveTo>
                  <a:pt x="0" y="0"/>
                </a:moveTo>
                <a:lnTo>
                  <a:pt x="2819400" y="0"/>
                </a:lnTo>
                <a:lnTo>
                  <a:pt x="28194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414933" y="3214252"/>
            <a:ext cx="1805939" cy="930275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20"/>
              </a:spcBef>
            </a:pPr>
            <a:endParaRPr lang="en-US" sz="2400" b="1" spc="30" dirty="0" smtClean="0">
              <a:latin typeface="Times New Roman"/>
              <a:cs typeface="Times New Roman"/>
            </a:endParaRPr>
          </a:p>
          <a:p>
            <a:pPr marL="144780">
              <a:lnSpc>
                <a:spcPct val="100000"/>
              </a:lnSpc>
              <a:spcBef>
                <a:spcPts val="819"/>
              </a:spcBef>
            </a:pPr>
            <a:r>
              <a:rPr sz="2000" spc="15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[</a:t>
            </a:r>
            <a:r>
              <a:rPr sz="2000" spc="15" dirty="0">
                <a:solidFill>
                  <a:srgbClr val="FF0000"/>
                </a:solidFill>
                <a:latin typeface="Arial Unicode MS"/>
                <a:cs typeface="Arial Unicode MS"/>
              </a:rPr>
              <a:t>Eq.</a:t>
            </a:r>
            <a:r>
              <a:rPr sz="2000" spc="3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000" spc="135" dirty="0">
                <a:solidFill>
                  <a:srgbClr val="FF0000"/>
                </a:solidFill>
                <a:latin typeface="Arial Unicode MS"/>
                <a:cs typeface="Arial Unicode MS"/>
              </a:rPr>
              <a:t>4]</a:t>
            </a:r>
            <a:endParaRPr sz="2000" dirty="0">
              <a:latin typeface="Arial Unicode MS"/>
              <a:cs typeface="Arial Unicode MS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714870" y="5824136"/>
            <a:ext cx="732790" cy="394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56578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2264860" y="6263177"/>
            <a:ext cx="189230" cy="0"/>
          </a:xfrm>
          <a:custGeom>
            <a:avLst/>
            <a:gdLst/>
            <a:ahLst/>
            <a:cxnLst/>
            <a:rect l="l" t="t" r="r" b="b"/>
            <a:pathLst>
              <a:path w="189230">
                <a:moveTo>
                  <a:pt x="0" y="0"/>
                </a:moveTo>
                <a:lnTo>
                  <a:pt x="188690" y="0"/>
                </a:lnTo>
              </a:path>
            </a:pathLst>
          </a:custGeom>
          <a:ln w="15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2512809" y="6467050"/>
            <a:ext cx="2838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55" dirty="0">
                <a:latin typeface="Times New Roman"/>
                <a:cs typeface="Times New Roman"/>
              </a:rPr>
              <a:t>k</a:t>
            </a:r>
            <a:r>
              <a:rPr sz="1400" spc="-125" dirty="0">
                <a:latin typeface="Symbol"/>
                <a:cs typeface="Symbol"/>
              </a:rPr>
              <a:t></a:t>
            </a:r>
            <a:r>
              <a:rPr sz="1400" spc="-5" dirty="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2589564" y="5803319"/>
            <a:ext cx="114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Times New Roman"/>
                <a:cs typeface="Times New Roman"/>
              </a:rPr>
              <a:t>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715670" y="5855361"/>
            <a:ext cx="1424305" cy="7931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5"/>
              </a:lnSpc>
              <a:spcBef>
                <a:spcPts val="130"/>
              </a:spcBef>
              <a:tabLst>
                <a:tab pos="770255" algn="l"/>
              </a:tabLst>
            </a:pPr>
            <a:r>
              <a:rPr sz="2400" b="1" spc="50" dirty="0">
                <a:latin typeface="Times New Roman"/>
                <a:cs typeface="Times New Roman"/>
              </a:rPr>
              <a:t>x</a:t>
            </a:r>
            <a:r>
              <a:rPr sz="2100" i="1" spc="-7" baseline="-23809" dirty="0">
                <a:latin typeface="Times New Roman"/>
                <a:cs typeface="Times New Roman"/>
              </a:rPr>
              <a:t>i</a:t>
            </a:r>
            <a:r>
              <a:rPr sz="2100" i="1" spc="75" baseline="-23809" dirty="0">
                <a:latin typeface="Times New Roman"/>
                <a:cs typeface="Times New Roman"/>
              </a:rPr>
              <a:t> </a:t>
            </a:r>
            <a:r>
              <a:rPr sz="2400" spc="0" dirty="0">
                <a:latin typeface="Symbol"/>
                <a:cs typeface="Symbol"/>
              </a:rPr>
              <a:t>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5400" spc="247" baseline="-6172" dirty="0">
                <a:latin typeface="Symbol"/>
                <a:cs typeface="Symbol"/>
              </a:rPr>
              <a:t></a:t>
            </a:r>
            <a:r>
              <a:rPr sz="2400" b="1" spc="85" dirty="0">
                <a:latin typeface="Times New Roman"/>
                <a:cs typeface="Times New Roman"/>
              </a:rPr>
              <a:t>x</a:t>
            </a:r>
            <a:r>
              <a:rPr sz="2100" i="1" spc="-15" baseline="-23809" dirty="0">
                <a:latin typeface="Times New Roman"/>
                <a:cs typeface="Times New Roman"/>
              </a:rPr>
              <a:t>i</a:t>
            </a:r>
            <a:r>
              <a:rPr sz="2100" i="1" spc="-7" baseline="-23809" dirty="0">
                <a:latin typeface="Times New Roman"/>
                <a:cs typeface="Times New Roman"/>
              </a:rPr>
              <a:t>k</a:t>
            </a:r>
            <a:endParaRPr sz="2100" baseline="-23809">
              <a:latin typeface="Times New Roman"/>
              <a:cs typeface="Times New Roman"/>
            </a:endParaRPr>
          </a:p>
          <a:p>
            <a:pPr marR="128905" algn="ctr">
              <a:lnSpc>
                <a:spcPts val="2285"/>
              </a:lnSpc>
            </a:pPr>
            <a:r>
              <a:rPr sz="2400" i="1" spc="0" dirty="0"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4089889" y="5503351"/>
            <a:ext cx="154305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865" y="0"/>
                </a:lnTo>
              </a:path>
            </a:pathLst>
          </a:custGeom>
          <a:ln w="15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4077990" y="5371913"/>
            <a:ext cx="179705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b="1" spc="5" dirty="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238266" y="5578206"/>
            <a:ext cx="7493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i="1" dirty="0">
                <a:latin typeface="Times New Roman"/>
                <a:cs typeface="Times New Roman"/>
              </a:rPr>
              <a:t>i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8432713" y="5510974"/>
            <a:ext cx="6477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600" spc="-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600" spc="105" dirty="0">
                <a:solidFill>
                  <a:srgbClr val="FF0000"/>
                </a:solidFill>
                <a:latin typeface="Arial Unicode MS"/>
                <a:cs typeface="Arial Unicode MS"/>
              </a:rPr>
              <a:t>7]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612140" y="2310574"/>
            <a:ext cx="8147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000" spc="-3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000" spc="135" dirty="0">
                <a:solidFill>
                  <a:srgbClr val="FF0000"/>
                </a:solidFill>
                <a:latin typeface="Arial Unicode MS"/>
                <a:cs typeface="Arial Unicode MS"/>
              </a:rPr>
              <a:t>6]</a:t>
            </a:r>
            <a:endParaRPr sz="2000">
              <a:latin typeface="Arial Unicode MS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558813" y="3479334"/>
                <a:ext cx="19539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𝑖𝑘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13" y="3479334"/>
                <a:ext cx="1953996" cy="400110"/>
              </a:xfrm>
              <a:prstGeom prst="rect">
                <a:avLst/>
              </a:prstGeom>
              <a:blipFill rotWithShape="1">
                <a:blip r:embed="rId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1577046" y="2037749"/>
                <a:ext cx="6111160" cy="932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6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CN" sz="16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600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600" b="0" i="1" smtClean="0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046" y="2037749"/>
                <a:ext cx="6111160" cy="93262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矩形 84"/>
              <p:cNvSpPr/>
              <p:nvPr/>
            </p:nvSpPr>
            <p:spPr>
              <a:xfrm>
                <a:off x="4329072" y="2885131"/>
                <a:ext cx="4572000" cy="84850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5" name="矩形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072" y="2885131"/>
                <a:ext cx="4572000" cy="84850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40" y="363220"/>
            <a:ext cx="77609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49140" algn="l"/>
              </a:tabLst>
            </a:pP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因式分解法</a:t>
            </a:r>
            <a:r>
              <a:rPr lang="zh-CN" altLang="en-US" sz="36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 </a:t>
            </a:r>
            <a:r>
              <a:rPr lang="en-US" altLang="zh-CN" sz="36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- </a:t>
            </a:r>
            <a:r>
              <a:rPr lang="zh-CN" altLang="en-US" sz="36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数据中心化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5843" y="4509293"/>
            <a:ext cx="63501" cy="79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63837" y="5008562"/>
            <a:ext cx="50800" cy="68580"/>
          </a:xfrm>
          <a:custGeom>
            <a:avLst/>
            <a:gdLst/>
            <a:ahLst/>
            <a:cxnLst/>
            <a:rect l="l" t="t" r="r" b="b"/>
            <a:pathLst>
              <a:path w="50800" h="68579">
                <a:moveTo>
                  <a:pt x="42718" y="0"/>
                </a:moveTo>
                <a:lnTo>
                  <a:pt x="25400" y="8098"/>
                </a:lnTo>
                <a:lnTo>
                  <a:pt x="8082" y="8098"/>
                </a:lnTo>
                <a:lnTo>
                  <a:pt x="0" y="25454"/>
                </a:lnTo>
                <a:lnTo>
                  <a:pt x="0" y="60163"/>
                </a:lnTo>
                <a:lnTo>
                  <a:pt x="8082" y="68262"/>
                </a:lnTo>
                <a:lnTo>
                  <a:pt x="25400" y="68262"/>
                </a:lnTo>
                <a:lnTo>
                  <a:pt x="42718" y="60163"/>
                </a:lnTo>
                <a:lnTo>
                  <a:pt x="50800" y="42809"/>
                </a:lnTo>
                <a:lnTo>
                  <a:pt x="50800" y="8098"/>
                </a:lnTo>
                <a:lnTo>
                  <a:pt x="42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63837" y="5008562"/>
            <a:ext cx="50800" cy="68580"/>
          </a:xfrm>
          <a:custGeom>
            <a:avLst/>
            <a:gdLst/>
            <a:ahLst/>
            <a:cxnLst/>
            <a:rect l="l" t="t" r="r" b="b"/>
            <a:pathLst>
              <a:path w="50800" h="68579">
                <a:moveTo>
                  <a:pt x="25400" y="8098"/>
                </a:moveTo>
                <a:lnTo>
                  <a:pt x="42718" y="0"/>
                </a:lnTo>
                <a:lnTo>
                  <a:pt x="50800" y="8098"/>
                </a:lnTo>
                <a:lnTo>
                  <a:pt x="50800" y="25453"/>
                </a:lnTo>
                <a:lnTo>
                  <a:pt x="50800" y="42808"/>
                </a:lnTo>
                <a:lnTo>
                  <a:pt x="42718" y="60163"/>
                </a:lnTo>
                <a:lnTo>
                  <a:pt x="25400" y="68262"/>
                </a:lnTo>
                <a:lnTo>
                  <a:pt x="8081" y="68262"/>
                </a:lnTo>
                <a:lnTo>
                  <a:pt x="0" y="60163"/>
                </a:lnTo>
                <a:lnTo>
                  <a:pt x="0" y="42808"/>
                </a:lnTo>
                <a:lnTo>
                  <a:pt x="0" y="25453"/>
                </a:lnTo>
                <a:lnTo>
                  <a:pt x="8081" y="8098"/>
                </a:lnTo>
                <a:lnTo>
                  <a:pt x="25400" y="8098"/>
                </a:lnTo>
                <a:close/>
              </a:path>
            </a:pathLst>
          </a:custGeom>
          <a:ln w="11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42706" y="3945731"/>
            <a:ext cx="1925955" cy="1862455"/>
          </a:xfrm>
          <a:custGeom>
            <a:avLst/>
            <a:gdLst/>
            <a:ahLst/>
            <a:cxnLst/>
            <a:rect l="l" t="t" r="r" b="b"/>
            <a:pathLst>
              <a:path w="1925954" h="1862454">
                <a:moveTo>
                  <a:pt x="0" y="665409"/>
                </a:moveTo>
                <a:lnTo>
                  <a:pt x="1925638" y="0"/>
                </a:lnTo>
                <a:lnTo>
                  <a:pt x="1925638" y="1195720"/>
                </a:lnTo>
                <a:lnTo>
                  <a:pt x="0" y="1862138"/>
                </a:lnTo>
                <a:lnTo>
                  <a:pt x="0" y="665409"/>
                </a:lnTo>
                <a:close/>
              </a:path>
            </a:pathLst>
          </a:custGeom>
          <a:ln w="11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76537" y="5037137"/>
            <a:ext cx="2076450" cy="24130"/>
          </a:xfrm>
          <a:custGeom>
            <a:avLst/>
            <a:gdLst/>
            <a:ahLst/>
            <a:cxnLst/>
            <a:rect l="l" t="t" r="r" b="b"/>
            <a:pathLst>
              <a:path w="2076450" h="24129">
                <a:moveTo>
                  <a:pt x="0" y="23812"/>
                </a:moveTo>
                <a:lnTo>
                  <a:pt x="20764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24100" y="4527550"/>
            <a:ext cx="2076450" cy="25400"/>
          </a:xfrm>
          <a:custGeom>
            <a:avLst/>
            <a:gdLst/>
            <a:ahLst/>
            <a:cxnLst/>
            <a:rect l="l" t="t" r="r" b="b"/>
            <a:pathLst>
              <a:path w="2076450" h="25400">
                <a:moveTo>
                  <a:pt x="0" y="25400"/>
                </a:moveTo>
                <a:lnTo>
                  <a:pt x="20764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29000" y="5334000"/>
            <a:ext cx="1828800" cy="1295400"/>
          </a:xfrm>
          <a:custGeom>
            <a:avLst/>
            <a:gdLst/>
            <a:ahLst/>
            <a:cxnLst/>
            <a:rect l="l" t="t" r="r" b="b"/>
            <a:pathLst>
              <a:path w="1828800" h="1295400">
                <a:moveTo>
                  <a:pt x="0" y="0"/>
                </a:moveTo>
                <a:lnTo>
                  <a:pt x="1828800" y="0"/>
                </a:lnTo>
                <a:lnTo>
                  <a:pt x="1828800" y="1295400"/>
                </a:lnTo>
                <a:lnTo>
                  <a:pt x="0" y="1295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95768" y="4457768"/>
            <a:ext cx="762000" cy="1447800"/>
          </a:xfrm>
          <a:custGeom>
            <a:avLst/>
            <a:gdLst/>
            <a:ahLst/>
            <a:cxnLst/>
            <a:rect l="l" t="t" r="r" b="b"/>
            <a:pathLst>
              <a:path w="762000" h="1447800">
                <a:moveTo>
                  <a:pt x="40467" y="1371599"/>
                </a:moveTo>
                <a:lnTo>
                  <a:pt x="3953" y="1392592"/>
                </a:lnTo>
                <a:lnTo>
                  <a:pt x="0" y="1407196"/>
                </a:lnTo>
                <a:lnTo>
                  <a:pt x="1887" y="1421679"/>
                </a:lnTo>
                <a:lnTo>
                  <a:pt x="9067" y="1434398"/>
                </a:lnTo>
                <a:lnTo>
                  <a:pt x="20993" y="1443709"/>
                </a:lnTo>
                <a:lnTo>
                  <a:pt x="35596" y="1447663"/>
                </a:lnTo>
                <a:lnTo>
                  <a:pt x="50080" y="1445776"/>
                </a:lnTo>
                <a:lnTo>
                  <a:pt x="62799" y="1438595"/>
                </a:lnTo>
                <a:lnTo>
                  <a:pt x="72109" y="1426670"/>
                </a:lnTo>
                <a:lnTo>
                  <a:pt x="75644" y="1415770"/>
                </a:lnTo>
                <a:lnTo>
                  <a:pt x="75816" y="1404707"/>
                </a:lnTo>
                <a:lnTo>
                  <a:pt x="72856" y="1394173"/>
                </a:lnTo>
                <a:lnTo>
                  <a:pt x="66996" y="1384864"/>
                </a:lnTo>
                <a:lnTo>
                  <a:pt x="65283" y="1383526"/>
                </a:lnTo>
                <a:lnTo>
                  <a:pt x="70963" y="1372167"/>
                </a:lnTo>
                <a:lnTo>
                  <a:pt x="42564" y="1372167"/>
                </a:lnTo>
                <a:lnTo>
                  <a:pt x="40467" y="1371599"/>
                </a:lnTo>
                <a:close/>
              </a:path>
              <a:path w="762000" h="1447800">
                <a:moveTo>
                  <a:pt x="76355" y="1304585"/>
                </a:moveTo>
                <a:lnTo>
                  <a:pt x="42564" y="1372167"/>
                </a:lnTo>
                <a:lnTo>
                  <a:pt x="70963" y="1372167"/>
                </a:lnTo>
                <a:lnTo>
                  <a:pt x="99074" y="1315944"/>
                </a:lnTo>
                <a:lnTo>
                  <a:pt x="76355" y="1304585"/>
                </a:lnTo>
                <a:close/>
              </a:path>
              <a:path w="762000" h="1447800">
                <a:moveTo>
                  <a:pt x="155870" y="1145555"/>
                </a:moveTo>
                <a:lnTo>
                  <a:pt x="110433" y="1236429"/>
                </a:lnTo>
                <a:lnTo>
                  <a:pt x="133152" y="1247788"/>
                </a:lnTo>
                <a:lnTo>
                  <a:pt x="178589" y="1156915"/>
                </a:lnTo>
                <a:lnTo>
                  <a:pt x="155870" y="1145555"/>
                </a:lnTo>
                <a:close/>
              </a:path>
              <a:path w="762000" h="1447800">
                <a:moveTo>
                  <a:pt x="235384" y="986527"/>
                </a:moveTo>
                <a:lnTo>
                  <a:pt x="189947" y="1077400"/>
                </a:lnTo>
                <a:lnTo>
                  <a:pt x="212666" y="1088759"/>
                </a:lnTo>
                <a:lnTo>
                  <a:pt x="258103" y="997885"/>
                </a:lnTo>
                <a:lnTo>
                  <a:pt x="235384" y="986527"/>
                </a:lnTo>
                <a:close/>
              </a:path>
              <a:path w="762000" h="1447800">
                <a:moveTo>
                  <a:pt x="314899" y="827497"/>
                </a:moveTo>
                <a:lnTo>
                  <a:pt x="269462" y="918371"/>
                </a:lnTo>
                <a:lnTo>
                  <a:pt x="292181" y="929730"/>
                </a:lnTo>
                <a:lnTo>
                  <a:pt x="337618" y="838856"/>
                </a:lnTo>
                <a:lnTo>
                  <a:pt x="314899" y="827497"/>
                </a:lnTo>
                <a:close/>
              </a:path>
              <a:path w="762000" h="1447800">
                <a:moveTo>
                  <a:pt x="394414" y="668468"/>
                </a:moveTo>
                <a:lnTo>
                  <a:pt x="348977" y="759341"/>
                </a:lnTo>
                <a:lnTo>
                  <a:pt x="371696" y="770702"/>
                </a:lnTo>
                <a:lnTo>
                  <a:pt x="417133" y="679827"/>
                </a:lnTo>
                <a:lnTo>
                  <a:pt x="394414" y="668468"/>
                </a:lnTo>
                <a:close/>
              </a:path>
              <a:path w="762000" h="1447800">
                <a:moveTo>
                  <a:pt x="473928" y="509438"/>
                </a:moveTo>
                <a:lnTo>
                  <a:pt x="428492" y="600312"/>
                </a:lnTo>
                <a:lnTo>
                  <a:pt x="451209" y="611672"/>
                </a:lnTo>
                <a:lnTo>
                  <a:pt x="496647" y="520799"/>
                </a:lnTo>
                <a:lnTo>
                  <a:pt x="473928" y="509438"/>
                </a:lnTo>
                <a:close/>
              </a:path>
              <a:path w="762000" h="1447800">
                <a:moveTo>
                  <a:pt x="553443" y="350409"/>
                </a:moveTo>
                <a:lnTo>
                  <a:pt x="508006" y="441284"/>
                </a:lnTo>
                <a:lnTo>
                  <a:pt x="530724" y="452643"/>
                </a:lnTo>
                <a:lnTo>
                  <a:pt x="576161" y="361769"/>
                </a:lnTo>
                <a:lnTo>
                  <a:pt x="553443" y="350409"/>
                </a:lnTo>
                <a:close/>
              </a:path>
              <a:path w="762000" h="1447800">
                <a:moveTo>
                  <a:pt x="632958" y="191381"/>
                </a:moveTo>
                <a:lnTo>
                  <a:pt x="587521" y="282254"/>
                </a:lnTo>
                <a:lnTo>
                  <a:pt x="610239" y="293613"/>
                </a:lnTo>
                <a:lnTo>
                  <a:pt x="655676" y="202740"/>
                </a:lnTo>
                <a:lnTo>
                  <a:pt x="632958" y="191381"/>
                </a:lnTo>
                <a:close/>
              </a:path>
              <a:path w="762000" h="1447800">
                <a:moveTo>
                  <a:pt x="726267" y="0"/>
                </a:moveTo>
                <a:lnTo>
                  <a:pt x="689753" y="20993"/>
                </a:lnTo>
                <a:lnTo>
                  <a:pt x="686047" y="42955"/>
                </a:lnTo>
                <a:lnTo>
                  <a:pt x="689006" y="53489"/>
                </a:lnTo>
                <a:lnTo>
                  <a:pt x="694866" y="62798"/>
                </a:lnTo>
                <a:lnTo>
                  <a:pt x="696580" y="64136"/>
                </a:lnTo>
                <a:lnTo>
                  <a:pt x="667036" y="123225"/>
                </a:lnTo>
                <a:lnTo>
                  <a:pt x="689753" y="134584"/>
                </a:lnTo>
                <a:lnTo>
                  <a:pt x="719299" y="75495"/>
                </a:lnTo>
                <a:lnTo>
                  <a:pt x="728330" y="75495"/>
                </a:lnTo>
                <a:lnTo>
                  <a:pt x="761863" y="40466"/>
                </a:lnTo>
                <a:lnTo>
                  <a:pt x="759976" y="25983"/>
                </a:lnTo>
                <a:lnTo>
                  <a:pt x="752796" y="13263"/>
                </a:lnTo>
                <a:lnTo>
                  <a:pt x="740870" y="3953"/>
                </a:lnTo>
                <a:lnTo>
                  <a:pt x="736166" y="1601"/>
                </a:lnTo>
                <a:lnTo>
                  <a:pt x="731206" y="313"/>
                </a:lnTo>
                <a:lnTo>
                  <a:pt x="726267" y="0"/>
                </a:lnTo>
                <a:close/>
              </a:path>
              <a:path w="762000" h="1447800">
                <a:moveTo>
                  <a:pt x="728330" y="75495"/>
                </a:moveTo>
                <a:lnTo>
                  <a:pt x="719299" y="75495"/>
                </a:lnTo>
                <a:lnTo>
                  <a:pt x="721395" y="76062"/>
                </a:lnTo>
                <a:lnTo>
                  <a:pt x="728330" y="75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76768" y="4991168"/>
            <a:ext cx="762000" cy="1447800"/>
          </a:xfrm>
          <a:custGeom>
            <a:avLst/>
            <a:gdLst/>
            <a:ahLst/>
            <a:cxnLst/>
            <a:rect l="l" t="t" r="r" b="b"/>
            <a:pathLst>
              <a:path w="762000" h="1447800">
                <a:moveTo>
                  <a:pt x="40467" y="1371599"/>
                </a:moveTo>
                <a:lnTo>
                  <a:pt x="3953" y="1392592"/>
                </a:lnTo>
                <a:lnTo>
                  <a:pt x="0" y="1407196"/>
                </a:lnTo>
                <a:lnTo>
                  <a:pt x="1887" y="1421679"/>
                </a:lnTo>
                <a:lnTo>
                  <a:pt x="9067" y="1434398"/>
                </a:lnTo>
                <a:lnTo>
                  <a:pt x="20993" y="1443709"/>
                </a:lnTo>
                <a:lnTo>
                  <a:pt x="35596" y="1447663"/>
                </a:lnTo>
                <a:lnTo>
                  <a:pt x="50080" y="1445776"/>
                </a:lnTo>
                <a:lnTo>
                  <a:pt x="62799" y="1438595"/>
                </a:lnTo>
                <a:lnTo>
                  <a:pt x="72109" y="1426670"/>
                </a:lnTo>
                <a:lnTo>
                  <a:pt x="75644" y="1415770"/>
                </a:lnTo>
                <a:lnTo>
                  <a:pt x="75816" y="1404707"/>
                </a:lnTo>
                <a:lnTo>
                  <a:pt x="72856" y="1394173"/>
                </a:lnTo>
                <a:lnTo>
                  <a:pt x="66996" y="1384864"/>
                </a:lnTo>
                <a:lnTo>
                  <a:pt x="65283" y="1383526"/>
                </a:lnTo>
                <a:lnTo>
                  <a:pt x="70963" y="1372167"/>
                </a:lnTo>
                <a:lnTo>
                  <a:pt x="42564" y="1372167"/>
                </a:lnTo>
                <a:lnTo>
                  <a:pt x="40467" y="1371599"/>
                </a:lnTo>
                <a:close/>
              </a:path>
              <a:path w="762000" h="1447800">
                <a:moveTo>
                  <a:pt x="76355" y="1304585"/>
                </a:moveTo>
                <a:lnTo>
                  <a:pt x="42564" y="1372167"/>
                </a:lnTo>
                <a:lnTo>
                  <a:pt x="70963" y="1372167"/>
                </a:lnTo>
                <a:lnTo>
                  <a:pt x="99074" y="1315944"/>
                </a:lnTo>
                <a:lnTo>
                  <a:pt x="76355" y="1304585"/>
                </a:lnTo>
                <a:close/>
              </a:path>
              <a:path w="762000" h="1447800">
                <a:moveTo>
                  <a:pt x="155870" y="1145555"/>
                </a:moveTo>
                <a:lnTo>
                  <a:pt x="110433" y="1236429"/>
                </a:lnTo>
                <a:lnTo>
                  <a:pt x="133152" y="1247788"/>
                </a:lnTo>
                <a:lnTo>
                  <a:pt x="178589" y="1156915"/>
                </a:lnTo>
                <a:lnTo>
                  <a:pt x="155870" y="1145555"/>
                </a:lnTo>
                <a:close/>
              </a:path>
              <a:path w="762000" h="1447800">
                <a:moveTo>
                  <a:pt x="235384" y="986526"/>
                </a:moveTo>
                <a:lnTo>
                  <a:pt x="189947" y="1077400"/>
                </a:lnTo>
                <a:lnTo>
                  <a:pt x="212666" y="1088759"/>
                </a:lnTo>
                <a:lnTo>
                  <a:pt x="258103" y="997885"/>
                </a:lnTo>
                <a:lnTo>
                  <a:pt x="235384" y="986526"/>
                </a:lnTo>
                <a:close/>
              </a:path>
              <a:path w="762000" h="1447800">
                <a:moveTo>
                  <a:pt x="314899" y="827497"/>
                </a:moveTo>
                <a:lnTo>
                  <a:pt x="269462" y="918371"/>
                </a:lnTo>
                <a:lnTo>
                  <a:pt x="292181" y="929730"/>
                </a:lnTo>
                <a:lnTo>
                  <a:pt x="337618" y="838856"/>
                </a:lnTo>
                <a:lnTo>
                  <a:pt x="314899" y="827497"/>
                </a:lnTo>
                <a:close/>
              </a:path>
              <a:path w="762000" h="1447800">
                <a:moveTo>
                  <a:pt x="394414" y="668468"/>
                </a:moveTo>
                <a:lnTo>
                  <a:pt x="348977" y="759342"/>
                </a:lnTo>
                <a:lnTo>
                  <a:pt x="371696" y="770701"/>
                </a:lnTo>
                <a:lnTo>
                  <a:pt x="417133" y="679827"/>
                </a:lnTo>
                <a:lnTo>
                  <a:pt x="394414" y="668468"/>
                </a:lnTo>
                <a:close/>
              </a:path>
              <a:path w="762000" h="1447800">
                <a:moveTo>
                  <a:pt x="473928" y="509438"/>
                </a:moveTo>
                <a:lnTo>
                  <a:pt x="428492" y="600313"/>
                </a:lnTo>
                <a:lnTo>
                  <a:pt x="451209" y="611672"/>
                </a:lnTo>
                <a:lnTo>
                  <a:pt x="496647" y="520799"/>
                </a:lnTo>
                <a:lnTo>
                  <a:pt x="473928" y="509438"/>
                </a:lnTo>
                <a:close/>
              </a:path>
              <a:path w="762000" h="1447800">
                <a:moveTo>
                  <a:pt x="553443" y="350409"/>
                </a:moveTo>
                <a:lnTo>
                  <a:pt x="508006" y="441284"/>
                </a:lnTo>
                <a:lnTo>
                  <a:pt x="530724" y="452643"/>
                </a:lnTo>
                <a:lnTo>
                  <a:pt x="576161" y="361769"/>
                </a:lnTo>
                <a:lnTo>
                  <a:pt x="553443" y="350409"/>
                </a:lnTo>
                <a:close/>
              </a:path>
              <a:path w="762000" h="1447800">
                <a:moveTo>
                  <a:pt x="632958" y="191381"/>
                </a:moveTo>
                <a:lnTo>
                  <a:pt x="587521" y="282254"/>
                </a:lnTo>
                <a:lnTo>
                  <a:pt x="610239" y="293613"/>
                </a:lnTo>
                <a:lnTo>
                  <a:pt x="655676" y="202740"/>
                </a:lnTo>
                <a:lnTo>
                  <a:pt x="632958" y="191381"/>
                </a:lnTo>
                <a:close/>
              </a:path>
              <a:path w="762000" h="1447800">
                <a:moveTo>
                  <a:pt x="726267" y="0"/>
                </a:moveTo>
                <a:lnTo>
                  <a:pt x="689753" y="20993"/>
                </a:lnTo>
                <a:lnTo>
                  <a:pt x="686047" y="42955"/>
                </a:lnTo>
                <a:lnTo>
                  <a:pt x="689006" y="53489"/>
                </a:lnTo>
                <a:lnTo>
                  <a:pt x="694866" y="62798"/>
                </a:lnTo>
                <a:lnTo>
                  <a:pt x="696580" y="64136"/>
                </a:lnTo>
                <a:lnTo>
                  <a:pt x="667036" y="123225"/>
                </a:lnTo>
                <a:lnTo>
                  <a:pt x="689753" y="134584"/>
                </a:lnTo>
                <a:lnTo>
                  <a:pt x="719299" y="75495"/>
                </a:lnTo>
                <a:lnTo>
                  <a:pt x="728330" y="75495"/>
                </a:lnTo>
                <a:lnTo>
                  <a:pt x="761863" y="40466"/>
                </a:lnTo>
                <a:lnTo>
                  <a:pt x="759976" y="25983"/>
                </a:lnTo>
                <a:lnTo>
                  <a:pt x="752796" y="13263"/>
                </a:lnTo>
                <a:lnTo>
                  <a:pt x="740870" y="3953"/>
                </a:lnTo>
                <a:lnTo>
                  <a:pt x="736166" y="1601"/>
                </a:lnTo>
                <a:lnTo>
                  <a:pt x="731206" y="313"/>
                </a:lnTo>
                <a:lnTo>
                  <a:pt x="726267" y="0"/>
                </a:lnTo>
                <a:close/>
              </a:path>
              <a:path w="762000" h="1447800">
                <a:moveTo>
                  <a:pt x="728330" y="75495"/>
                </a:moveTo>
                <a:lnTo>
                  <a:pt x="719299" y="75495"/>
                </a:lnTo>
                <a:lnTo>
                  <a:pt x="721395" y="76062"/>
                </a:lnTo>
                <a:lnTo>
                  <a:pt x="728330" y="75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38768" y="4152968"/>
            <a:ext cx="762000" cy="1447800"/>
          </a:xfrm>
          <a:custGeom>
            <a:avLst/>
            <a:gdLst/>
            <a:ahLst/>
            <a:cxnLst/>
            <a:rect l="l" t="t" r="r" b="b"/>
            <a:pathLst>
              <a:path w="762000" h="1447800">
                <a:moveTo>
                  <a:pt x="40467" y="1371599"/>
                </a:moveTo>
                <a:lnTo>
                  <a:pt x="3953" y="1392593"/>
                </a:lnTo>
                <a:lnTo>
                  <a:pt x="0" y="1407196"/>
                </a:lnTo>
                <a:lnTo>
                  <a:pt x="1887" y="1421679"/>
                </a:lnTo>
                <a:lnTo>
                  <a:pt x="9067" y="1434398"/>
                </a:lnTo>
                <a:lnTo>
                  <a:pt x="20993" y="1443709"/>
                </a:lnTo>
                <a:lnTo>
                  <a:pt x="35596" y="1447663"/>
                </a:lnTo>
                <a:lnTo>
                  <a:pt x="50080" y="1445776"/>
                </a:lnTo>
                <a:lnTo>
                  <a:pt x="62799" y="1438595"/>
                </a:lnTo>
                <a:lnTo>
                  <a:pt x="72109" y="1426669"/>
                </a:lnTo>
                <a:lnTo>
                  <a:pt x="75644" y="1415770"/>
                </a:lnTo>
                <a:lnTo>
                  <a:pt x="75816" y="1404707"/>
                </a:lnTo>
                <a:lnTo>
                  <a:pt x="72856" y="1394173"/>
                </a:lnTo>
                <a:lnTo>
                  <a:pt x="66996" y="1384863"/>
                </a:lnTo>
                <a:lnTo>
                  <a:pt x="65283" y="1383526"/>
                </a:lnTo>
                <a:lnTo>
                  <a:pt x="70962" y="1372167"/>
                </a:lnTo>
                <a:lnTo>
                  <a:pt x="42564" y="1372167"/>
                </a:lnTo>
                <a:lnTo>
                  <a:pt x="40467" y="1371599"/>
                </a:lnTo>
                <a:close/>
              </a:path>
              <a:path w="762000" h="1447800">
                <a:moveTo>
                  <a:pt x="76355" y="1304584"/>
                </a:moveTo>
                <a:lnTo>
                  <a:pt x="42564" y="1372167"/>
                </a:lnTo>
                <a:lnTo>
                  <a:pt x="70962" y="1372167"/>
                </a:lnTo>
                <a:lnTo>
                  <a:pt x="99074" y="1315944"/>
                </a:lnTo>
                <a:lnTo>
                  <a:pt x="76355" y="1304584"/>
                </a:lnTo>
                <a:close/>
              </a:path>
              <a:path w="762000" h="1447800">
                <a:moveTo>
                  <a:pt x="155870" y="1145556"/>
                </a:moveTo>
                <a:lnTo>
                  <a:pt x="110433" y="1236430"/>
                </a:lnTo>
                <a:lnTo>
                  <a:pt x="133152" y="1247788"/>
                </a:lnTo>
                <a:lnTo>
                  <a:pt x="178589" y="1156915"/>
                </a:lnTo>
                <a:lnTo>
                  <a:pt x="155870" y="1145556"/>
                </a:lnTo>
                <a:close/>
              </a:path>
              <a:path w="762000" h="1447800">
                <a:moveTo>
                  <a:pt x="235384" y="986527"/>
                </a:moveTo>
                <a:lnTo>
                  <a:pt x="189947" y="1077400"/>
                </a:lnTo>
                <a:lnTo>
                  <a:pt x="212666" y="1088759"/>
                </a:lnTo>
                <a:lnTo>
                  <a:pt x="258103" y="997885"/>
                </a:lnTo>
                <a:lnTo>
                  <a:pt x="235384" y="986527"/>
                </a:lnTo>
                <a:close/>
              </a:path>
              <a:path w="762000" h="1447800">
                <a:moveTo>
                  <a:pt x="314899" y="827497"/>
                </a:moveTo>
                <a:lnTo>
                  <a:pt x="269462" y="918371"/>
                </a:lnTo>
                <a:lnTo>
                  <a:pt x="292181" y="929730"/>
                </a:lnTo>
                <a:lnTo>
                  <a:pt x="337618" y="838856"/>
                </a:lnTo>
                <a:lnTo>
                  <a:pt x="314899" y="827497"/>
                </a:lnTo>
                <a:close/>
              </a:path>
              <a:path w="762000" h="1447800">
                <a:moveTo>
                  <a:pt x="394414" y="668468"/>
                </a:moveTo>
                <a:lnTo>
                  <a:pt x="348977" y="759341"/>
                </a:lnTo>
                <a:lnTo>
                  <a:pt x="371696" y="770702"/>
                </a:lnTo>
                <a:lnTo>
                  <a:pt x="417133" y="679827"/>
                </a:lnTo>
                <a:lnTo>
                  <a:pt x="394414" y="668468"/>
                </a:lnTo>
                <a:close/>
              </a:path>
              <a:path w="762000" h="1447800">
                <a:moveTo>
                  <a:pt x="473928" y="509438"/>
                </a:moveTo>
                <a:lnTo>
                  <a:pt x="428492" y="600312"/>
                </a:lnTo>
                <a:lnTo>
                  <a:pt x="451209" y="611672"/>
                </a:lnTo>
                <a:lnTo>
                  <a:pt x="496647" y="520799"/>
                </a:lnTo>
                <a:lnTo>
                  <a:pt x="473928" y="509438"/>
                </a:lnTo>
                <a:close/>
              </a:path>
              <a:path w="762000" h="1447800">
                <a:moveTo>
                  <a:pt x="553443" y="350409"/>
                </a:moveTo>
                <a:lnTo>
                  <a:pt x="508006" y="441284"/>
                </a:lnTo>
                <a:lnTo>
                  <a:pt x="530724" y="452643"/>
                </a:lnTo>
                <a:lnTo>
                  <a:pt x="576161" y="361769"/>
                </a:lnTo>
                <a:lnTo>
                  <a:pt x="553443" y="350409"/>
                </a:lnTo>
                <a:close/>
              </a:path>
              <a:path w="762000" h="1447800">
                <a:moveTo>
                  <a:pt x="632958" y="191381"/>
                </a:moveTo>
                <a:lnTo>
                  <a:pt x="587521" y="282254"/>
                </a:lnTo>
                <a:lnTo>
                  <a:pt x="610239" y="293613"/>
                </a:lnTo>
                <a:lnTo>
                  <a:pt x="655676" y="202740"/>
                </a:lnTo>
                <a:lnTo>
                  <a:pt x="632958" y="191381"/>
                </a:lnTo>
                <a:close/>
              </a:path>
              <a:path w="762000" h="1447800">
                <a:moveTo>
                  <a:pt x="726267" y="0"/>
                </a:moveTo>
                <a:lnTo>
                  <a:pt x="689753" y="20993"/>
                </a:lnTo>
                <a:lnTo>
                  <a:pt x="686047" y="42955"/>
                </a:lnTo>
                <a:lnTo>
                  <a:pt x="689006" y="53489"/>
                </a:lnTo>
                <a:lnTo>
                  <a:pt x="694866" y="62798"/>
                </a:lnTo>
                <a:lnTo>
                  <a:pt x="696580" y="64136"/>
                </a:lnTo>
                <a:lnTo>
                  <a:pt x="667036" y="123225"/>
                </a:lnTo>
                <a:lnTo>
                  <a:pt x="689753" y="134584"/>
                </a:lnTo>
                <a:lnTo>
                  <a:pt x="719299" y="75495"/>
                </a:lnTo>
                <a:lnTo>
                  <a:pt x="728330" y="75495"/>
                </a:lnTo>
                <a:lnTo>
                  <a:pt x="761863" y="40466"/>
                </a:lnTo>
                <a:lnTo>
                  <a:pt x="759976" y="25983"/>
                </a:lnTo>
                <a:lnTo>
                  <a:pt x="752796" y="13263"/>
                </a:lnTo>
                <a:lnTo>
                  <a:pt x="740870" y="3953"/>
                </a:lnTo>
                <a:lnTo>
                  <a:pt x="736166" y="1601"/>
                </a:lnTo>
                <a:lnTo>
                  <a:pt x="731206" y="313"/>
                </a:lnTo>
                <a:lnTo>
                  <a:pt x="726267" y="0"/>
                </a:lnTo>
                <a:close/>
              </a:path>
              <a:path w="762000" h="1447800">
                <a:moveTo>
                  <a:pt x="728330" y="75495"/>
                </a:moveTo>
                <a:lnTo>
                  <a:pt x="719299" y="75495"/>
                </a:lnTo>
                <a:lnTo>
                  <a:pt x="721395" y="76062"/>
                </a:lnTo>
                <a:lnTo>
                  <a:pt x="728330" y="75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30700" y="4406900"/>
            <a:ext cx="177800" cy="177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73700" y="4102100"/>
            <a:ext cx="177800" cy="177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11700" y="4940300"/>
            <a:ext cx="177800" cy="177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726940" y="5577287"/>
            <a:ext cx="337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baseline="12731" dirty="0">
                <a:latin typeface="Times New Roman"/>
                <a:cs typeface="Times New Roman"/>
              </a:rPr>
              <a:t>x</a:t>
            </a:r>
            <a:r>
              <a:rPr sz="1600" spc="0" dirty="0">
                <a:latin typeface="Times New Roman"/>
                <a:cs typeface="Times New Roman"/>
              </a:rPr>
              <a:t>ik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190999" y="5791201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2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190999" y="5934076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4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114800" y="590550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152400" y="0"/>
                </a:moveTo>
                <a:lnTo>
                  <a:pt x="0" y="1"/>
                </a:lnTo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916697" y="4419602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2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916697" y="4562476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4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840498" y="453390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152400" y="0"/>
                </a:moveTo>
                <a:lnTo>
                  <a:pt x="0" y="1"/>
                </a:lnTo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90669" y="4282058"/>
            <a:ext cx="154940" cy="0"/>
          </a:xfrm>
          <a:custGeom>
            <a:avLst/>
            <a:gdLst/>
            <a:ahLst/>
            <a:cxnLst/>
            <a:rect l="l" t="t" r="r" b="b"/>
            <a:pathLst>
              <a:path w="154939">
                <a:moveTo>
                  <a:pt x="0" y="0"/>
                </a:moveTo>
                <a:lnTo>
                  <a:pt x="154598" y="0"/>
                </a:lnTo>
              </a:path>
            </a:pathLst>
          </a:custGeom>
          <a:ln w="152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044956" y="4216717"/>
            <a:ext cx="248920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b="1" spc="25" dirty="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49819" y="4000313"/>
            <a:ext cx="342900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b="1" spc="130" dirty="0">
                <a:latin typeface="Times New Roman"/>
                <a:cs typeface="Times New Roman"/>
              </a:rPr>
              <a:t>X</a:t>
            </a:r>
            <a:r>
              <a:rPr sz="2100" i="1" baseline="-23809" dirty="0">
                <a:latin typeface="Times New Roman"/>
                <a:cs typeface="Times New Roman"/>
              </a:rPr>
              <a:t>k</a:t>
            </a:r>
            <a:endParaRPr sz="2100" baseline="-23809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855900" y="5541800"/>
            <a:ext cx="154940" cy="0"/>
          </a:xfrm>
          <a:custGeom>
            <a:avLst/>
            <a:gdLst/>
            <a:ahLst/>
            <a:cxnLst/>
            <a:rect l="l" t="t" r="r" b="b"/>
            <a:pathLst>
              <a:path w="154940">
                <a:moveTo>
                  <a:pt x="0" y="0"/>
                </a:moveTo>
                <a:lnTo>
                  <a:pt x="154463" y="0"/>
                </a:lnTo>
              </a:path>
            </a:pathLst>
          </a:custGeom>
          <a:ln w="152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351643" y="5290893"/>
            <a:ext cx="180340" cy="3956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spc="1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348253" y="5731402"/>
            <a:ext cx="189865" cy="0"/>
          </a:xfrm>
          <a:custGeom>
            <a:avLst/>
            <a:gdLst/>
            <a:ahLst/>
            <a:cxnLst/>
            <a:rect l="l" t="t" r="r" b="b"/>
            <a:pathLst>
              <a:path w="189865">
                <a:moveTo>
                  <a:pt x="0" y="0"/>
                </a:moveTo>
                <a:lnTo>
                  <a:pt x="189861" y="0"/>
                </a:lnTo>
              </a:path>
            </a:pathLst>
          </a:custGeom>
          <a:ln w="152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7675052" y="5270005"/>
            <a:ext cx="1149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Times New Roman"/>
                <a:cs typeface="Times New Roman"/>
              </a:rPr>
              <a:t>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810216" y="5322225"/>
            <a:ext cx="1441450" cy="581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760730" algn="l"/>
              </a:tabLst>
            </a:pPr>
            <a:r>
              <a:rPr sz="2400" b="1" spc="15" dirty="0">
                <a:latin typeface="Times New Roman"/>
                <a:cs typeface="Times New Roman"/>
              </a:rPr>
              <a:t>X</a:t>
            </a:r>
            <a:r>
              <a:rPr sz="2400" b="1" spc="-10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Symbol"/>
                <a:cs typeface="Symbol"/>
              </a:rPr>
              <a:t>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5475" spc="225" baseline="-6088" dirty="0">
                <a:latin typeface="Symbol"/>
                <a:cs typeface="Symbol"/>
              </a:rPr>
              <a:t></a:t>
            </a:r>
            <a:r>
              <a:rPr sz="2400" b="1" spc="125" dirty="0">
                <a:latin typeface="Times New Roman"/>
                <a:cs typeface="Times New Roman"/>
              </a:rPr>
              <a:t>X</a:t>
            </a:r>
            <a:r>
              <a:rPr sz="2100" i="1" baseline="-23809" dirty="0">
                <a:latin typeface="Times New Roman"/>
                <a:cs typeface="Times New Roman"/>
              </a:rPr>
              <a:t>k</a:t>
            </a:r>
            <a:endParaRPr sz="2100" baseline="-23809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631940" y="5658756"/>
            <a:ext cx="2007870" cy="913712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R="27305" algn="ctr">
              <a:lnSpc>
                <a:spcPct val="100000"/>
              </a:lnSpc>
              <a:spcBef>
                <a:spcPts val="1285"/>
              </a:spcBef>
            </a:pPr>
            <a:r>
              <a:rPr sz="3600" i="1" spc="15" baseline="15046" dirty="0">
                <a:latin typeface="Times New Roman"/>
                <a:cs typeface="Times New Roman"/>
              </a:rPr>
              <a:t>n</a:t>
            </a:r>
            <a:r>
              <a:rPr sz="3600" i="1" spc="135" baseline="15046" dirty="0">
                <a:latin typeface="Times New Roman"/>
                <a:cs typeface="Times New Roman"/>
              </a:rPr>
              <a:t> </a:t>
            </a:r>
            <a:r>
              <a:rPr sz="1400" i="1" spc="-20" dirty="0">
                <a:latin typeface="Times New Roman"/>
                <a:cs typeface="Times New Roman"/>
              </a:rPr>
              <a:t>k</a:t>
            </a:r>
            <a:r>
              <a:rPr sz="1400" spc="-20" dirty="0">
                <a:latin typeface="Symbol"/>
                <a:cs typeface="Symbol"/>
              </a:rPr>
              <a:t></a:t>
            </a:r>
            <a:r>
              <a:rPr sz="1400" spc="-20" dirty="0" smtClean="0">
                <a:latin typeface="Times New Roman"/>
                <a:cs typeface="Times New Roman"/>
              </a:rPr>
              <a:t>1</a:t>
            </a:r>
            <a:endParaRPr sz="1400" dirty="0" smtClean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770"/>
              </a:spcBef>
            </a:pPr>
            <a:r>
              <a:rPr spc="4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3D</a:t>
            </a:r>
            <a:r>
              <a:rPr lang="zh-CN" altLang="en-US" spc="4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点的质心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089889" y="5503351"/>
            <a:ext cx="154305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865" y="0"/>
                </a:lnTo>
              </a:path>
            </a:pathLst>
          </a:custGeom>
          <a:ln w="15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077990" y="5371913"/>
            <a:ext cx="179705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b="1" spc="5" dirty="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238266" y="5578206"/>
            <a:ext cx="7493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i="1" dirty="0">
                <a:latin typeface="Times New Roman"/>
                <a:cs typeface="Times New Roman"/>
              </a:rPr>
              <a:t>i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75997" y="1449701"/>
            <a:ext cx="84867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3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因此，中心化之后，每个</a:t>
            </a:r>
            <a:r>
              <a:rPr lang="zh-CN" altLang="en-US" sz="2400" b="1" spc="3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归一化</a:t>
            </a:r>
            <a:r>
              <a:rPr lang="zh-CN" altLang="en-US" sz="2400" spc="3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的测量点通过下式与</a:t>
            </a:r>
            <a:r>
              <a:rPr lang="en-US" altLang="zh-CN" sz="2400" spc="3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3D</a:t>
            </a:r>
            <a:r>
              <a:rPr lang="zh-CN" altLang="en-US" sz="2400" spc="30" dirty="0" smtClean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点相关</a:t>
            </a:r>
            <a:endParaRPr sz="1800" dirty="0">
              <a:latin typeface="Arial Unicode MS"/>
              <a:cs typeface="Arial Unicode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641340" y="2208475"/>
            <a:ext cx="6604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600" spc="-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600" spc="105" dirty="0">
                <a:solidFill>
                  <a:srgbClr val="FF0000"/>
                </a:solidFill>
                <a:latin typeface="Arial Unicode MS"/>
                <a:cs typeface="Arial Unicode MS"/>
              </a:rPr>
              <a:t>8]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420013" y="5510974"/>
            <a:ext cx="6604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600" spc="-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600" spc="105" dirty="0">
                <a:solidFill>
                  <a:srgbClr val="FF0000"/>
                </a:solidFill>
                <a:latin typeface="Arial Unicode MS"/>
                <a:cs typeface="Arial Unicode MS"/>
              </a:rPr>
              <a:t>7]</a:t>
            </a:r>
            <a:endParaRPr sz="1600">
              <a:latin typeface="Arial Unicode MS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921640" y="2088185"/>
                <a:ext cx="1597745" cy="509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640" y="2088185"/>
                <a:ext cx="1597745" cy="5098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1190393" y="5818311"/>
                <a:ext cx="1573444" cy="8485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393" y="5818311"/>
                <a:ext cx="1573444" cy="84850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605</TotalTime>
  <Words>3031</Words>
  <Application>Microsoft Office PowerPoint</Application>
  <PresentationFormat>全屏显示(4:3)</PresentationFormat>
  <Paragraphs>777</Paragraphs>
  <Slides>79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79</vt:i4>
      </vt:variant>
    </vt:vector>
  </HeadingPairs>
  <TitlesOfParts>
    <vt:vector size="89" baseType="lpstr">
      <vt:lpstr>Arial Unicode MS</vt:lpstr>
      <vt:lpstr>黑体</vt:lpstr>
      <vt:lpstr>宋体</vt:lpstr>
      <vt:lpstr>Arial</vt:lpstr>
      <vt:lpstr>Calibri</vt:lpstr>
      <vt:lpstr>Cambria Math</vt:lpstr>
      <vt:lpstr>Symbol</vt:lpstr>
      <vt:lpstr>Times New Roman</vt:lpstr>
      <vt:lpstr>Verdana</vt:lpstr>
      <vt:lpstr>Office Theme</vt:lpstr>
      <vt:lpstr>Lecture 7</vt:lpstr>
      <vt:lpstr>仿射运动恢复结构 (更简单的问题)</vt:lpstr>
      <vt:lpstr>仿射运动恢复结构 (更简单的问题)</vt:lpstr>
      <vt:lpstr>仿射运动恢复结构问题</vt:lpstr>
      <vt:lpstr>因式分解法– Tomasi &amp; Kanade算法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因式分解法 – 因式分解</vt:lpstr>
      <vt:lpstr>因式分解法 – 因式分解</vt:lpstr>
      <vt:lpstr>因式分解测量矩阵</vt:lpstr>
      <vt:lpstr>因式分解测量矩阵</vt:lpstr>
      <vt:lpstr>因式分解测量矩阵</vt:lpstr>
      <vt:lpstr>因式分解测量矩阵</vt:lpstr>
      <vt:lpstr>因式分解测量矩阵</vt:lpstr>
      <vt:lpstr>因式分解测量矩阵</vt:lpstr>
      <vt:lpstr>重构结果</vt:lpstr>
      <vt:lpstr>仿射歧义</vt:lpstr>
      <vt:lpstr>仿射歧义</vt:lpstr>
      <vt:lpstr>仿射歧义</vt:lpstr>
      <vt:lpstr>仿射运动恢复结构问题</vt:lpstr>
      <vt:lpstr>相似歧义</vt:lpstr>
      <vt:lpstr>PowerPoint 演示文稿</vt:lpstr>
      <vt:lpstr>解决相似歧义</vt:lpstr>
      <vt:lpstr>Lecture 7</vt:lpstr>
      <vt:lpstr>运动恢复结构问题</vt:lpstr>
      <vt:lpstr>运动恢复结构问题</vt:lpstr>
      <vt:lpstr>PowerPoint 演示文稿</vt:lpstr>
      <vt:lpstr>运动恢复结构问题</vt:lpstr>
      <vt:lpstr>PowerPoint 演示文稿</vt:lpstr>
      <vt:lpstr>度量重构（更新）</vt:lpstr>
      <vt:lpstr>运动恢复结构方法</vt:lpstr>
      <vt:lpstr>代数方法(两视图情况)</vt:lpstr>
      <vt:lpstr>PowerPoint 演示文稿</vt:lpstr>
      <vt:lpstr>代数方法(两视图情况)</vt:lpstr>
      <vt:lpstr>PowerPoint 演示文稿</vt:lpstr>
      <vt:lpstr>代数方法(两视图情况)</vt:lpstr>
      <vt:lpstr>叉积作为矩阵乘法</vt:lpstr>
      <vt:lpstr>代数方法(两视图情况)</vt:lpstr>
      <vt:lpstr>计算摄像机</vt:lpstr>
      <vt:lpstr>计算摄像机</vt:lpstr>
      <vt:lpstr>b的解释</vt:lpstr>
      <vt:lpstr>极几何约束[第5讲]</vt:lpstr>
      <vt:lpstr>b的解释</vt:lpstr>
      <vt:lpstr>代数方法(两视图情况)</vt:lpstr>
      <vt:lpstr>三角原理</vt:lpstr>
      <vt:lpstr>代数方法(N视图情况)</vt:lpstr>
      <vt:lpstr>运动恢复结构算法</vt:lpstr>
      <vt:lpstr>目前方法的局限性</vt:lpstr>
      <vt:lpstr>PowerPoint 演示文稿</vt:lpstr>
      <vt:lpstr>PowerPoint 演示文稿</vt:lpstr>
      <vt:lpstr>捆绑调整</vt:lpstr>
      <vt:lpstr>Lecture 7</vt:lpstr>
      <vt:lpstr>自标定</vt:lpstr>
      <vt:lpstr>自标定</vt:lpstr>
      <vt:lpstr>在捆绑调整优化时注入摄像机信息</vt:lpstr>
      <vt:lpstr>Lecture 7</vt:lpstr>
      <vt:lpstr>运动恢复结构问题</vt:lpstr>
      <vt:lpstr>PowerPoint 演示文稿</vt:lpstr>
      <vt:lpstr>建筑sites的增量重构</vt:lpstr>
      <vt:lpstr>重构场景 + site 图像 </vt:lpstr>
      <vt:lpstr>重构场景 + site 图像 </vt:lpstr>
      <vt:lpstr>结果与应用</vt:lpstr>
      <vt:lpstr>PowerPoint 演示文稿</vt:lpstr>
      <vt:lpstr>                   附录 </vt:lpstr>
      <vt:lpstr>直接方法</vt:lpstr>
      <vt:lpstr>PowerPoint 演示文稿</vt:lpstr>
      <vt:lpstr>绝对二次曲线在各视图中的投影</vt:lpstr>
      <vt:lpstr>Kruppa方程 [Faugeras et al. 92]</vt:lpstr>
      <vt:lpstr>Kruppa方程 [Faugeras et al. 92]</vt:lpstr>
      <vt:lpstr>Kruppa方程 [Faugeras et al. 92]</vt:lpstr>
      <vt:lpstr>自标定</vt:lpstr>
      <vt:lpstr>PowerPoint 演示文稿</vt:lpstr>
      <vt:lpstr>PowerPoint 演示文稿</vt:lpstr>
      <vt:lpstr>PowerPoint 演示文稿</vt:lpstr>
      <vt:lpstr>代数方法</vt:lpstr>
      <vt:lpstr>SFM问题 - 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</dc:title>
  <cp:lastModifiedBy>王 薇</cp:lastModifiedBy>
  <cp:revision>67</cp:revision>
  <dcterms:created xsi:type="dcterms:W3CDTF">2019-08-26T07:48:43Z</dcterms:created>
  <dcterms:modified xsi:type="dcterms:W3CDTF">2019-10-21T16:23:17Z</dcterms:modified>
</cp:coreProperties>
</file>